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C28CE-2296-3D47-A583-3889B6B362C1}" v="8" dt="2019-10-08T22:32:05.245"/>
    <p1510:client id="{BDADA2DD-3D8F-B4E3-FDB3-8E9D831B0CAA}" v="36" dt="2019-10-08T22:28:5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F9DD-FA9A-401A-9E21-DC407FB18E7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33B3D-5151-4726-9381-AF273F4B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 of bit-vectors: </a:t>
            </a:r>
            <a:r>
              <a:rPr lang="en-US">
                <a:cs typeface="Calibri"/>
              </a:rPr>
              <a:t>bounded model checking [</a:t>
            </a:r>
            <a:r>
              <a:rPr lang="en-US">
                <a:ea typeface="+mn-lt"/>
                <a:cs typeface="+mn-lt"/>
              </a:rPr>
              <a:t>Armando et al., 2006</a:t>
            </a:r>
            <a:r>
              <a:rPr lang="en-US">
                <a:cs typeface="Calibri"/>
              </a:rPr>
              <a:t>] and circuit analysis [</a:t>
            </a:r>
            <a:r>
              <a:rPr lang="en-US">
                <a:ea typeface="+mn-lt"/>
                <a:cs typeface="+mn-lt"/>
              </a:rPr>
              <a:t>Gupta et al., 1993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33B3D-5151-4726-9381-AF273F4BE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543-20C2-4425-9DAA-5ADCF5958AAC}"/>
              </a:ext>
            </a:extLst>
          </p:cNvPr>
          <p:cNvSpPr>
            <a:spLocks noGrp="1"/>
          </p:cNvSpPr>
          <p:nvPr/>
        </p:nvSpPr>
        <p:spPr>
          <a:xfrm>
            <a:off x="1524000" y="457200"/>
            <a:ext cx="9144000" cy="39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Verifying Bit-vector </a:t>
            </a:r>
            <a:br>
              <a:rPr lang="en-US"/>
            </a:br>
            <a:r>
              <a:rPr lang="en-US"/>
              <a:t>Invertibility Conditions </a:t>
            </a:r>
            <a:br>
              <a:rPr lang="en-US"/>
            </a:br>
            <a:r>
              <a:rPr lang="en-US"/>
              <a:t>in</a:t>
            </a:r>
            <a:br>
              <a:rPr lang="en-US"/>
            </a:br>
            <a:r>
              <a:rPr lang="en-US"/>
              <a:t>Coq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A17765-2A20-4004-A39F-5EDF7378ED9D}"/>
              </a:ext>
            </a:extLst>
          </p:cNvPr>
          <p:cNvSpPr>
            <a:spLocks noGrp="1"/>
          </p:cNvSpPr>
          <p:nvPr/>
        </p:nvSpPr>
        <p:spPr>
          <a:xfrm>
            <a:off x="931178" y="4620165"/>
            <a:ext cx="10360404" cy="62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DAF6A-710C-4A9C-9BDF-D1E32150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F76A4-6819-4241-8B25-76D86B51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1716C-F98F-467D-AC92-98846907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DE4-FDC2-4A52-A9C8-962B62CD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F9B0-162E-4290-87F8-403F788F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Bit-vectors are useful for many verification tasks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Many applications require reasoning about 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chemeClr val="accent2"/>
                </a:solidFill>
                <a:cs typeface="Calibri"/>
              </a:rPr>
              <a:t>quantified bit-vectors</a:t>
            </a:r>
          </a:p>
          <a:p>
            <a:endParaRPr lang="en-US" sz="1000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SMT solvers deal with quantified formulas using quantifier-instantiation techniques</a:t>
            </a: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CVC4 uses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invertibility conditions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as part of a quantifier instantiation technique for bit-vectors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A08260-9053-4DE8-B43B-C0F789EE7B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33" y="6000963"/>
            <a:ext cx="6709334" cy="352000"/>
          </a:xfrm>
          <a:prstGeom prst="rect">
            <a:avLst/>
          </a:prstGeom>
        </p:spPr>
      </p:pic>
      <p:pic>
        <p:nvPicPr>
          <p:cNvPr id="1026" name="Picture 2" descr="https://images.squarespace-cdn.com/content/v1/5354e53ee4b0a1a3d8a8121d/1551768706009-2LA6YN6EBD69L5KZVX9U/ke17ZwdGBToddI8pDm48kPTrHXgsMrSIMwe6YW3w1AZ7gQa3H78H3Y0txjaiv_0fDoOvxcdMmMKkDsyUqMSsMWxHk725yiiHCCLfrh8O1z4YTzHvnKhyp6Da-NYroOW3ZGjoBKy3azqku80C789l0k5fwC0WRNFJBIXiBeNI5fKTrY37saURwPBw8fO2esROAxn-RKSrlQamlL27g22X2A/bits-over-atoms-peng-ong-asset-light-monk%27s-hill">
            <a:extLst>
              <a:ext uri="{FF2B5EF4-FFF2-40B4-BE49-F238E27FC236}">
                <a16:creationId xmlns:a16="http://schemas.microsoft.com/office/drawing/2014/main" id="{9D561D5E-6F94-4778-8C01-44F7503C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27" y="1606858"/>
            <a:ext cx="3599574" cy="20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775A8-0DB2-4AB2-A8A3-BE27B2F8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cs typeface="Calibri Light"/>
              </a:rPr>
              <a:t>Previous Work</a:t>
            </a: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br>
              <a:rPr lang="en-US" dirty="0">
                <a:solidFill>
                  <a:schemeClr val="accent1"/>
                </a:solidFill>
                <a:cs typeface="Calibri Light"/>
              </a:rPr>
            </a:br>
            <a:r>
              <a:rPr lang="en-US" dirty="0">
                <a:solidFill>
                  <a:schemeClr val="accent1"/>
                </a:solidFill>
                <a:cs typeface="Calibri Light"/>
              </a:rPr>
              <a:t>Contributions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8C28D-15C8-477D-A972-A03BFB81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15705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 err="1">
                <a:ea typeface="+mn-lt"/>
                <a:cs typeface="+mn-lt"/>
              </a:rPr>
              <a:t>Niemetz</a:t>
            </a:r>
            <a:r>
              <a:rPr lang="en-US" sz="1900" dirty="0">
                <a:ea typeface="+mn-lt"/>
                <a:cs typeface="+mn-lt"/>
              </a:rPr>
              <a:t> et al. [CAV 2018] generated 162 invertibility equivalences and verified them automatically for bit-widths up to 65</a:t>
            </a:r>
          </a:p>
          <a:p>
            <a:endParaRPr lang="en-US" sz="1900" i="1" dirty="0">
              <a:ea typeface="+mn-lt"/>
              <a:cs typeface="+mn-lt"/>
            </a:endParaRPr>
          </a:p>
          <a:p>
            <a:r>
              <a:rPr lang="en-US" sz="1900" dirty="0" err="1">
                <a:ea typeface="+mn-lt"/>
                <a:cs typeface="+mn-lt"/>
              </a:rPr>
              <a:t>Niemetz</a:t>
            </a:r>
            <a:r>
              <a:rPr lang="en-US" sz="1900" dirty="0">
                <a:ea typeface="+mn-lt"/>
                <a:cs typeface="+mn-lt"/>
              </a:rPr>
              <a:t> et al. [CADE 2019] encoded these equivalences in QF(NIA+UF) to verify 75% of the equivalences for arbitrary bit-width</a:t>
            </a:r>
          </a:p>
          <a:p>
            <a:endParaRPr lang="en-US" sz="1900" i="1" dirty="0">
              <a:ea typeface="+mn-lt"/>
              <a:cs typeface="+mn-lt"/>
            </a:endParaRPr>
          </a:p>
          <a:p>
            <a:endParaRPr lang="en-US" sz="1900" i="1" dirty="0">
              <a:ea typeface="+mn-lt"/>
              <a:cs typeface="+mn-lt"/>
            </a:endParaRPr>
          </a:p>
          <a:p>
            <a:r>
              <a:rPr lang="en-US" sz="1900" dirty="0">
                <a:ea typeface="+mn-lt"/>
                <a:cs typeface="+mn-lt"/>
              </a:rPr>
              <a:t>We proved 11 equivalences from the rest of the 25% of the equivalences in the Coq proof assistant for arbitrary bit-width</a:t>
            </a:r>
          </a:p>
          <a:p>
            <a:endParaRPr lang="en-US" sz="1900" dirty="0">
              <a:ea typeface="+mn-lt"/>
              <a:cs typeface="+mn-lt"/>
            </a:endParaRPr>
          </a:p>
          <a:p>
            <a:r>
              <a:rPr lang="en-US" sz="1900" dirty="0">
                <a:cs typeface="Calibri"/>
              </a:rPr>
              <a:t>We used a Coq library originally used for </a:t>
            </a:r>
            <a:r>
              <a:rPr lang="en-US" sz="1900" dirty="0" err="1">
                <a:cs typeface="Calibri"/>
              </a:rPr>
              <a:t>SMTCoq</a:t>
            </a:r>
            <a:r>
              <a:rPr lang="en-US" sz="1900" dirty="0">
                <a:cs typeface="Calibri"/>
              </a:rPr>
              <a:t> developed by </a:t>
            </a:r>
            <a:r>
              <a:rPr lang="en-US" sz="1900" dirty="0" err="1">
                <a:ea typeface="+mn-lt"/>
                <a:cs typeface="+mn-lt"/>
              </a:rPr>
              <a:t>Ekici</a:t>
            </a:r>
            <a:r>
              <a:rPr lang="en-US" sz="1900" dirty="0">
                <a:ea typeface="+mn-lt"/>
                <a:cs typeface="+mn-lt"/>
              </a:rPr>
              <a:t> et al. </a:t>
            </a:r>
            <a:r>
              <a:rPr lang="en-US" sz="1900" dirty="0">
                <a:cs typeface="Calibri"/>
              </a:rPr>
              <a:t>[</a:t>
            </a:r>
            <a:r>
              <a:rPr lang="en-US" sz="1900" dirty="0">
                <a:ea typeface="+mn-lt"/>
                <a:cs typeface="+mn-lt"/>
              </a:rPr>
              <a:t>CAV 2017</a:t>
            </a:r>
            <a:r>
              <a:rPr lang="en-US" sz="1900" dirty="0">
                <a:cs typeface="Calibri"/>
              </a:rPr>
              <a:t>] and extended its signature</a:t>
            </a:r>
          </a:p>
        </p:txBody>
      </p:sp>
    </p:spTree>
    <p:extLst>
      <p:ext uri="{BB962C8B-B14F-4D97-AF65-F5344CB8AC3E}">
        <p14:creationId xmlns:p14="http://schemas.microsoft.com/office/powerpoint/2010/main" val="37220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4009-AF9E-4D42-A23A-420C884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Invertibility Conditions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F43526-A3AC-4C5A-A6AC-B0120CA2B389}"/>
              </a:ext>
            </a:extLst>
          </p:cNvPr>
          <p:cNvSpPr>
            <a:spLocks noGrp="1"/>
          </p:cNvSpPr>
          <p:nvPr/>
        </p:nvSpPr>
        <p:spPr>
          <a:xfrm>
            <a:off x="1468073" y="1775291"/>
            <a:ext cx="9118834" cy="4482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An </a:t>
            </a:r>
            <a:r>
              <a:rPr lang="en-US" i="1">
                <a:solidFill>
                  <a:schemeClr val="accent2"/>
                </a:solidFill>
              </a:rPr>
              <a:t>invertibility condition </a:t>
            </a:r>
            <a:r>
              <a:rPr lang="en-US"/>
              <a:t>for a variable x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in a bit-vector literal 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is a formula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s.t.</a:t>
            </a:r>
            <a:r>
              <a:rPr lang="en-US"/>
              <a:t> the following </a:t>
            </a:r>
            <a:r>
              <a:rPr lang="en-US" i="1">
                <a:solidFill>
                  <a:schemeClr val="accent2"/>
                </a:solidFill>
              </a:rPr>
              <a:t>invertibility equivalence</a:t>
            </a:r>
            <a:r>
              <a:rPr lang="en-US"/>
              <a:t> is valid in the theory of bit-vectors: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82DB-ADCA-4981-A658-0701288D1D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82" y="2361125"/>
            <a:ext cx="1939201" cy="3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03F5F-AFC2-4EA7-8942-543C405F29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404564"/>
            <a:ext cx="1649066" cy="35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35473-7934-443A-8949-AB3205883F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4" y="4983851"/>
            <a:ext cx="670933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6539-1880-443F-AB3F-D1B8284D4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91A44-E7FD-4AB9-B3A0-C4CB3A3E11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1CF238-0BE1-4670-8D26-3598E5A8F9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1" y="1346902"/>
            <a:ext cx="6693054" cy="52904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7733B-AD0B-43CE-8488-C414678CC8B9}"/>
              </a:ext>
            </a:extLst>
          </p:cNvPr>
          <p:cNvCxnSpPr>
            <a:cxnSpLocks/>
          </p:cNvCxnSpPr>
          <p:nvPr/>
        </p:nvCxnSpPr>
        <p:spPr>
          <a:xfrm>
            <a:off x="5646198" y="1349406"/>
            <a:ext cx="0" cy="3870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CD2C4-15B9-48CF-8DC5-BB66320F74DA}"/>
              </a:ext>
            </a:extLst>
          </p:cNvPr>
          <p:cNvCxnSpPr/>
          <p:nvPr/>
        </p:nvCxnSpPr>
        <p:spPr>
          <a:xfrm flipH="1">
            <a:off x="1021641" y="5220070"/>
            <a:ext cx="46245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6CE993-9E17-480F-8027-0D1B1A222E77}"/>
              </a:ext>
            </a:extLst>
          </p:cNvPr>
          <p:cNvSpPr txBox="1"/>
          <p:nvPr/>
        </p:nvSpPr>
        <p:spPr>
          <a:xfrm>
            <a:off x="6095999" y="2610035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E32D9-0A08-4FA4-8D58-E980285FCD56}"/>
              </a:ext>
            </a:extLst>
          </p:cNvPr>
          <p:cNvSpPr txBox="1"/>
          <p:nvPr/>
        </p:nvSpPr>
        <p:spPr>
          <a:xfrm>
            <a:off x="6095998" y="3087089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…	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3791F-DE52-4D02-AEAC-13343AA70D7E}"/>
              </a:ext>
            </a:extLst>
          </p:cNvPr>
          <p:cNvSpPr txBox="1"/>
          <p:nvPr/>
        </p:nvSpPr>
        <p:spPr>
          <a:xfrm>
            <a:off x="6095998" y="3545888"/>
            <a:ext cx="140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4C61B0-AF60-4160-8F58-9103CE276EE8}"/>
              </a:ext>
            </a:extLst>
          </p:cNvPr>
          <p:cNvSpPr txBox="1"/>
          <p:nvPr/>
        </p:nvSpPr>
        <p:spPr>
          <a:xfrm>
            <a:off x="4240575" y="5341091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	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9A4B9A-A884-4FD9-A3BB-DCAA9F5FF508}"/>
              </a:ext>
            </a:extLst>
          </p:cNvPr>
          <p:cNvSpPr txBox="1"/>
          <p:nvPr/>
        </p:nvSpPr>
        <p:spPr>
          <a:xfrm>
            <a:off x="4240575" y="5707510"/>
            <a:ext cx="2604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…	…	…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4E6B3F-56D0-459A-B41D-233C6CE7A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6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58.455"/>
  <p:tag name="LATEXADDIN" val="\documentclass{article}&#10;\usepackage{amsmath}&#10;\usepackage[dvipsnames]{xcolor}&#10;\pagestyle{empty}&#10;\begin{document}&#10;\color{NavyBlue}$\forall s, t : BV_n.\ \color{BurntOrange}IC[s,t] \color{NavyBlue}\iff \exists x : BV_n.\ \ell[x,s,t]$&#10;\end{document}"/>
  <p:tag name="IGUANATEXSIZE" val="2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58.455"/>
  <p:tag name="LATEXADDIN" val="\documentclass{article}&#10;\usepackage{amsmath}&#10;\usepackage[dvipsnames]{xcolor}&#10;\pagestyle{empty}&#10;\begin{document}&#10;\color{NavyBlue}$\forall s, t : BV_n.\ IC[s,t] \iff \exists x : BV_n.\ \ell[x,s,t]$&#10;\end{document}"/>
  <p:tag name="IGUANATEXSIZE" val="28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2.61"/>
  <p:tag name="ORIGINALWIDTH" val="3950.506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@{\hspace{1.5em}}c@{\hspace{1.0em}}c@{\hspace{1.5em}}c@{\hspace{1.0em}}c}&#10;    \hline&#10;    \\[-2.5ex]&#10;    $\ell[x]$ &amp; $=$ &amp; $\not =$ &amp; $&lt;_u$ &amp; $&gt;_u$ &amp; $\leq_u$ &amp; $\geq_u$ &amp; $&lt;_s$ &amp; $&gt;_s$ &amp; $\leq_s$ &amp; $\geq_s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&#10;     &amp; \color{OliveGreen}{$\checkmark$} &amp; \color{OliveGreen}{$\checkmark$} &amp; &amp; &amp; &amp;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&amp; &amp; &amp; &amp;\\&#10;    $x\ \&amp;\ s \bowtie t$ &amp; \color{Blue}{$\checkmark$} &amp; \color{OliveGreen}{$\checkmark$} &amp; \color{OliveGreen}{$\checkmark$} &amp; \color{OliveGreen}{$\checkmark$}  &#10;     &amp; \color{OliveGreen}{$\checkmark$} &amp; \color{OliveGreen}{$\checkmark$} &amp; &amp; &amp; &amp;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&amp; &amp; &amp; &amp;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&amp; &amp; &amp; &amp;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&amp; &amp; &amp; &amp;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&amp; &amp; &amp; &amp;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&amp; &amp; &amp; &amp; \\&#10; $x \cdot s   \bowtie t$ &amp; \color{Blue} &amp;  &amp;  &amp;  &amp;  &amp;  &amp;  &amp;  &amp;  &amp;  \\&#10; $x \text{ div } s   \bowtie t$ &amp; \color{Blue} &amp;  &amp;  &amp;  &amp;  &amp;  &amp;  &amp;  &amp;  &amp;  \\&#10; $s \text{ div } x   \bowtie t$ &amp; \color{Blue} &amp;  &amp;  &amp;  &amp;  &amp;  &amp;  &amp;  &amp;  &amp;  \\&#10; $x \text{ mod } s   \bowtie t$ &amp; \color{Blue} &amp;  &amp;  &amp;  &amp;  &amp;  &amp;  &amp;  &amp;  &amp;  \\&#10; $s \text{ mod } x   \bowtie t$ &amp; \color{Blue} &amp;  &amp;  &amp;  &amp;  &amp;  &amp;  &amp;  &amp;  &amp;  \\&#10;  \end{tabular}%&#10;}&#10;\end{center}&#10;\end{table} &#10;\end{document}"/>
  <p:tag name="IGUANATEXSIZE" val="28"/>
  <p:tag name="IGUANATEXCURSOR" val="4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office theme</vt:lpstr>
      <vt:lpstr>PowerPoint Presentation</vt:lpstr>
      <vt:lpstr>Introduction</vt:lpstr>
      <vt:lpstr>Previous Work     Contributions</vt:lpstr>
      <vt:lpstr>PowerPoint Presentation</vt:lpstr>
      <vt:lpstr>Invertibility Conditions</vt:lpstr>
      <vt:lpstr>Result Summary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viswanathan</dc:creator>
  <cp:lastModifiedBy>arjun viswanathan</cp:lastModifiedBy>
  <cp:revision>4</cp:revision>
  <dcterms:created xsi:type="dcterms:W3CDTF">2019-10-08T23:49:03Z</dcterms:created>
  <dcterms:modified xsi:type="dcterms:W3CDTF">2019-10-15T18:50:57Z</dcterms:modified>
</cp:coreProperties>
</file>