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6858000" cy="9906000" type="A4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6AA68-809D-F51E-F4CE-AD11CF5F0493}" v="609" dt="2019-09-28T00:46:43.085"/>
    <p1510:client id="{869EC253-3183-9D03-DEF4-48C017D3C47D}" v="51" dt="2019-09-27T23:52:25.014"/>
    <p1510:client id="{FD8E1D27-11F9-1F91-3558-DE17A3379917}" v="55" dt="2019-09-28T02:48:01.550"/>
    <p1510:client id="{B0A645ED-900C-C548-20FF-3E18CB47768F}" v="91" dt="2019-09-28T01:00:44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>
        <p:scale>
          <a:sx n="200" d="100"/>
          <a:sy n="200" d="100"/>
        </p:scale>
        <p:origin x="3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1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2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8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5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3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5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9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0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png"/><Relationship Id="rId26" Type="http://schemas.openxmlformats.org/officeDocument/2006/relationships/image" Target="../media/image10.png"/><Relationship Id="rId3" Type="http://schemas.openxmlformats.org/officeDocument/2006/relationships/tags" Target="../tags/tag3.xml"/><Relationship Id="rId21" Type="http://schemas.openxmlformats.org/officeDocument/2006/relationships/image" Target="../media/image5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5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4.png"/><Relationship Id="rId29" Type="http://schemas.openxmlformats.org/officeDocument/2006/relationships/image" Target="../media/image1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8.png"/><Relationship Id="rId32" Type="http://schemas.openxmlformats.org/officeDocument/2006/relationships/image" Target="../media/image16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7.png"/><Relationship Id="rId28" Type="http://schemas.openxmlformats.org/officeDocument/2006/relationships/image" Target="../media/image12.png"/><Relationship Id="rId10" Type="http://schemas.openxmlformats.org/officeDocument/2006/relationships/tags" Target="../tags/tag10.xml"/><Relationship Id="rId19" Type="http://schemas.openxmlformats.org/officeDocument/2006/relationships/image" Target="../media/image3.png"/><Relationship Id="rId31" Type="http://schemas.openxmlformats.org/officeDocument/2006/relationships/image" Target="../media/image1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6.png"/><Relationship Id="rId27" Type="http://schemas.openxmlformats.org/officeDocument/2006/relationships/image" Target="../media/image11.png"/><Relationship Id="rId30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245B370-14AA-45EB-B86F-5644FAB60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8698"/>
              </p:ext>
            </p:extLst>
          </p:nvPr>
        </p:nvGraphicFramePr>
        <p:xfrm>
          <a:off x="115451" y="7810528"/>
          <a:ext cx="6619302" cy="2003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758">
                  <a:extLst>
                    <a:ext uri="{9D8B030D-6E8A-4147-A177-3AD203B41FA5}">
                      <a16:colId xmlns:a16="http://schemas.microsoft.com/office/drawing/2014/main" val="4000343425"/>
                    </a:ext>
                  </a:extLst>
                </a:gridCol>
                <a:gridCol w="1891916">
                  <a:extLst>
                    <a:ext uri="{9D8B030D-6E8A-4147-A177-3AD203B41FA5}">
                      <a16:colId xmlns:a16="http://schemas.microsoft.com/office/drawing/2014/main" val="3219697129"/>
                    </a:ext>
                  </a:extLst>
                </a:gridCol>
                <a:gridCol w="1795972">
                  <a:extLst>
                    <a:ext uri="{9D8B030D-6E8A-4147-A177-3AD203B41FA5}">
                      <a16:colId xmlns:a16="http://schemas.microsoft.com/office/drawing/2014/main" val="1954095810"/>
                    </a:ext>
                  </a:extLst>
                </a:gridCol>
                <a:gridCol w="1695656">
                  <a:extLst>
                    <a:ext uri="{9D8B030D-6E8A-4147-A177-3AD203B41FA5}">
                      <a16:colId xmlns:a16="http://schemas.microsoft.com/office/drawing/2014/main" val="1938054758"/>
                    </a:ext>
                  </a:extLst>
                </a:gridCol>
              </a:tblGrid>
              <a:tr h="261625">
                <a:tc>
                  <a:txBody>
                    <a:bodyPr/>
                    <a:lstStyle/>
                    <a:p>
                      <a:pPr fontAlgn="auto"/>
                      <a:r>
                        <a:rPr lang="en-US" sz="600" dirty="0">
                          <a:effectLst/>
                        </a:rPr>
                        <a:t>​</a:t>
                      </a:r>
                      <a:endParaRPr lang="en-US" sz="600" b="1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 err="1">
                          <a:effectLst/>
                          <a:latin typeface="Garamond" panose="02020404030301010803" pitchFamily="18" charset="0"/>
                        </a:rPr>
                        <a:t>SMTLib</a:t>
                      </a:r>
                      <a:r>
                        <a:rPr lang="en-US" sz="1200" b="1" dirty="0">
                          <a:effectLst/>
                          <a:latin typeface="Garamond" panose="02020404030301010803" pitchFamily="18" charset="0"/>
                        </a:rPr>
                        <a:t>[CAV 18]​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  <a:latin typeface="Garamond" panose="02020404030301010803" pitchFamily="18" charset="0"/>
                        </a:rPr>
                        <a:t>Encoding[CADE 19]​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  <a:latin typeface="Garamond" panose="02020404030301010803" pitchFamily="18" charset="0"/>
                        </a:rPr>
                        <a:t>Coq Library​(Our work)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51435" marR="51435" marT="25718" marB="2571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848283"/>
                  </a:ext>
                </a:extLst>
              </a:tr>
              <a:tr h="580150"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dirty="0">
                          <a:effectLst/>
                          <a:latin typeface="Garamond" panose="02020404030301010803" pitchFamily="18" charset="0"/>
                        </a:rPr>
                        <a:t>Bit-vector</a:t>
                      </a:r>
                      <a:endParaRPr lang="en-US" sz="1100" b="1" dirty="0">
                        <a:latin typeface="Garamond" panose="02020404030301010803" pitchFamily="18" charset="0"/>
                      </a:endParaRPr>
                    </a:p>
                    <a:p>
                      <a:pPr lvl="0">
                        <a:buNone/>
                      </a:pPr>
                      <a:r>
                        <a:rPr lang="en-US" sz="1100" b="1" dirty="0">
                          <a:effectLst/>
                          <a:latin typeface="Garamond" panose="02020404030301010803" pitchFamily="18" charset="0"/>
                        </a:rPr>
                        <a:t>Representation:​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Bit-vector of width n​</a:t>
                      </a:r>
                    </a:p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One sort for each n​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Bit-vector of width n​</a:t>
                      </a:r>
                    </a:p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Translated to NIA and UF​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Bit-vector of width n​</a:t>
                      </a:r>
                    </a:p>
                    <a:p>
                      <a:pPr fontAlgn="base"/>
                      <a:r>
                        <a:rPr lang="en-US" sz="11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List of Booleans over 2 layers​</a:t>
                      </a:r>
                    </a:p>
                  </a:txBody>
                  <a:tcPr marL="51435" marR="51435" marT="25718" marB="2571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94864"/>
                  </a:ext>
                </a:extLst>
              </a:tr>
              <a:tr h="352337"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dirty="0">
                          <a:effectLst/>
                          <a:latin typeface="Garamond" panose="02020404030301010803" pitchFamily="18" charset="0"/>
                        </a:rPr>
                        <a:t>Expressivity:​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n cannot be symbolic​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Allows quantification over n​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Bit-vectors dependent on n​</a:t>
                      </a:r>
                    </a:p>
                  </a:txBody>
                  <a:tcPr marL="51435" marR="51435" marT="25718" marB="2571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797923"/>
                  </a:ext>
                </a:extLst>
              </a:tr>
              <a:tr h="404710"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dirty="0">
                          <a:effectLst/>
                          <a:latin typeface="Garamond" panose="02020404030301010803" pitchFamily="18" charset="0"/>
                        </a:rPr>
                        <a:t>Verification:​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Automatic proofs using SMT solvers 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Automatic proofs using SMT solvers 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Manual proofs in Coq ​</a:t>
                      </a:r>
                    </a:p>
                    <a:p>
                      <a:pPr fontAlgn="base"/>
                      <a:r>
                        <a:rPr lang="en-US" sz="11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​</a:t>
                      </a:r>
                    </a:p>
                  </a:txBody>
                  <a:tcPr marL="51435" marR="51435" marT="25718" marB="2571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41105"/>
                  </a:ext>
                </a:extLst>
              </a:tr>
              <a:tr h="404710">
                <a:tc>
                  <a:txBody>
                    <a:bodyPr/>
                    <a:lstStyle/>
                    <a:p>
                      <a:pPr fontAlgn="base"/>
                      <a:r>
                        <a:rPr lang="en-US" sz="1100" b="1" dirty="0">
                          <a:effectLst/>
                          <a:latin typeface="Garamond" panose="02020404030301010803" pitchFamily="18" charset="0"/>
                        </a:rPr>
                        <a:t>Results​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Verified all equivalences for n = 1 to 65​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Verified ≈75% of equivalences​</a:t>
                      </a:r>
                    </a:p>
                    <a:p>
                      <a:pPr fontAlgn="base"/>
                      <a:r>
                        <a:rPr lang="en-US" sz="1100" dirty="0">
                          <a:effectLst/>
                          <a:latin typeface="Baskerville Old Face" panose="02020602080505020303" pitchFamily="18" charset="0"/>
                        </a:rPr>
                        <a:t>​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Verified 18 equivalences​</a:t>
                      </a:r>
                    </a:p>
                    <a:p>
                      <a:pPr fontAlgn="base"/>
                      <a:r>
                        <a:rPr lang="en-US" sz="1100" b="0" u="none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​</a:t>
                      </a:r>
                    </a:p>
                  </a:txBody>
                  <a:tcPr marL="51435" marR="51435" marT="25718" marB="2571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073350"/>
                  </a:ext>
                </a:extLst>
              </a:tr>
            </a:tbl>
          </a:graphicData>
        </a:graphic>
      </p:graphicFrame>
      <p:sp>
        <p:nvSpPr>
          <p:cNvPr id="21" name="Content Placeholder 2 1">
            <a:extLst>
              <a:ext uri="{FF2B5EF4-FFF2-40B4-BE49-F238E27FC236}">
                <a16:creationId xmlns:a16="http://schemas.microsoft.com/office/drawing/2014/main" id="{524DA751-EB1B-4418-B4D1-48BF50851B54}"/>
              </a:ext>
            </a:extLst>
          </p:cNvPr>
          <p:cNvSpPr>
            <a:spLocks noGrp="1"/>
          </p:cNvSpPr>
          <p:nvPr/>
        </p:nvSpPr>
        <p:spPr>
          <a:xfrm>
            <a:off x="141899" y="2014618"/>
            <a:ext cx="2906101" cy="1434518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300" dirty="0">
                <a:latin typeface="Baskerville Old Face" panose="02020602080505020303" pitchFamily="18" charset="0"/>
                <a:cs typeface="Calibri"/>
              </a:rPr>
              <a:t>The CVC4 SMT-solver uses invertibility equivalences to solve quantified bit-vector formulas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300" dirty="0">
                <a:latin typeface="Baskerville Old Face" panose="02020602080505020303" pitchFamily="18" charset="0"/>
                <a:cs typeface="Calibri"/>
              </a:rPr>
              <a:t>Proofs of these equivalences for arbitrary bit-widths certify the solver’s results</a:t>
            </a:r>
          </a:p>
        </p:txBody>
      </p:sp>
      <p:sp>
        <p:nvSpPr>
          <p:cNvPr id="25" name="Content Placeholder 2 2 1 1">
            <a:extLst>
              <a:ext uri="{FF2B5EF4-FFF2-40B4-BE49-F238E27FC236}">
                <a16:creationId xmlns:a16="http://schemas.microsoft.com/office/drawing/2014/main" id="{7AA474C7-EFFD-40C7-B9ED-3F8C3B7827F2}"/>
              </a:ext>
            </a:extLst>
          </p:cNvPr>
          <p:cNvSpPr>
            <a:spLocks noGrp="1"/>
          </p:cNvSpPr>
          <p:nvPr/>
        </p:nvSpPr>
        <p:spPr>
          <a:xfrm>
            <a:off x="3465250" y="1080461"/>
            <a:ext cx="3161803" cy="4108484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60000"/>
              </a:lnSpc>
              <a:buNone/>
            </a:pPr>
            <a:r>
              <a:rPr lang="en-US" sz="1400" b="1" dirty="0">
                <a:latin typeface="Garamond" panose="02020404030301010803" pitchFamily="18" charset="0"/>
                <a:cs typeface="Helvetica" panose="020B0604020202020204" pitchFamily="34" charset="0"/>
              </a:rPr>
              <a:t>Contributions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3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Calibri" panose="020F0502020204030204"/>
              </a:rPr>
              <a:t>Previous Work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300" dirty="0">
                <a:latin typeface="Baskerville Old Face" panose="02020602080505020303" pitchFamily="18" charset="0"/>
              </a:rPr>
              <a:t>[</a:t>
            </a:r>
            <a:r>
              <a:rPr lang="en-US" sz="1300" dirty="0" err="1">
                <a:latin typeface="Baskerville Old Face" panose="02020602080505020303" pitchFamily="18" charset="0"/>
              </a:rPr>
              <a:t>Niemetz</a:t>
            </a:r>
            <a:r>
              <a:rPr lang="en-US" sz="1300" dirty="0">
                <a:latin typeface="Baskerville Old Face" panose="02020602080505020303" pitchFamily="18" charset="0"/>
              </a:rPr>
              <a:t> et al., CAV 2018] </a:t>
            </a:r>
            <a:endParaRPr lang="en-US" sz="1300" dirty="0">
              <a:latin typeface="Baskerville Old Face" panose="02020602080505020303" pitchFamily="18" charset="0"/>
              <a:cs typeface="Calibri" panose="020F0502020204030204"/>
            </a:endParaRP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300" dirty="0">
                <a:latin typeface="Baskerville Old Face" panose="02020602080505020303" pitchFamily="18" charset="0"/>
              </a:rPr>
              <a:t>generated 162 invertibility equivalences</a:t>
            </a:r>
            <a:endParaRPr lang="en-US" sz="1300" dirty="0">
              <a:latin typeface="Baskerville Old Face" panose="02020602080505020303" pitchFamily="18" charset="0"/>
              <a:cs typeface="Calibri"/>
            </a:endParaRP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300" dirty="0">
                <a:latin typeface="Baskerville Old Face" panose="02020602080505020303" pitchFamily="18" charset="0"/>
              </a:rPr>
              <a:t>proved them using SMT-solvers for bit-widths up to 65</a:t>
            </a:r>
            <a:endParaRPr lang="en-US" sz="1300" dirty="0">
              <a:latin typeface="Baskerville Old Face" panose="02020602080505020303" pitchFamily="18" charset="0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300" dirty="0">
                <a:latin typeface="Baskerville Old Face" panose="02020602080505020303" pitchFamily="18" charset="0"/>
              </a:rPr>
              <a:t>[</a:t>
            </a:r>
            <a:r>
              <a:rPr lang="en-US" sz="1300" dirty="0" err="1">
                <a:latin typeface="Baskerville Old Face" panose="02020602080505020303" pitchFamily="18" charset="0"/>
              </a:rPr>
              <a:t>Niemetz</a:t>
            </a:r>
            <a:r>
              <a:rPr lang="en-US" sz="1300" dirty="0">
                <a:latin typeface="Baskerville Old Face" panose="02020602080505020303" pitchFamily="18" charset="0"/>
              </a:rPr>
              <a:t> et al., CADE 2019] </a:t>
            </a:r>
            <a:endParaRPr lang="en-US" sz="1300" dirty="0">
              <a:latin typeface="Baskerville Old Face" panose="02020602080505020303" pitchFamily="18" charset="0"/>
              <a:cs typeface="Calibri" panose="020F0502020204030204"/>
            </a:endParaRP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300" dirty="0">
                <a:latin typeface="Baskerville Old Face" panose="02020602080505020303" pitchFamily="18" charset="0"/>
              </a:rPr>
              <a:t>encoded the equivalences in theories supported by SMT-solvers </a:t>
            </a:r>
            <a:endParaRPr lang="en-US" sz="1300" dirty="0">
              <a:latin typeface="Baskerville Old Face" panose="02020602080505020303" pitchFamily="18" charset="0"/>
              <a:cs typeface="Calibri"/>
            </a:endParaRP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300" dirty="0">
                <a:latin typeface="Baskerville Old Face" panose="02020602080505020303" pitchFamily="18" charset="0"/>
              </a:rPr>
              <a:t>verified equivalences for parametric widths</a:t>
            </a:r>
            <a:endParaRPr lang="en-US" sz="1300" dirty="0">
              <a:latin typeface="Baskerville Old Face" panose="02020602080505020303" pitchFamily="18" charset="0"/>
              <a:cs typeface="Calibri"/>
            </a:endParaRPr>
          </a:p>
          <a:p>
            <a:pPr marL="160734" indent="-160734">
              <a:lnSpc>
                <a:spcPct val="100000"/>
              </a:lnSpc>
              <a:spcBef>
                <a:spcPts val="400"/>
              </a:spcBef>
            </a:pPr>
            <a:r>
              <a:rPr lang="en-US" sz="1300" dirty="0">
                <a:latin typeface="Baskerville Old Face" panose="02020602080505020303" pitchFamily="18" charset="0"/>
              </a:rPr>
              <a:t>succeeded on </a:t>
            </a:r>
            <a:r>
              <a:rPr lang="en-US" sz="1400" dirty="0">
                <a:latin typeface="Baskerville Old Face" panose="02020602080505020303" pitchFamily="18" charset="0"/>
              </a:rPr>
              <a:t>≈</a:t>
            </a:r>
            <a:r>
              <a:rPr lang="en-US" sz="1300" dirty="0">
                <a:latin typeface="Baskerville Old Face" panose="02020602080505020303" pitchFamily="18" charset="0"/>
              </a:rPr>
              <a:t>75% of the equivalences</a:t>
            </a:r>
            <a:endParaRPr lang="en-US" sz="1300" dirty="0">
              <a:latin typeface="Gill Sans MT" panose="020B0502020104020203" pitchFamily="34" charset="0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3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Calibri"/>
              </a:rPr>
              <a:t>This work</a:t>
            </a:r>
            <a:endParaRPr lang="en-US" sz="13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300" dirty="0">
                <a:latin typeface="Baskerville Old Face" panose="02020602080505020303" pitchFamily="18" charset="0"/>
                <a:ea typeface="+mn-lt"/>
                <a:cs typeface="+mn-lt"/>
              </a:rPr>
              <a:t>formalized a representative subset of the 162 invertibility equivalences in Coq 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300" dirty="0">
                <a:latin typeface="Baskerville Old Face" panose="02020602080505020303" pitchFamily="18" charset="0"/>
                <a:ea typeface="+mn-lt"/>
                <a:cs typeface="+mn-lt"/>
              </a:rPr>
              <a:t>extended a Coq bit-vector library to support these equivalences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300" dirty="0">
                <a:latin typeface="Baskerville Old Face" panose="02020602080505020303" pitchFamily="18" charset="0"/>
                <a:ea typeface="+mn-lt"/>
                <a:cs typeface="+mn-lt"/>
              </a:rPr>
              <a:t>proved 18 of them for arbitrary bit-width</a:t>
            </a:r>
            <a:endParaRPr lang="en-US" sz="1300" dirty="0">
              <a:latin typeface="Baskerville Old Face" panose="02020602080505020303" pitchFamily="18" charset="0"/>
              <a:cs typeface="Calibri"/>
            </a:endParaRPr>
          </a:p>
          <a:p>
            <a:pPr marL="0" indent="0">
              <a:lnSpc>
                <a:spcPct val="60000"/>
              </a:lnSpc>
              <a:buNone/>
            </a:pPr>
            <a:endParaRPr lang="en-US" sz="1300" dirty="0">
              <a:latin typeface="Gill Sans MT" panose="020B0502020104020203" pitchFamily="34" charset="0"/>
              <a:cs typeface="Calibri"/>
            </a:endParaRPr>
          </a:p>
        </p:txBody>
      </p:sp>
      <p:sp>
        <p:nvSpPr>
          <p:cNvPr id="3" name="Title 1 2">
            <a:extLst>
              <a:ext uri="{FF2B5EF4-FFF2-40B4-BE49-F238E27FC236}">
                <a16:creationId xmlns:a16="http://schemas.microsoft.com/office/drawing/2014/main" id="{5038B24F-1D91-4A38-A0A5-F8CA1E62F5B8}"/>
              </a:ext>
            </a:extLst>
          </p:cNvPr>
          <p:cNvSpPr txBox="1">
            <a:spLocks/>
          </p:cNvSpPr>
          <p:nvPr/>
        </p:nvSpPr>
        <p:spPr>
          <a:xfrm>
            <a:off x="1384620" y="4428782"/>
            <a:ext cx="681500" cy="187448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latin typeface="Garamond" panose="02020404030301010803" pitchFamily="18" charset="0"/>
                <a:cs typeface="Calibri Light"/>
              </a:rPr>
              <a:t>Results</a:t>
            </a:r>
          </a:p>
        </p:txBody>
      </p:sp>
      <p:sp>
        <p:nvSpPr>
          <p:cNvPr id="13" name="Title 1 3">
            <a:extLst>
              <a:ext uri="{FF2B5EF4-FFF2-40B4-BE49-F238E27FC236}">
                <a16:creationId xmlns:a16="http://schemas.microsoft.com/office/drawing/2014/main" id="{852E5876-64E9-4AF4-AF62-4D87E6A08076}"/>
              </a:ext>
            </a:extLst>
          </p:cNvPr>
          <p:cNvSpPr txBox="1">
            <a:spLocks/>
          </p:cNvSpPr>
          <p:nvPr/>
        </p:nvSpPr>
        <p:spPr>
          <a:xfrm>
            <a:off x="2479117" y="7544094"/>
            <a:ext cx="2498894" cy="322568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err="1">
                <a:latin typeface="Garamond" panose="02020404030301010803" pitchFamily="18" charset="0"/>
                <a:cs typeface="Calibri Light"/>
              </a:rPr>
              <a:t>Bitvector</a:t>
            </a:r>
            <a:r>
              <a:rPr lang="en-US" sz="1400" b="1" dirty="0">
                <a:latin typeface="Garamond" panose="02020404030301010803" pitchFamily="18" charset="0"/>
                <a:cs typeface="Calibri Light"/>
              </a:rPr>
              <a:t> Representations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16F0D-3F81-48F8-9F81-66ED008EAA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3" y="1400664"/>
            <a:ext cx="3149362" cy="48127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98B872D-396F-4CC8-9DEE-180776A735BC}"/>
              </a:ext>
            </a:extLst>
          </p:cNvPr>
          <p:cNvSpPr/>
          <p:nvPr/>
        </p:nvSpPr>
        <p:spPr>
          <a:xfrm>
            <a:off x="75698" y="146304"/>
            <a:ext cx="6717397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aramond" panose="02020404030301010803" pitchFamily="18" charset="0"/>
                <a:cs typeface="Helvetica" panose="020B0604020202020204" pitchFamily="34" charset="0"/>
              </a:rPr>
              <a:t>Verifying Bit-vector Invertibility Conditions in Coq</a:t>
            </a:r>
          </a:p>
          <a:p>
            <a:pPr algn="ctr"/>
            <a:r>
              <a:rPr lang="en-US" sz="1200" b="1" dirty="0" err="1">
                <a:latin typeface="Garamond" panose="02020404030301010803" pitchFamily="18" charset="0"/>
                <a:cs typeface="Helvetica" panose="020B0604020202020204" pitchFamily="34" charset="0"/>
              </a:rPr>
              <a:t>Burak</a:t>
            </a: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 Ekici</a:t>
            </a:r>
            <a:r>
              <a:rPr lang="en-US" sz="1200" b="1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1    </a:t>
            </a: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Arjun Viswanathan</a:t>
            </a:r>
            <a:r>
              <a:rPr lang="en-US" sz="1200" b="1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2    </a:t>
            </a: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Yoni Zohar</a:t>
            </a:r>
            <a:r>
              <a:rPr lang="en-US" sz="1200" b="1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3    </a:t>
            </a: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Clark Barrett</a:t>
            </a:r>
            <a:r>
              <a:rPr lang="en-US" sz="1200" b="1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3    </a:t>
            </a:r>
            <a:r>
              <a:rPr lang="en-US" sz="1200" b="1" dirty="0">
                <a:latin typeface="Garamond" panose="02020404030301010803" pitchFamily="18" charset="0"/>
                <a:cs typeface="Helvetica" panose="020B0604020202020204" pitchFamily="34" charset="0"/>
              </a:rPr>
              <a:t>Cesare Tinelli</a:t>
            </a:r>
            <a:r>
              <a:rPr lang="en-US" sz="1200" b="1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2</a:t>
            </a:r>
            <a:endParaRPr lang="en-US" sz="1200" b="1" dirty="0">
              <a:latin typeface="Garamond" panose="02020404030301010803" pitchFamily="18" charset="0"/>
              <a:cs typeface="Helvetica" panose="020B0604020202020204" pitchFamily="34" charset="0"/>
            </a:endParaRPr>
          </a:p>
          <a:p>
            <a:pPr algn="ctr"/>
            <a:r>
              <a:rPr lang="en-US" sz="1200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1</a:t>
            </a:r>
            <a:r>
              <a:rPr lang="en-US" sz="1200" dirty="0">
                <a:latin typeface="Garamond" panose="02020404030301010803" pitchFamily="18" charset="0"/>
                <a:cs typeface="Helvetica" panose="020B0604020202020204" pitchFamily="34" charset="0"/>
              </a:rPr>
              <a:t> University of Innsbruck      </a:t>
            </a:r>
            <a:r>
              <a:rPr lang="en-US" sz="1200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2</a:t>
            </a:r>
            <a:r>
              <a:rPr lang="en-US" sz="1200" dirty="0">
                <a:latin typeface="Garamond" panose="02020404030301010803" pitchFamily="18" charset="0"/>
                <a:cs typeface="Helvetica" panose="020B0604020202020204" pitchFamily="34" charset="0"/>
              </a:rPr>
              <a:t> University of Iowa      </a:t>
            </a:r>
            <a:r>
              <a:rPr lang="en-US" sz="1200" baseline="30000" dirty="0">
                <a:latin typeface="Garamond" panose="02020404030301010803" pitchFamily="18" charset="0"/>
                <a:cs typeface="Helvetica" panose="020B0604020202020204" pitchFamily="34" charset="0"/>
              </a:rPr>
              <a:t>3</a:t>
            </a:r>
            <a:r>
              <a:rPr lang="en-US" sz="1200" dirty="0">
                <a:latin typeface="Garamond" panose="02020404030301010803" pitchFamily="18" charset="0"/>
                <a:cs typeface="Helvetica" panose="020B0604020202020204" pitchFamily="34" charset="0"/>
              </a:rPr>
              <a:t> Stanford University </a:t>
            </a:r>
          </a:p>
          <a:p>
            <a:pPr algn="ctr"/>
            <a:endParaRPr lang="en-US" sz="1200" b="1" baseline="30000" dirty="0">
              <a:latin typeface="Garamond" panose="02020404030301010803" pitchFamily="18" charset="0"/>
              <a:cs typeface="Helvetica" panose="020B0604020202020204" pitchFamily="34" charset="0"/>
            </a:endParaRPr>
          </a:p>
        </p:txBody>
      </p:sp>
      <p:sp>
        <p:nvSpPr>
          <p:cNvPr id="42" name="Content Placeholder 2 2 2">
            <a:extLst>
              <a:ext uri="{FF2B5EF4-FFF2-40B4-BE49-F238E27FC236}">
                <a16:creationId xmlns:a16="http://schemas.microsoft.com/office/drawing/2014/main" id="{2348EB35-15F3-4914-8216-FC2440CDCBF6}"/>
              </a:ext>
            </a:extLst>
          </p:cNvPr>
          <p:cNvSpPr>
            <a:spLocks noGrp="1"/>
          </p:cNvSpPr>
          <p:nvPr/>
        </p:nvSpPr>
        <p:spPr>
          <a:xfrm>
            <a:off x="141899" y="3525199"/>
            <a:ext cx="3161803" cy="865508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60000"/>
              </a:lnSpc>
              <a:buNone/>
            </a:pPr>
            <a:r>
              <a:rPr lang="en-US" sz="1400" b="1" dirty="0">
                <a:latin typeface="Garamond" panose="02020404030301010803" pitchFamily="18" charset="0"/>
                <a:cs typeface="Helvetica" panose="020B0604020202020204" pitchFamily="34" charset="0"/>
              </a:rPr>
              <a:t>Examples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b="1" dirty="0">
                <a:latin typeface="Garamond" panose="02020404030301010803" pitchFamily="18" charset="0"/>
                <a:cs typeface="Helvetica" panose="020B0604020202020204" pitchFamily="34" charset="0"/>
              </a:rPr>
              <a:t>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b="1" dirty="0">
                <a:latin typeface="Garamond" panose="02020404030301010803" pitchFamily="18" charset="0"/>
                <a:cs typeface="Helvetica" panose="020B0604020202020204" pitchFamily="34" charset="0"/>
              </a:rPr>
              <a:t>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b="1" dirty="0">
                <a:latin typeface="Garamond" panose="02020404030301010803" pitchFamily="18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7003FBD-5142-452C-983C-BD31F936153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16" y="3763388"/>
            <a:ext cx="1346029" cy="11296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572466E-F07E-47F7-B1E9-35A677C86A5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1" y="3985839"/>
            <a:ext cx="1948893" cy="11296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E8DE35E-F8E2-480D-80DB-A325E8DD495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9" y="4216944"/>
            <a:ext cx="2540896" cy="14158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314D6C4-B05E-4F89-8208-99E01E85B68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15" y="4648403"/>
            <a:ext cx="2498894" cy="209659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4CCA78A-01F1-4F21-B0CA-17E8CD23D3B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7" y="6877683"/>
            <a:ext cx="1620747" cy="580597"/>
          </a:xfrm>
          <a:prstGeom prst="rect">
            <a:avLst/>
          </a:prstGeom>
        </p:spPr>
      </p:pic>
      <p:sp>
        <p:nvSpPr>
          <p:cNvPr id="58" name="Content Placeholder 2 2 1 2 1">
            <a:extLst>
              <a:ext uri="{FF2B5EF4-FFF2-40B4-BE49-F238E27FC236}">
                <a16:creationId xmlns:a16="http://schemas.microsoft.com/office/drawing/2014/main" id="{E0981990-2E22-4367-9686-92A19524029D}"/>
              </a:ext>
            </a:extLst>
          </p:cNvPr>
          <p:cNvSpPr>
            <a:spLocks noGrp="1"/>
          </p:cNvSpPr>
          <p:nvPr/>
        </p:nvSpPr>
        <p:spPr>
          <a:xfrm>
            <a:off x="3144176" y="5315117"/>
            <a:ext cx="3161803" cy="2096597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60000"/>
              </a:lnSpc>
              <a:buNone/>
            </a:pPr>
            <a:r>
              <a:rPr lang="en-US" sz="1400" b="1" dirty="0">
                <a:latin typeface="Garamond" panose="02020404030301010803" pitchFamily="18" charset="0"/>
                <a:cs typeface="Helvetica" panose="020B0604020202020204" pitchFamily="34" charset="0"/>
              </a:rPr>
              <a:t>Bit-vector Library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Basic Signature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dirty="0">
                <a:latin typeface="Baskerville Old Face" panose="02020602080505020303" pitchFamily="18" charset="0"/>
                <a:cs typeface="Helvetica" panose="020B0604020202020204" pitchFamily="34" charset="0"/>
              </a:rPr>
              <a:t>   Arithmetic: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dirty="0">
                <a:latin typeface="Baskerville Old Face" panose="02020602080505020303" pitchFamily="18" charset="0"/>
                <a:cs typeface="Helvetica" panose="020B0604020202020204" pitchFamily="34" charset="0"/>
              </a:rPr>
              <a:t>   Bit-wise logical: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dirty="0">
                <a:latin typeface="Baskerville Old Face" panose="02020602080505020303" pitchFamily="18" charset="0"/>
                <a:cs typeface="Helvetica" panose="020B0604020202020204" pitchFamily="34" charset="0"/>
              </a:rPr>
              <a:t>   Comparison: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Extended Signature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dirty="0">
                <a:latin typeface="Baskerville Old Face" panose="02020602080505020303" pitchFamily="18" charset="0"/>
                <a:cs typeface="Helvetica" panose="020B0604020202020204" pitchFamily="34" charset="0"/>
              </a:rPr>
              <a:t>   Comparison: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dirty="0">
                <a:latin typeface="Baskerville Old Face" panose="02020602080505020303" pitchFamily="18" charset="0"/>
                <a:cs typeface="Helvetica" panose="020B0604020202020204" pitchFamily="34" charset="0"/>
              </a:rPr>
              <a:t>   Shift: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dirty="0">
                <a:latin typeface="Baskerville Old Face" panose="02020602080505020303" pitchFamily="18" charset="0"/>
                <a:cs typeface="Helvetica" panose="020B0604020202020204" pitchFamily="34" charset="0"/>
              </a:rPr>
              <a:t>   Shifts redefined:</a:t>
            </a:r>
          </a:p>
          <a:p>
            <a:pPr>
              <a:lnSpc>
                <a:spcPct val="60000"/>
              </a:lnSpc>
            </a:pPr>
            <a:endParaRPr lang="en-US" sz="1300" dirty="0">
              <a:latin typeface="Baskerville Old Face" panose="02020602080505020303" pitchFamily="18" charset="0"/>
              <a:cs typeface="Helvetica" panose="020B0604020202020204" pitchFamily="34" charset="0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5B15566-AB7F-4805-9623-BB8EDA65C6F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27" y="5835488"/>
            <a:ext cx="469242" cy="11209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F936E76-013F-482F-822E-775D68BEBF9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30" y="6068588"/>
            <a:ext cx="501029" cy="15177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E0DE86C8-7699-49D2-BF6B-A60FE0BBC1B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28" y="5806477"/>
            <a:ext cx="475429" cy="11062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2E49B911-ED36-43FD-AA61-BFA79F0BDBD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007" y="6321908"/>
            <a:ext cx="1564342" cy="141714"/>
          </a:xfrm>
          <a:prstGeom prst="rect">
            <a:avLst/>
          </a:prstGeom>
        </p:spPr>
      </p:pic>
      <p:sp>
        <p:nvSpPr>
          <p:cNvPr id="74" name="Content Placeholder 2 2 1 2 2">
            <a:extLst>
              <a:ext uri="{FF2B5EF4-FFF2-40B4-BE49-F238E27FC236}">
                <a16:creationId xmlns:a16="http://schemas.microsoft.com/office/drawing/2014/main" id="{94144D4B-8320-4D20-B7AF-026C8BAA8177}"/>
              </a:ext>
            </a:extLst>
          </p:cNvPr>
          <p:cNvSpPr>
            <a:spLocks noGrp="1"/>
          </p:cNvSpPr>
          <p:nvPr/>
        </p:nvSpPr>
        <p:spPr>
          <a:xfrm>
            <a:off x="5024144" y="5780760"/>
            <a:ext cx="1512761" cy="564108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1300" dirty="0">
                <a:latin typeface="Baskerville Old Face" panose="02020602080505020303" pitchFamily="18" charset="0"/>
                <a:cs typeface="Helvetica" panose="020B0604020202020204" pitchFamily="34" charset="0"/>
              </a:rPr>
              <a:t>   Shift: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300" dirty="0">
                <a:latin typeface="Baskerville Old Face" panose="02020602080505020303" pitchFamily="18" charset="0"/>
                <a:cs typeface="Helvetica" panose="020B0604020202020204" pitchFamily="34" charset="0"/>
              </a:rPr>
              <a:t>   Concatenation:  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B7866D4-DBC8-409C-8970-BE1E7D37B032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62" y="6064137"/>
            <a:ext cx="59429" cy="59429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C595C54-332E-424C-996E-A71D15CBDD4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37" y="6809509"/>
            <a:ext cx="488228" cy="12617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87B5F2C0-1AFE-48E8-AAB4-904F7916D926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079" y="7057736"/>
            <a:ext cx="239543" cy="105142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0D3F8680-69EA-484C-A718-C4D7BA9C1D6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08" y="7295217"/>
            <a:ext cx="881372" cy="12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AA9031-F410-461B-A352-A30FC832B9B5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3" y="1191367"/>
            <a:ext cx="1853115" cy="153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FFDAA3-A490-4316-9EE8-B78E1F58F673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41899" y="206592"/>
            <a:ext cx="656801" cy="6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601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6.4529"/>
  <p:tag name="ORIGINALWIDTH" val="2463.442"/>
  <p:tag name="LATEXADDIN" val="\documentclass{article}&#10;\usepackage{amsmath}&#10;\usepackage{mathtools}&#10;\usepackage[dvipsnames]{xcolor}&#10;\pagestyle{empty}&#10;\begin{document}&#10;\color{NavyBlue}&#10;$\forall s,t : BV_n.\underbrace{IC[s,t]}_{\substack{\text{Invertibility} \\ \text{Condition}}} \iff \exists x : BV_n.\ \ell[x,s,t]$&#10;\end{document}"/>
  <p:tag name="IGUANATEXSIZE" val="28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1283.09"/>
  <p:tag name="LATEXADDIN" val="\documentclass{article}&#10;\usepackage{amsmath}&#10;\usepackage[dvipsnames]{xcolor}&#10;\pagestyle{empty}&#10;\begin{document}&#10;\color{NavyBlue}$=,\ \neq,\ &lt;_u,\ &gt;_u,\ &lt;_s,\ &gt;_s$&#10;\end{document}"/>
  <p:tag name="IGUANATEXSIZE" val="12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8.74394"/>
  <p:tag name="ORIGINALWIDTH" val="48.74394"/>
  <p:tag name="LATEXADDIN" val="\documentclass{article}&#10;\usepackage{amsmath}&#10;\usepackage[dvipsnames]{xcolor}&#10;\pagestyle{empty}&#10;\begin{document}&#10;\color{NavyBlue}$\circ$&#10;\end{document}"/>
  <p:tag name="IGUANATEXSIZE" val="12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400.4499"/>
  <p:tag name="LATEXADDIN" val="\documentclass{article}&#10;\usepackage{amsmath}&#10;\usepackage[dvipsnames]{xcolor}&#10;\pagestyle{empty}&#10;\begin{document}&#10;\color{NavyBlue}$\leq_u,\ \geq_u$&#10;\end{document}"/>
  <p:tag name="IGUANATEXSIZE" val="12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96.4754"/>
  <p:tag name="LATEXADDIN" val="\documentclass{article}&#10;\usepackage{amsmath}&#10;\usepackage[dvipsnames]{xcolor}&#10;\pagestyle{empty}&#10;\begin{document}&#10;\color{NavyBlue}$&gt;\kern-.3em&gt;_a$&#10;\end{document}"/>
  <p:tag name="IGUANATEXSIZE" val="12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722.9096"/>
  <p:tag name="LATEXADDIN" val="\documentclass{article}&#10;\usepackage{amsmath}&#10;\usepackage[dvipsnames]{xcolor}&#10;\pagestyle{empty}&#10;\begin{document}&#10;\color{NavyBlue}$\underline{&lt;\kern-.3em&lt;},\ \underline{&gt;\kern-.3em&gt;},\ \underline{&gt;\kern-.3em&gt;_a}$&#10;\end{document}"/>
  <p:tag name="IGUANATEXSIZE" val="12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351.331"/>
  <p:tag name="LATEXADDIN" val="\documentclass{article}&#10;\usepackage{amsmath}&#10;\usepackage[dvipsnames]{xcolor}&#10;\pagestyle{empty}&#10;\begin{document}&#10;\color{NavyBlue}Invertibility Equivalence: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1161.605"/>
  <p:tag name="LATEXADDIN" val="\documentclass{article}&#10;\usepackage{amsmath}&#10;\usepackage[dvipsnames]{xcolor}&#10;\pagestyle{empty}&#10;\begin{document}&#10;\color{NavyBlue}$\top \iff \exists x.\ x + s = t$&#10;\end{document}"/>
  <p:tag name="IGUANATEXSIZE" val="28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591.301"/>
  <p:tag name="LATEXADDIN" val="\documentclass{article}&#10;\usepackage{amsmath}&#10;\usepackage[dvipsnames]{xcolor}&#10;\pagestyle{empty}&#10;\begin{document}&#10;\color{NavyBlue}$t\ \&amp;\ s = t \iff \exists x.\ x\ \&amp;\ s = t$&#10;\end{document}"/>
  <p:tag name="IGUANATEXSIZE" val="28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20.472"/>
  <p:tag name="LATEXADDIN" val="\documentclass{article}&#10;\usepackage{amsmath}&#10;\usepackage{xspace}&#10;\usepackage[dvipsnames]{xcolor}&#10;\pagestyle{empty}&#10;\begin{document}&#10;\noindent \color{NavyBlue}&#10;$t &lt;_u ({\ensuremath{{\sim}\,}\xspace} s &gt;\kern-.3em&gt; s)&#10;\ \iff \ &#10;\exists x.\ (x &gt;\kern-.3em&gt; s) &lt;_u t$&#10;\end{document}"/>
  <p:tag name="IGUANATEXSIZE" val="28"/>
  <p:tag name="IGUANATEXCURSOR" val="2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664.417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\leq_u$ &amp; $\geq_u$&#10;    \\[.5ex]&#10;    \hline&#10;    \\[-2.5ex]&#10;    $- x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\\&#10;    $\sim x 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\\&#10;    $x\ \&amp;\ s \bowtie t$ &amp; \color{Blue}{$\checkmark$} &amp; \color{OliveGreen}{$\checkmark$} &amp; \color{OliveGreen}{$\checkmark$} &amp; \color{OliveGreen}{$\checkmark$}  &#10;     &amp; \color{OliveGreen}{$\checkmark$} &amp; \color{OliveGreen}{$\checkmark$} \\&#10;    $x \mid s   \bowtie t$ &amp; \color{Blu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Blue}{$\checkmark$} &amp; \color{Blue}{$\checkmark$} &amp; \color{OliveGreen}{$\checkmark$} &amp; \color{Blue}{$\checkmark$}   &#10;     &amp; \color{OliveGreen}{$\checkmark$} &amp; \color{Blue}{$\checkmark$} \\&#10;    $s \mathop{&lt;\kern-.3em&lt;} x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} s \bowtie t$ &amp; \color{Blue}{$\checkmark$}\nolinebreak\kern-0.7em\xspace\color{OliveGreen}{$\checkmark$} &amp; \color{OliveGreen}{$\checkmark$} &amp; \color{OliveGreen}{$\checkmark$} &amp; \color{red}\ding{53} &#10;     &amp; \color{OliveGreen}{$\checkmark$} &amp; \color{OliveGreen}{$\checkmark$} \\&#10;    $s \mathop{&gt;\kern-.3em&gt;} x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_a} s \bowtie t$ &amp; \color{Blue}{$\checkmark$} &amp; \color{OliveGreen}{$\checkmark$} &amp; \color{OliveGreen}{$\checkmark$} &amp; \color{OliveGreen}{$\checkmark$} &#10;     &amp; \color{OliveGreen}{$\checkmark$} &amp; \color{OliveGreen}{$\checkmark$} \\&#10;    $s \mathop{&gt;\kern-.3em&gt;_a} x \bowtie t$ &amp; \color{Blue}{$\checkmark$}\nolinebreak\kern-0.7em\xspace\color{OliveGreen}{$\checkmark$} &amp; \color{OliveGreen}{$\checkmark$} &amp; \color{Blue}{$\checkmark$} &amp; \color{Blue}{$\checkmark$}  &#10;     &amp; \color{Blue}{$\checkmark$} &amp; \color{Blue}{$\checkmark$} \\&#10;    $x + s 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\end{tabular}%&#10;}&#10;\end{center}&#10;\end{table} &#10;\end{document}"/>
  <p:tag name="IGUANATEXSIZE" val="28"/>
  <p:tag name="IGUANATEXCURSOR" val="36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1877.765"/>
  <p:tag name="LATEXADDIN" val="\documentclass{article}&#10;\usepackage[a4paper]{geometry}&#10;\geometry{textwidth=\paperwidth, textheight=\paperheight, noheadfoot, nomarginpar}&#10;\setlength{\topskip}{0mm}&#10;\setlength{\parindent}{0mm}&#10;\usepackage{amsmath}&#10;\usepackage[dvipsnames]{xcolor}&#10;\usepackage{xspace}&#10;\usepackage{pifont}&#10;\usepackage{amssymb}&#10;\pagestyle{empty}&#10;\begin{document}&#10;\begin{align*}&#10;\textsf{\color{blue}{$\checkmark$}} &amp;\ \color{black}\textsf{Verified in Coq} \\&#10;\textsf{\color{OliveGreen}{$\checkmark$}} &amp;\ \color{black}\textsf{Verified in SMT} \\&#10;\textsf{\color{blue}{$\checkmark$}\nolinebreak\kern-0.7em\xspace\color{OliveGreen}{$\checkmark$}} &amp;\ \color{black}\textsf{Verified in Coq and SMT}\\&#10;\textsf{\color{red}\ding{53}} &amp;\ \color{black}\textsf{Verified in neither Coq nor SMT}&#10;\end{align*}&#10;\end{document}"/>
  <p:tag name="IGUANATEXSIZE" val="20"/>
  <p:tag name="IGUANATEXCURSOR" val="7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404.9494"/>
  <p:tag name="LATEXADDIN" val="\documentclass{article}&#10;\usepackage{amsmath}&#10;\usepackage[dvipsnames]{xcolor}&#10;\pagestyle{empty}&#10;\begin{document}&#10;\color{NavyBlue}$+,\ -,\ \cdot$&#10;\end{document}"/>
  <p:tag name="IGUANATEXSIZE" val="28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10.9487"/>
  <p:tag name="LATEXADDIN" val="\documentclass{article}&#10;\usepackage{amsmath}&#10;\usepackage[dvipsnames]{xcolor}&#10;\pagestyle{empty}&#10;\begin{document}&#10;\color{NavyBlue}$\&amp;,\ \mid,\ \sim$&#10;\end{document}"/>
  <p:tag name="IGUANATEXSIZE" val="12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89.9513"/>
  <p:tag name="LATEXADDIN" val="\documentclass{article}&#10;\usepackage{amsmath}&#10;\usepackage[dvipsnames]{xcolor}&#10;\pagestyle{empty}&#10;\begin{document}&#10;\color{NavyBlue}$&lt;\kern-.3em&lt;,\ &gt;\kern-.3em&gt;$&#10;\end{document}"/>
  <p:tag name="IGUANATEXSIZE" val="12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166</TotalTime>
  <Words>213</Words>
  <Application>Microsoft Office PowerPoint</Application>
  <PresentationFormat>A4 Paper (210x297 mm)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Garamond</vt:lpstr>
      <vt:lpstr>Gill Sans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viswanathan</dc:creator>
  <cp:lastModifiedBy>arjun viswanathan</cp:lastModifiedBy>
  <cp:revision>319</cp:revision>
  <cp:lastPrinted>2019-10-15T18:05:09Z</cp:lastPrinted>
  <dcterms:created xsi:type="dcterms:W3CDTF">2013-07-15T20:26:40Z</dcterms:created>
  <dcterms:modified xsi:type="dcterms:W3CDTF">2019-10-15T18:38:09Z</dcterms:modified>
</cp:coreProperties>
</file>