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6AA68-809D-F51E-F4CE-AD11CF5F0493}" v="609" dt="2019-09-28T00:46:43.085"/>
    <p1510:client id="{869EC253-3183-9D03-DEF4-48C017D3C47D}" v="51" dt="2019-09-27T23:52:25.014"/>
    <p1510:client id="{B0A645ED-900C-C548-20FF-3E18CB47768F}" v="91" dt="2019-09-28T01:00:44.013"/>
    <p1510:client id="{FD8E1D27-11F9-1F91-3558-DE17A3379917}" v="55" dt="2019-09-28T02:48:01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an, Arjun" userId="S::viswanathn@uiowa.edu::eb902a6c-57da-49b5-b5cf-fcd1835429ce" providerId="AD" clId="Web-{B0A645ED-900C-C548-20FF-3E18CB47768F}"/>
    <pc:docChg chg="modSld">
      <pc:chgData name="Viswanathan, Arjun" userId="S::viswanathn@uiowa.edu::eb902a6c-57da-49b5-b5cf-fcd1835429ce" providerId="AD" clId="Web-{B0A645ED-900C-C548-20FF-3E18CB47768F}" dt="2019-09-28T01:00:44.013" v="88" actId="1076"/>
      <pc:docMkLst>
        <pc:docMk/>
      </pc:docMkLst>
      <pc:sldChg chg="addSp modSp">
        <pc:chgData name="Viswanathan, Arjun" userId="S::viswanathn@uiowa.edu::eb902a6c-57da-49b5-b5cf-fcd1835429ce" providerId="AD" clId="Web-{B0A645ED-900C-C548-20FF-3E18CB47768F}" dt="2019-09-28T01:00:44.013" v="88" actId="1076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B0A645ED-900C-C548-20FF-3E18CB47768F}" dt="2019-09-28T00:48:32.144" v="1" actId="1076"/>
          <ac:spMkLst>
            <pc:docMk/>
            <pc:sldMk cId="1939860174" sldId="257"/>
            <ac:spMk id="2" creationId="{9E5CA8CE-639E-4E5E-B0F3-63FDFE4E5148}"/>
          </ac:spMkLst>
        </pc:spChg>
        <pc:spChg chg="add mod">
          <ac:chgData name="Viswanathan, Arjun" userId="S::viswanathn@uiowa.edu::eb902a6c-57da-49b5-b5cf-fcd1835429ce" providerId="AD" clId="Web-{B0A645ED-900C-C548-20FF-3E18CB47768F}" dt="2019-09-28T01:00:44.013" v="88" actId="1076"/>
          <ac:spMkLst>
            <pc:docMk/>
            <pc:sldMk cId="1939860174" sldId="257"/>
            <ac:spMk id="3" creationId="{5038B24F-1D91-4A38-A0A5-F8CA1E62F5B8}"/>
          </ac:spMkLst>
        </pc:spChg>
        <pc:spChg chg="add mod">
          <ac:chgData name="Viswanathan, Arjun" userId="S::viswanathn@uiowa.edu::eb902a6c-57da-49b5-b5cf-fcd1835429ce" providerId="AD" clId="Web-{B0A645ED-900C-C548-20FF-3E18CB47768F}" dt="2019-09-28T01:00:20.920" v="82" actId="1076"/>
          <ac:spMkLst>
            <pc:docMk/>
            <pc:sldMk cId="1939860174" sldId="257"/>
            <ac:spMk id="13" creationId="{852E5876-64E9-4AF4-AF62-4D87E6A08076}"/>
          </ac:spMkLst>
        </pc:spChg>
        <pc:spChg chg="mod">
          <ac:chgData name="Viswanathan, Arjun" userId="S::viswanathn@uiowa.edu::eb902a6c-57da-49b5-b5cf-fcd1835429ce" providerId="AD" clId="Web-{B0A645ED-900C-C548-20FF-3E18CB47768F}" dt="2019-09-28T00:51:26.415" v="18" actId="20577"/>
          <ac:spMkLst>
            <pc:docMk/>
            <pc:sldMk cId="1939860174" sldId="257"/>
            <ac:spMk id="25" creationId="{7AA474C7-EFFD-40C7-B9ED-3F8C3B7827F2}"/>
          </ac:spMkLst>
        </pc:spChg>
        <pc:picChg chg="mod">
          <ac:chgData name="Viswanathan, Arjun" userId="S::viswanathn@uiowa.edu::eb902a6c-57da-49b5-b5cf-fcd1835429ce" providerId="AD" clId="Web-{B0A645ED-900C-C548-20FF-3E18CB47768F}" dt="2019-09-28T01:00:43.951" v="86" actId="1076"/>
          <ac:picMkLst>
            <pc:docMk/>
            <pc:sldMk cId="1939860174" sldId="257"/>
            <ac:picMk id="15" creationId="{970431DC-841F-48C2-9CAF-7CA428855C9B}"/>
          </ac:picMkLst>
        </pc:picChg>
        <pc:picChg chg="mod">
          <ac:chgData name="Viswanathan, Arjun" userId="S::viswanathn@uiowa.edu::eb902a6c-57da-49b5-b5cf-fcd1835429ce" providerId="AD" clId="Web-{B0A645ED-900C-C548-20FF-3E18CB47768F}" dt="2019-09-28T01:00:43.982" v="87" actId="1076"/>
          <ac:picMkLst>
            <pc:docMk/>
            <pc:sldMk cId="1939860174" sldId="257"/>
            <ac:picMk id="17" creationId="{B4ABF560-FD5C-449B-B8A1-71B78B5B9502}"/>
          </ac:picMkLst>
        </pc:picChg>
      </pc:sldChg>
    </pc:docChg>
  </pc:docChgLst>
  <pc:docChgLst>
    <pc:chgData name="Viswanathan, Arjun" userId="S::viswanathn@uiowa.edu::eb902a6c-57da-49b5-b5cf-fcd1835429ce" providerId="AD" clId="Web-{869EC253-3183-9D03-DEF4-48C017D3C47D}"/>
    <pc:docChg chg="addSld modSld">
      <pc:chgData name="Viswanathan, Arjun" userId="S::viswanathn@uiowa.edu::eb902a6c-57da-49b5-b5cf-fcd1835429ce" providerId="AD" clId="Web-{869EC253-3183-9D03-DEF4-48C017D3C47D}" dt="2019-09-27T23:52:25.014" v="50"/>
      <pc:docMkLst>
        <pc:docMk/>
      </pc:docMkLst>
      <pc:sldChg chg="delSp modSp new">
        <pc:chgData name="Viswanathan, Arjun" userId="S::viswanathn@uiowa.edu::eb902a6c-57da-49b5-b5cf-fcd1835429ce" providerId="AD" clId="Web-{869EC253-3183-9D03-DEF4-48C017D3C47D}" dt="2019-09-27T23:52:25.014" v="50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869EC253-3183-9D03-DEF4-48C017D3C47D}" dt="2019-09-27T23:49:51.990" v="49" actId="1076"/>
          <ac:spMkLst>
            <pc:docMk/>
            <pc:sldMk cId="1939860174" sldId="257"/>
            <ac:spMk id="2" creationId="{9E5CA8CE-639E-4E5E-B0F3-63FDFE4E5148}"/>
          </ac:spMkLst>
        </pc:spChg>
        <pc:spChg chg="del">
          <ac:chgData name="Viswanathan, Arjun" userId="S::viswanathn@uiowa.edu::eb902a6c-57da-49b5-b5cf-fcd1835429ce" providerId="AD" clId="Web-{869EC253-3183-9D03-DEF4-48C017D3C47D}" dt="2019-09-27T23:52:25.014" v="50"/>
          <ac:spMkLst>
            <pc:docMk/>
            <pc:sldMk cId="1939860174" sldId="257"/>
            <ac:spMk id="3" creationId="{5422886A-6B09-41FF-B83C-62C82829EEA8}"/>
          </ac:spMkLst>
        </pc:spChg>
      </pc:sldChg>
    </pc:docChg>
  </pc:docChgLst>
  <pc:docChgLst>
    <pc:chgData name="Viswanathan, Arjun" userId="S::viswanathn@uiowa.edu::eb902a6c-57da-49b5-b5cf-fcd1835429ce" providerId="AD" clId="Web-{4FB6AA68-809D-F51E-F4CE-AD11CF5F0493}"/>
    <pc:docChg chg="delSld modSld">
      <pc:chgData name="Viswanathan, Arjun" userId="S::viswanathn@uiowa.edu::eb902a6c-57da-49b5-b5cf-fcd1835429ce" providerId="AD" clId="Web-{4FB6AA68-809D-F51E-F4CE-AD11CF5F0493}" dt="2019-09-28T00:46:43.085" v="592" actId="1076"/>
      <pc:docMkLst>
        <pc:docMk/>
      </pc:docMkLst>
      <pc:sldChg chg="del">
        <pc:chgData name="Viswanathan, Arjun" userId="S::viswanathn@uiowa.edu::eb902a6c-57da-49b5-b5cf-fcd1835429ce" providerId="AD" clId="Web-{4FB6AA68-809D-F51E-F4CE-AD11CF5F0493}" dt="2019-09-28T00:26:37.328" v="262"/>
        <pc:sldMkLst>
          <pc:docMk/>
          <pc:sldMk cId="109857222" sldId="256"/>
        </pc:sldMkLst>
      </pc:sldChg>
      <pc:sldChg chg="addSp delSp modSp">
        <pc:chgData name="Viswanathan, Arjun" userId="S::viswanathn@uiowa.edu::eb902a6c-57da-49b5-b5cf-fcd1835429ce" providerId="AD" clId="Web-{4FB6AA68-809D-F51E-F4CE-AD11CF5F0493}" dt="2019-09-28T00:46:43.085" v="592" actId="1076"/>
        <pc:sldMkLst>
          <pc:docMk/>
          <pc:sldMk cId="1939860174" sldId="257"/>
        </pc:sldMkLst>
        <pc:spChg chg="add del mod">
          <ac:chgData name="Viswanathan, Arjun" userId="S::viswanathn@uiowa.edu::eb902a6c-57da-49b5-b5cf-fcd1835429ce" providerId="AD" clId="Web-{4FB6AA68-809D-F51E-F4CE-AD11CF5F0493}" dt="2019-09-28T00:23:37.321" v="216"/>
          <ac:spMkLst>
            <pc:docMk/>
            <pc:sldMk cId="1939860174" sldId="257"/>
            <ac:spMk id="3" creationId="{EFD3D8EF-4755-4EF4-8047-25D67AD883FA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5"/>
          <ac:spMkLst>
            <pc:docMk/>
            <pc:sldMk cId="1939860174" sldId="257"/>
            <ac:spMk id="4" creationId="{0CEAAF24-5E67-4314-85AA-4C2217323E8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4"/>
          <ac:spMkLst>
            <pc:docMk/>
            <pc:sldMk cId="1939860174" sldId="257"/>
            <ac:spMk id="5" creationId="{FBC028CA-EE24-4E3E-BE3B-F94578B49FF3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3"/>
          <ac:spMkLst>
            <pc:docMk/>
            <pc:sldMk cId="1939860174" sldId="257"/>
            <ac:spMk id="6" creationId="{74F3C6FE-DAAE-4466-A735-91A9871B002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2"/>
          <ac:spMkLst>
            <pc:docMk/>
            <pc:sldMk cId="1939860174" sldId="257"/>
            <ac:spMk id="7" creationId="{46F6DCCB-E80E-4F39-8915-4A16046E4BD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1"/>
          <ac:spMkLst>
            <pc:docMk/>
            <pc:sldMk cId="1939860174" sldId="257"/>
            <ac:spMk id="8" creationId="{41F9FEF5-DA68-4520-9350-00CF416B69EB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0"/>
          <ac:spMkLst>
            <pc:docMk/>
            <pc:sldMk cId="1939860174" sldId="257"/>
            <ac:spMk id="9" creationId="{DEB6AA40-6DC0-4A32-8687-3BEB1AE63F30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09"/>
          <ac:spMkLst>
            <pc:docMk/>
            <pc:sldMk cId="1939860174" sldId="257"/>
            <ac:spMk id="10" creationId="{3368403A-8487-461A-9146-055027C43865}"/>
          </ac:spMkLst>
        </pc:spChg>
        <pc:spChg chg="add mod">
          <ac:chgData name="Viswanathan, Arjun" userId="S::viswanathn@uiowa.edu::eb902a6c-57da-49b5-b5cf-fcd1835429ce" providerId="AD" clId="Web-{4FB6AA68-809D-F51E-F4CE-AD11CF5F0493}" dt="2019-09-28T00:41:09.081" v="550" actId="1076"/>
          <ac:spMkLst>
            <pc:docMk/>
            <pc:sldMk cId="1939860174" sldId="257"/>
            <ac:spMk id="21" creationId="{524DA751-EB1B-4418-B4D1-48BF50851B54}"/>
          </ac:spMkLst>
        </pc:spChg>
        <pc:spChg chg="add mod">
          <ac:chgData name="Viswanathan, Arjun" userId="S::viswanathn@uiowa.edu::eb902a6c-57da-49b5-b5cf-fcd1835429ce" providerId="AD" clId="Web-{4FB6AA68-809D-F51E-F4CE-AD11CF5F0493}" dt="2019-09-28T00:46:43.085" v="592" actId="1076"/>
          <ac:spMkLst>
            <pc:docMk/>
            <pc:sldMk cId="1939860174" sldId="257"/>
            <ac:spMk id="25" creationId="{7AA474C7-EFFD-40C7-B9ED-3F8C3B7827F2}"/>
          </ac:spMkLst>
        </pc:spChg>
        <pc:graphicFrameChg chg="add mod modGraphic">
          <ac:chgData name="Viswanathan, Arjun" userId="S::viswanathn@uiowa.edu::eb902a6c-57da-49b5-b5cf-fcd1835429ce" providerId="AD" clId="Web-{4FB6AA68-809D-F51E-F4CE-AD11CF5F0493}" dt="2019-09-28T00:41:33.363" v="553" actId="1076"/>
          <ac:graphicFrameMkLst>
            <pc:docMk/>
            <pc:sldMk cId="1939860174" sldId="257"/>
            <ac:graphicFrameMk id="20" creationId="{2245B370-14AA-45EB-B86F-5644FAB60F04}"/>
          </ac:graphicFrameMkLst>
        </pc:graphicFrameChg>
        <pc:picChg chg="add del mod">
          <ac:chgData name="Viswanathan, Arjun" userId="S::viswanathn@uiowa.edu::eb902a6c-57da-49b5-b5cf-fcd1835429ce" providerId="AD" clId="Web-{4FB6AA68-809D-F51E-F4CE-AD11CF5F0493}" dt="2019-09-27T23:57:42.896" v="40"/>
          <ac:picMkLst>
            <pc:docMk/>
            <pc:sldMk cId="1939860174" sldId="257"/>
            <ac:picMk id="11" creationId="{184A66B7-00A5-451F-9FAD-82DAE3D95B64}"/>
          </ac:picMkLst>
        </pc:picChg>
        <pc:picChg chg="add del mod">
          <ac:chgData name="Viswanathan, Arjun" userId="S::viswanathn@uiowa.edu::eb902a6c-57da-49b5-b5cf-fcd1835429ce" providerId="AD" clId="Web-{4FB6AA68-809D-F51E-F4CE-AD11CF5F0493}" dt="2019-09-27T23:57:42.881" v="39"/>
          <ac:picMkLst>
            <pc:docMk/>
            <pc:sldMk cId="1939860174" sldId="257"/>
            <ac:picMk id="13" creationId="{1AD9FBCE-5707-4713-ABE4-E7F7942B4EAC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4:46.672" v="589" actId="1076"/>
          <ac:picMkLst>
            <pc:docMk/>
            <pc:sldMk cId="1939860174" sldId="257"/>
            <ac:picMk id="15" creationId="{970431DC-841F-48C2-9CAF-7CA428855C9B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4:46.703" v="590" actId="1076"/>
          <ac:picMkLst>
            <pc:docMk/>
            <pc:sldMk cId="1939860174" sldId="257"/>
            <ac:picMk id="17" creationId="{B4ABF560-FD5C-449B-B8A1-71B78B5B9502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9.003" v="548" actId="1076"/>
          <ac:picMkLst>
            <pc:docMk/>
            <pc:sldMk cId="1939860174" sldId="257"/>
            <ac:picMk id="22" creationId="{9C26D9E3-52AC-4A26-B34A-916BE5627173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9.034" v="549" actId="1076"/>
          <ac:picMkLst>
            <pc:docMk/>
            <pc:sldMk cId="1939860174" sldId="257"/>
            <ac:picMk id="23" creationId="{62E4207C-89F2-4C67-A6C2-0E6443EF94A6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8.971" v="547" actId="1076"/>
          <ac:picMkLst>
            <pc:docMk/>
            <pc:sldMk cId="1939860174" sldId="257"/>
            <ac:picMk id="24" creationId="{EA1BA31D-4DC6-4E5F-956E-2B020EA86C06}"/>
          </ac:picMkLst>
        </pc:picChg>
      </pc:sldChg>
    </pc:docChg>
  </pc:docChgLst>
  <pc:docChgLst>
    <pc:chgData name="Viswanathan, Arjun" userId="S::viswanathn@uiowa.edu::eb902a6c-57da-49b5-b5cf-fcd1835429ce" providerId="AD" clId="Web-{FD8E1D27-11F9-1F91-3558-DE17A3379917}"/>
    <pc:docChg chg="modSld">
      <pc:chgData name="Viswanathan, Arjun" userId="S::viswanathn@uiowa.edu::eb902a6c-57da-49b5-b5cf-fcd1835429ce" providerId="AD" clId="Web-{FD8E1D27-11F9-1F91-3558-DE17A3379917}" dt="2019-09-28T02:48:01.550" v="54" actId="20577"/>
      <pc:docMkLst>
        <pc:docMk/>
      </pc:docMkLst>
      <pc:sldChg chg="modSp">
        <pc:chgData name="Viswanathan, Arjun" userId="S::viswanathn@uiowa.edu::eb902a6c-57da-49b5-b5cf-fcd1835429ce" providerId="AD" clId="Web-{FD8E1D27-11F9-1F91-3558-DE17A3379917}" dt="2019-09-28T02:48:01.550" v="54" actId="20577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FD8E1D27-11F9-1F91-3558-DE17A3379917}" dt="2019-09-28T02:48:01.550" v="54" actId="20577"/>
          <ac:spMkLst>
            <pc:docMk/>
            <pc:sldMk cId="1939860174" sldId="257"/>
            <ac:spMk id="25" creationId="{7AA474C7-EFFD-40C7-B9ED-3F8C3B7827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A8CE-639E-4E5E-B0F3-63FDFE4E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29" y="2267"/>
            <a:ext cx="10515600" cy="1035278"/>
          </a:xfrm>
        </p:spPr>
        <p:txBody>
          <a:bodyPr>
            <a:normAutofit/>
          </a:bodyPr>
          <a:lstStyle/>
          <a:p>
            <a:r>
              <a:rPr lang="en-US" sz="4100" dirty="0">
                <a:cs typeface="Calibri Light"/>
              </a:rPr>
              <a:t>Verifying Bit-vector Invertibility Conditions in Coq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970431DC-841F-48C2-9CAF-7CA42885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615" y="1215305"/>
            <a:ext cx="2888342" cy="2431677"/>
          </a:xfrm>
          <a:prstGeom prst="rect">
            <a:avLst/>
          </a:prstGeom>
        </p:spPr>
      </p:pic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F560-FD5C-449B-B8A1-71B78B5B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044" y="2873662"/>
            <a:ext cx="2171700" cy="775031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245B370-14AA-45EB-B86F-5644FAB60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80961"/>
              </p:ext>
            </p:extLst>
          </p:nvPr>
        </p:nvGraphicFramePr>
        <p:xfrm>
          <a:off x="6585857" y="4327071"/>
          <a:ext cx="5490757" cy="249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71">
                  <a:extLst>
                    <a:ext uri="{9D8B030D-6E8A-4147-A177-3AD203B41FA5}">
                      <a16:colId xmlns:a16="http://schemas.microsoft.com/office/drawing/2014/main" val="4000343425"/>
                    </a:ext>
                  </a:extLst>
                </a:gridCol>
                <a:gridCol w="1569357">
                  <a:extLst>
                    <a:ext uri="{9D8B030D-6E8A-4147-A177-3AD203B41FA5}">
                      <a16:colId xmlns:a16="http://schemas.microsoft.com/office/drawing/2014/main" val="3219697129"/>
                    </a:ext>
                  </a:extLst>
                </a:gridCol>
                <a:gridCol w="1662677">
                  <a:extLst>
                    <a:ext uri="{9D8B030D-6E8A-4147-A177-3AD203B41FA5}">
                      <a16:colId xmlns:a16="http://schemas.microsoft.com/office/drawing/2014/main" val="1954095810"/>
                    </a:ext>
                  </a:extLst>
                </a:gridCol>
                <a:gridCol w="1233652">
                  <a:extLst>
                    <a:ext uri="{9D8B030D-6E8A-4147-A177-3AD203B41FA5}">
                      <a16:colId xmlns:a16="http://schemas.microsoft.com/office/drawing/2014/main" val="1938054758"/>
                    </a:ext>
                  </a:extLst>
                </a:gridCol>
              </a:tblGrid>
              <a:tr h="255643">
                <a:tc>
                  <a:txBody>
                    <a:bodyPr/>
                    <a:lstStyle/>
                    <a:p>
                      <a:pPr fontAlgn="auto"/>
                      <a:r>
                        <a:rPr lang="en-US" sz="1000" dirty="0">
                          <a:effectLst/>
                        </a:rPr>
                        <a:t>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dirty="0" err="1">
                          <a:effectLst/>
                        </a:rPr>
                        <a:t>SMTLib</a:t>
                      </a:r>
                      <a:r>
                        <a:rPr lang="en-US" sz="1000" dirty="0">
                          <a:effectLst/>
                        </a:rPr>
                        <a:t>[</a:t>
                      </a:r>
                      <a:r>
                        <a:rPr lang="en-US" sz="1000" dirty="0" err="1">
                          <a:effectLst/>
                        </a:rPr>
                        <a:t>Niemetz</a:t>
                      </a:r>
                      <a:r>
                        <a:rPr lang="en-US" sz="1000" dirty="0">
                          <a:effectLst/>
                        </a:rPr>
                        <a:t> et al. 18]​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dirty="0">
                          <a:effectLst/>
                        </a:rPr>
                        <a:t>Encoding[</a:t>
                      </a:r>
                      <a:r>
                        <a:rPr lang="en-US" sz="1000" dirty="0" err="1">
                          <a:effectLst/>
                        </a:rPr>
                        <a:t>Niemetz</a:t>
                      </a:r>
                      <a:r>
                        <a:rPr lang="en-US" sz="1000" dirty="0">
                          <a:effectLst/>
                        </a:rPr>
                        <a:t> et al. 19]​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dirty="0">
                          <a:effectLst/>
                        </a:rPr>
                        <a:t>Coq Library​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48283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Bit-vector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effectLst/>
                        </a:rPr>
                        <a:t>Representation:​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</a:rPr>
                        <a:t>One sort for each 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</a:rPr>
                        <a:t>Translated to NIA and UF​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</a:rPr>
                        <a:t>List of Booleans over 2 layers​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94864"/>
                  </a:ext>
                </a:extLst>
              </a:tr>
              <a:tr h="430558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Expressivity:​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n cannot be symbolic​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Allows quantification over 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Bit-vectors </a:t>
                      </a:r>
                      <a:r>
                        <a:rPr lang="en-US" sz="1000" dirty="0" err="1">
                          <a:effectLst/>
                        </a:rPr>
                        <a:t>dependentover</a:t>
                      </a:r>
                      <a:r>
                        <a:rPr lang="en-US" sz="1000" dirty="0">
                          <a:effectLst/>
                        </a:rPr>
                        <a:t> n​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97923"/>
                  </a:ext>
                </a:extLst>
              </a:tr>
              <a:tr h="430558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Verification:​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Automatic proofs using SMT solvers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Automatic proofs using SMT solvers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Manual proofs in Coq 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1105"/>
                  </a:ext>
                </a:extLst>
              </a:tr>
              <a:tr h="430558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Results​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All equivalences for n = 1 to 65​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Verified ≈75% of equivalences​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18 equivalences​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73350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24DA751-EB1B-4418-B4D1-48BF50851B54}"/>
              </a:ext>
            </a:extLst>
          </p:cNvPr>
          <p:cNvSpPr>
            <a:spLocks noGrp="1"/>
          </p:cNvSpPr>
          <p:nvPr/>
        </p:nvSpPr>
        <p:spPr>
          <a:xfrm>
            <a:off x="134573" y="977006"/>
            <a:ext cx="4782693" cy="2296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 dirty="0"/>
              <a:t>An </a:t>
            </a:r>
            <a:r>
              <a:rPr lang="en-US" sz="1600" i="1" dirty="0">
                <a:solidFill>
                  <a:schemeClr val="accent2"/>
                </a:solidFill>
              </a:rPr>
              <a:t>invertibility condition </a:t>
            </a:r>
            <a:r>
              <a:rPr lang="en-US" sz="1600" dirty="0"/>
              <a:t>for a variable x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/>
              <a:t>in a bit-vector literal                        is a formula</a:t>
            </a:r>
            <a:br>
              <a:rPr lang="en-US" sz="1600" dirty="0"/>
            </a:br>
            <a:r>
              <a:rPr lang="en-US" sz="1600" dirty="0"/>
              <a:t>such that the following </a:t>
            </a:r>
            <a:r>
              <a:rPr lang="en-US" sz="1600" i="1" dirty="0">
                <a:solidFill>
                  <a:schemeClr val="accent2"/>
                </a:solidFill>
              </a:rPr>
              <a:t>invertibility equivalence</a:t>
            </a:r>
            <a:r>
              <a:rPr lang="en-US" sz="1600" dirty="0"/>
              <a:t> is valid in the theory of bit-vectors:</a:t>
            </a:r>
          </a:p>
          <a:p>
            <a:pPr marL="285750" indent="-285750"/>
            <a:endParaRPr lang="en-US" sz="1600" dirty="0">
              <a:cs typeface="Calibri"/>
            </a:endParaRPr>
          </a:p>
          <a:p>
            <a:pPr marL="285750" indent="-285750"/>
            <a:r>
              <a:rPr lang="en-US" sz="1600" dirty="0">
                <a:cs typeface="Calibri"/>
              </a:rPr>
              <a:t>CVC4 uses invertibility equivalences in a quantifier-instantiation technique that deals with solving quantified bit-vector formulas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26D9E3-52AC-4A26-B34A-916BE5627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23" y="1284785"/>
            <a:ext cx="905059" cy="1615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E4207C-89F2-4C67-A6C2-0E6443EF9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805" y="1269097"/>
            <a:ext cx="941495" cy="1796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1BA31D-4DC6-4E5F-956E-2B020EA86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2" y="1951928"/>
            <a:ext cx="3433308" cy="23407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AA474C7-EFFD-40C7-B9ED-3F8C3B7827F2}"/>
              </a:ext>
            </a:extLst>
          </p:cNvPr>
          <p:cNvSpPr>
            <a:spLocks noGrp="1"/>
          </p:cNvSpPr>
          <p:nvPr/>
        </p:nvSpPr>
        <p:spPr>
          <a:xfrm>
            <a:off x="37877" y="3157290"/>
            <a:ext cx="4900384" cy="3426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400" b="1" dirty="0">
                <a:cs typeface="Calibri" panose="020F0502020204030204"/>
              </a:rPr>
              <a:t>Contributions</a:t>
            </a:r>
            <a:endParaRPr lang="en-US" sz="1400" b="1">
              <a:cs typeface="Calibri" panose="020F0502020204030204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400" dirty="0"/>
              <a:t>[</a:t>
            </a:r>
            <a:r>
              <a:rPr lang="en-US" sz="1400" dirty="0" err="1"/>
              <a:t>Niemetz</a:t>
            </a:r>
            <a:r>
              <a:rPr lang="en-US" sz="1400" dirty="0"/>
              <a:t> et al., CAV 2018] </a:t>
            </a:r>
            <a:endParaRPr lang="en-US" sz="1400" dirty="0">
              <a:cs typeface="Calibri" panose="020F0502020204030204"/>
            </a:endParaRPr>
          </a:p>
          <a:p>
            <a:pPr marL="285750" indent="-285750">
              <a:lnSpc>
                <a:spcPct val="60000"/>
              </a:lnSpc>
            </a:pPr>
            <a:r>
              <a:rPr lang="en-US" sz="1400" dirty="0"/>
              <a:t>generated 162 invertibility equivalences</a:t>
            </a:r>
            <a:endParaRPr lang="en-US" sz="1400" dirty="0">
              <a:cs typeface="Calibri"/>
            </a:endParaRPr>
          </a:p>
          <a:p>
            <a:pPr marL="285750" indent="-285750">
              <a:lnSpc>
                <a:spcPct val="60000"/>
              </a:lnSpc>
            </a:pPr>
            <a:r>
              <a:rPr lang="en-US" sz="1400" dirty="0"/>
              <a:t>proved them using SMT-solvers for bit-widths up to 65</a:t>
            </a:r>
            <a:endParaRPr lang="en-US" sz="1400" dirty="0">
              <a:cs typeface="Calibri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400" dirty="0"/>
              <a:t>[</a:t>
            </a:r>
            <a:r>
              <a:rPr lang="en-US" sz="1400" dirty="0" err="1"/>
              <a:t>Niemetz</a:t>
            </a:r>
            <a:r>
              <a:rPr lang="en-US" sz="1400" dirty="0"/>
              <a:t> et al., CADE 2019] </a:t>
            </a:r>
            <a:endParaRPr lang="en-US" sz="1400" dirty="0">
              <a:cs typeface="Calibri" panose="020F0502020204030204"/>
            </a:endParaRPr>
          </a:p>
          <a:p>
            <a:pPr marL="285750" indent="-285750">
              <a:lnSpc>
                <a:spcPct val="60000"/>
              </a:lnSpc>
            </a:pPr>
            <a:r>
              <a:rPr lang="en-US" sz="1400" dirty="0"/>
              <a:t>encoded the equivalences in theories supported by SMT-solvers </a:t>
            </a:r>
            <a:endParaRPr lang="en-US" sz="1400" dirty="0">
              <a:cs typeface="Calibri"/>
            </a:endParaRPr>
          </a:p>
          <a:p>
            <a:pPr marL="285750" indent="-285750">
              <a:lnSpc>
                <a:spcPct val="60000"/>
              </a:lnSpc>
            </a:pPr>
            <a:r>
              <a:rPr lang="en-US" sz="1400" dirty="0"/>
              <a:t>verified equivalences for parametric bit-widths</a:t>
            </a:r>
            <a:endParaRPr lang="en-US" sz="1400" dirty="0">
              <a:cs typeface="Calibri"/>
            </a:endParaRPr>
          </a:p>
          <a:p>
            <a:pPr marL="285750" indent="-285750">
              <a:lnSpc>
                <a:spcPct val="60000"/>
              </a:lnSpc>
            </a:pPr>
            <a:r>
              <a:rPr lang="en-US" sz="1400" dirty="0"/>
              <a:t>approach succeeded on under 75% of the equivalences</a:t>
            </a:r>
            <a:endParaRPr lang="en-US" sz="1400" dirty="0">
              <a:cs typeface="Calibri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400" dirty="0">
                <a:cs typeface="Calibri"/>
              </a:rPr>
              <a:t>This work</a:t>
            </a:r>
          </a:p>
          <a:p>
            <a:pPr>
              <a:lnSpc>
                <a:spcPct val="60000"/>
              </a:lnSpc>
            </a:pPr>
            <a:r>
              <a:rPr lang="en-US" sz="1400" dirty="0">
                <a:ea typeface="+mn-lt"/>
                <a:cs typeface="+mn-lt"/>
              </a:rPr>
              <a:t>Formalized a representative subset of the 162 invertibility equivalences in Coq </a:t>
            </a:r>
          </a:p>
          <a:p>
            <a:pPr>
              <a:lnSpc>
                <a:spcPct val="60000"/>
              </a:lnSpc>
            </a:pPr>
            <a:r>
              <a:rPr lang="en-US" sz="1400" dirty="0">
                <a:ea typeface="+mn-lt"/>
                <a:cs typeface="+mn-lt"/>
              </a:rPr>
              <a:t>Extended a Coq bit-vector library to support these equivalences</a:t>
            </a:r>
          </a:p>
          <a:p>
            <a:pPr marL="285750" indent="-285750">
              <a:lnSpc>
                <a:spcPct val="60000"/>
              </a:lnSpc>
            </a:pPr>
            <a:r>
              <a:rPr lang="en-US" sz="1400" dirty="0">
                <a:ea typeface="+mn-lt"/>
                <a:cs typeface="+mn-lt"/>
              </a:rPr>
              <a:t>Proved 18 of them for arbitrary bit-width</a:t>
            </a:r>
            <a:endParaRPr lang="en-US" sz="1400" dirty="0">
              <a:cs typeface="Calibri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1400" dirty="0">
              <a:cs typeface="Calibri" panose="020F050202020403020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38B24F-1D91-4A38-A0A5-F8CA1E62F5B8}"/>
              </a:ext>
            </a:extLst>
          </p:cNvPr>
          <p:cNvSpPr txBox="1">
            <a:spLocks/>
          </p:cNvSpPr>
          <p:nvPr/>
        </p:nvSpPr>
        <p:spPr>
          <a:xfrm>
            <a:off x="7687130" y="891265"/>
            <a:ext cx="818244" cy="327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cs typeface="Calibri Light"/>
              </a:rPr>
              <a:t>Results</a:t>
            </a:r>
            <a:endParaRPr lang="en-US" sz="1400" b="1">
              <a:cs typeface="Calibri Ligh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52E5876-64E9-4AF4-AF62-4D87E6A08076}"/>
              </a:ext>
            </a:extLst>
          </p:cNvPr>
          <p:cNvSpPr txBox="1">
            <a:spLocks/>
          </p:cNvSpPr>
          <p:nvPr/>
        </p:nvSpPr>
        <p:spPr>
          <a:xfrm>
            <a:off x="8376558" y="4002764"/>
            <a:ext cx="2070101" cy="327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cs typeface="Calibri Light"/>
              </a:rPr>
              <a:t>Bitvector</a:t>
            </a:r>
            <a:r>
              <a:rPr lang="en-US" sz="1400" b="1" dirty="0">
                <a:cs typeface="Calibri Light"/>
              </a:rPr>
              <a:t>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93986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Verifying Bit-vector Invertibility Conditions in Coq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298</cp:revision>
  <dcterms:created xsi:type="dcterms:W3CDTF">2013-07-15T20:26:40Z</dcterms:created>
  <dcterms:modified xsi:type="dcterms:W3CDTF">2019-09-28T02:48:09Z</dcterms:modified>
</cp:coreProperties>
</file>