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6858000" cy="9906000" type="A4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B6AA68-809D-F51E-F4CE-AD11CF5F0493}" v="609" dt="2019-09-28T00:46:43.085"/>
    <p1510:client id="{869EC253-3183-9D03-DEF4-48C017D3C47D}" v="51" dt="2019-09-27T23:52:25.014"/>
    <p1510:client id="{FD8E1D27-11F9-1F91-3558-DE17A3379917}" v="55" dt="2019-09-28T02:48:01.550"/>
    <p1510:client id="{B0A645ED-900C-C548-20FF-3E18CB47768F}" v="91" dt="2019-09-28T01:00:44.0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wanathan, Arjun" userId="S::viswanathn@uiowa.edu::eb902a6c-57da-49b5-b5cf-fcd1835429ce" providerId="AD" clId="Web-{B0A645ED-900C-C548-20FF-3E18CB47768F}"/>
    <pc:docChg chg="modSld">
      <pc:chgData name="Viswanathan, Arjun" userId="S::viswanathn@uiowa.edu::eb902a6c-57da-49b5-b5cf-fcd1835429ce" providerId="AD" clId="Web-{B0A645ED-900C-C548-20FF-3E18CB47768F}" dt="2019-09-28T01:00:44.013" v="88" actId="1076"/>
      <pc:docMkLst>
        <pc:docMk/>
      </pc:docMkLst>
      <pc:sldChg chg="addSp modSp">
        <pc:chgData name="Viswanathan, Arjun" userId="S::viswanathn@uiowa.edu::eb902a6c-57da-49b5-b5cf-fcd1835429ce" providerId="AD" clId="Web-{B0A645ED-900C-C548-20FF-3E18CB47768F}" dt="2019-09-28T01:00:44.013" v="88" actId="1076"/>
        <pc:sldMkLst>
          <pc:docMk/>
          <pc:sldMk cId="1939860174" sldId="257"/>
        </pc:sldMkLst>
        <pc:spChg chg="mod">
          <ac:chgData name="Viswanathan, Arjun" userId="S::viswanathn@uiowa.edu::eb902a6c-57da-49b5-b5cf-fcd1835429ce" providerId="AD" clId="Web-{B0A645ED-900C-C548-20FF-3E18CB47768F}" dt="2019-09-28T00:48:32.144" v="1" actId="1076"/>
          <ac:spMkLst>
            <pc:docMk/>
            <pc:sldMk cId="1939860174" sldId="257"/>
            <ac:spMk id="2" creationId="{9E5CA8CE-639E-4E5E-B0F3-63FDFE4E5148}"/>
          </ac:spMkLst>
        </pc:spChg>
        <pc:spChg chg="add mod">
          <ac:chgData name="Viswanathan, Arjun" userId="S::viswanathn@uiowa.edu::eb902a6c-57da-49b5-b5cf-fcd1835429ce" providerId="AD" clId="Web-{B0A645ED-900C-C548-20FF-3E18CB47768F}" dt="2019-09-28T01:00:44.013" v="88" actId="1076"/>
          <ac:spMkLst>
            <pc:docMk/>
            <pc:sldMk cId="1939860174" sldId="257"/>
            <ac:spMk id="3" creationId="{5038B24F-1D91-4A38-A0A5-F8CA1E62F5B8}"/>
          </ac:spMkLst>
        </pc:spChg>
        <pc:spChg chg="add mod">
          <ac:chgData name="Viswanathan, Arjun" userId="S::viswanathn@uiowa.edu::eb902a6c-57da-49b5-b5cf-fcd1835429ce" providerId="AD" clId="Web-{B0A645ED-900C-C548-20FF-3E18CB47768F}" dt="2019-09-28T01:00:20.920" v="82" actId="1076"/>
          <ac:spMkLst>
            <pc:docMk/>
            <pc:sldMk cId="1939860174" sldId="257"/>
            <ac:spMk id="13" creationId="{852E5876-64E9-4AF4-AF62-4D87E6A08076}"/>
          </ac:spMkLst>
        </pc:spChg>
        <pc:spChg chg="mod">
          <ac:chgData name="Viswanathan, Arjun" userId="S::viswanathn@uiowa.edu::eb902a6c-57da-49b5-b5cf-fcd1835429ce" providerId="AD" clId="Web-{B0A645ED-900C-C548-20FF-3E18CB47768F}" dt="2019-09-28T00:51:26.415" v="18" actId="20577"/>
          <ac:spMkLst>
            <pc:docMk/>
            <pc:sldMk cId="1939860174" sldId="257"/>
            <ac:spMk id="25" creationId="{7AA474C7-EFFD-40C7-B9ED-3F8C3B7827F2}"/>
          </ac:spMkLst>
        </pc:spChg>
        <pc:picChg chg="mod">
          <ac:chgData name="Viswanathan, Arjun" userId="S::viswanathn@uiowa.edu::eb902a6c-57da-49b5-b5cf-fcd1835429ce" providerId="AD" clId="Web-{B0A645ED-900C-C548-20FF-3E18CB47768F}" dt="2019-09-28T01:00:43.951" v="86" actId="1076"/>
          <ac:picMkLst>
            <pc:docMk/>
            <pc:sldMk cId="1939860174" sldId="257"/>
            <ac:picMk id="15" creationId="{970431DC-841F-48C2-9CAF-7CA428855C9B}"/>
          </ac:picMkLst>
        </pc:picChg>
        <pc:picChg chg="mod">
          <ac:chgData name="Viswanathan, Arjun" userId="S::viswanathn@uiowa.edu::eb902a6c-57da-49b5-b5cf-fcd1835429ce" providerId="AD" clId="Web-{B0A645ED-900C-C548-20FF-3E18CB47768F}" dt="2019-09-28T01:00:43.982" v="87" actId="1076"/>
          <ac:picMkLst>
            <pc:docMk/>
            <pc:sldMk cId="1939860174" sldId="257"/>
            <ac:picMk id="17" creationId="{B4ABF560-FD5C-449B-B8A1-71B78B5B9502}"/>
          </ac:picMkLst>
        </pc:picChg>
      </pc:sldChg>
    </pc:docChg>
  </pc:docChgLst>
  <pc:docChgLst>
    <pc:chgData name="Viswanathan, Arjun" userId="S::viswanathn@uiowa.edu::eb902a6c-57da-49b5-b5cf-fcd1835429ce" providerId="AD" clId="Web-{869EC253-3183-9D03-DEF4-48C017D3C47D}"/>
    <pc:docChg chg="addSld modSld">
      <pc:chgData name="Viswanathan, Arjun" userId="S::viswanathn@uiowa.edu::eb902a6c-57da-49b5-b5cf-fcd1835429ce" providerId="AD" clId="Web-{869EC253-3183-9D03-DEF4-48C017D3C47D}" dt="2019-09-27T23:52:25.014" v="50"/>
      <pc:docMkLst>
        <pc:docMk/>
      </pc:docMkLst>
      <pc:sldChg chg="delSp modSp new">
        <pc:chgData name="Viswanathan, Arjun" userId="S::viswanathn@uiowa.edu::eb902a6c-57da-49b5-b5cf-fcd1835429ce" providerId="AD" clId="Web-{869EC253-3183-9D03-DEF4-48C017D3C47D}" dt="2019-09-27T23:52:25.014" v="50"/>
        <pc:sldMkLst>
          <pc:docMk/>
          <pc:sldMk cId="1939860174" sldId="257"/>
        </pc:sldMkLst>
        <pc:spChg chg="mod">
          <ac:chgData name="Viswanathan, Arjun" userId="S::viswanathn@uiowa.edu::eb902a6c-57da-49b5-b5cf-fcd1835429ce" providerId="AD" clId="Web-{869EC253-3183-9D03-DEF4-48C017D3C47D}" dt="2019-09-27T23:49:51.990" v="49" actId="1076"/>
          <ac:spMkLst>
            <pc:docMk/>
            <pc:sldMk cId="1939860174" sldId="257"/>
            <ac:spMk id="2" creationId="{9E5CA8CE-639E-4E5E-B0F3-63FDFE4E5148}"/>
          </ac:spMkLst>
        </pc:spChg>
        <pc:spChg chg="del">
          <ac:chgData name="Viswanathan, Arjun" userId="S::viswanathn@uiowa.edu::eb902a6c-57da-49b5-b5cf-fcd1835429ce" providerId="AD" clId="Web-{869EC253-3183-9D03-DEF4-48C017D3C47D}" dt="2019-09-27T23:52:25.014" v="50"/>
          <ac:spMkLst>
            <pc:docMk/>
            <pc:sldMk cId="1939860174" sldId="257"/>
            <ac:spMk id="3" creationId="{5422886A-6B09-41FF-B83C-62C82829EEA8}"/>
          </ac:spMkLst>
        </pc:spChg>
      </pc:sldChg>
    </pc:docChg>
  </pc:docChgLst>
  <pc:docChgLst>
    <pc:chgData name="Viswanathan, Arjun" userId="S::viswanathn@uiowa.edu::eb902a6c-57da-49b5-b5cf-fcd1835429ce" providerId="AD" clId="Web-{4FB6AA68-809D-F51E-F4CE-AD11CF5F0493}"/>
    <pc:docChg chg="delSld modSld">
      <pc:chgData name="Viswanathan, Arjun" userId="S::viswanathn@uiowa.edu::eb902a6c-57da-49b5-b5cf-fcd1835429ce" providerId="AD" clId="Web-{4FB6AA68-809D-F51E-F4CE-AD11CF5F0493}" dt="2019-09-28T00:46:43.085" v="592" actId="1076"/>
      <pc:docMkLst>
        <pc:docMk/>
      </pc:docMkLst>
      <pc:sldChg chg="del">
        <pc:chgData name="Viswanathan, Arjun" userId="S::viswanathn@uiowa.edu::eb902a6c-57da-49b5-b5cf-fcd1835429ce" providerId="AD" clId="Web-{4FB6AA68-809D-F51E-F4CE-AD11CF5F0493}" dt="2019-09-28T00:26:37.328" v="262"/>
        <pc:sldMkLst>
          <pc:docMk/>
          <pc:sldMk cId="109857222" sldId="256"/>
        </pc:sldMkLst>
      </pc:sldChg>
      <pc:sldChg chg="addSp delSp modSp">
        <pc:chgData name="Viswanathan, Arjun" userId="S::viswanathn@uiowa.edu::eb902a6c-57da-49b5-b5cf-fcd1835429ce" providerId="AD" clId="Web-{4FB6AA68-809D-F51E-F4CE-AD11CF5F0493}" dt="2019-09-28T00:46:43.085" v="592" actId="1076"/>
        <pc:sldMkLst>
          <pc:docMk/>
          <pc:sldMk cId="1939860174" sldId="257"/>
        </pc:sldMkLst>
        <pc:spChg chg="add del mod">
          <ac:chgData name="Viswanathan, Arjun" userId="S::viswanathn@uiowa.edu::eb902a6c-57da-49b5-b5cf-fcd1835429ce" providerId="AD" clId="Web-{4FB6AA68-809D-F51E-F4CE-AD11CF5F0493}" dt="2019-09-28T00:23:37.321" v="216"/>
          <ac:spMkLst>
            <pc:docMk/>
            <pc:sldMk cId="1939860174" sldId="257"/>
            <ac:spMk id="3" creationId="{EFD3D8EF-4755-4EF4-8047-25D67AD883FA}"/>
          </ac:spMkLst>
        </pc:spChg>
        <pc:spChg chg="add del mod">
          <ac:chgData name="Viswanathan, Arjun" userId="S::viswanathn@uiowa.edu::eb902a6c-57da-49b5-b5cf-fcd1835429ce" providerId="AD" clId="Web-{4FB6AA68-809D-F51E-F4CE-AD11CF5F0493}" dt="2019-09-28T00:23:37.321" v="215"/>
          <ac:spMkLst>
            <pc:docMk/>
            <pc:sldMk cId="1939860174" sldId="257"/>
            <ac:spMk id="4" creationId="{0CEAAF24-5E67-4314-85AA-4C2217323E84}"/>
          </ac:spMkLst>
        </pc:spChg>
        <pc:spChg chg="add del mod">
          <ac:chgData name="Viswanathan, Arjun" userId="S::viswanathn@uiowa.edu::eb902a6c-57da-49b5-b5cf-fcd1835429ce" providerId="AD" clId="Web-{4FB6AA68-809D-F51E-F4CE-AD11CF5F0493}" dt="2019-09-28T00:23:37.321" v="214"/>
          <ac:spMkLst>
            <pc:docMk/>
            <pc:sldMk cId="1939860174" sldId="257"/>
            <ac:spMk id="5" creationId="{FBC028CA-EE24-4E3E-BE3B-F94578B49FF3}"/>
          </ac:spMkLst>
        </pc:spChg>
        <pc:spChg chg="add del mod">
          <ac:chgData name="Viswanathan, Arjun" userId="S::viswanathn@uiowa.edu::eb902a6c-57da-49b5-b5cf-fcd1835429ce" providerId="AD" clId="Web-{4FB6AA68-809D-F51E-F4CE-AD11CF5F0493}" dt="2019-09-28T00:23:37.321" v="213"/>
          <ac:spMkLst>
            <pc:docMk/>
            <pc:sldMk cId="1939860174" sldId="257"/>
            <ac:spMk id="6" creationId="{74F3C6FE-DAAE-4466-A735-91A9871B0024}"/>
          </ac:spMkLst>
        </pc:spChg>
        <pc:spChg chg="add del mod">
          <ac:chgData name="Viswanathan, Arjun" userId="S::viswanathn@uiowa.edu::eb902a6c-57da-49b5-b5cf-fcd1835429ce" providerId="AD" clId="Web-{4FB6AA68-809D-F51E-F4CE-AD11CF5F0493}" dt="2019-09-28T00:23:37.321" v="212"/>
          <ac:spMkLst>
            <pc:docMk/>
            <pc:sldMk cId="1939860174" sldId="257"/>
            <ac:spMk id="7" creationId="{46F6DCCB-E80E-4F39-8915-4A16046E4BD4}"/>
          </ac:spMkLst>
        </pc:spChg>
        <pc:spChg chg="add del mod">
          <ac:chgData name="Viswanathan, Arjun" userId="S::viswanathn@uiowa.edu::eb902a6c-57da-49b5-b5cf-fcd1835429ce" providerId="AD" clId="Web-{4FB6AA68-809D-F51E-F4CE-AD11CF5F0493}" dt="2019-09-28T00:23:37.321" v="211"/>
          <ac:spMkLst>
            <pc:docMk/>
            <pc:sldMk cId="1939860174" sldId="257"/>
            <ac:spMk id="8" creationId="{41F9FEF5-DA68-4520-9350-00CF416B69EB}"/>
          </ac:spMkLst>
        </pc:spChg>
        <pc:spChg chg="add del mod">
          <ac:chgData name="Viswanathan, Arjun" userId="S::viswanathn@uiowa.edu::eb902a6c-57da-49b5-b5cf-fcd1835429ce" providerId="AD" clId="Web-{4FB6AA68-809D-F51E-F4CE-AD11CF5F0493}" dt="2019-09-28T00:23:37.321" v="210"/>
          <ac:spMkLst>
            <pc:docMk/>
            <pc:sldMk cId="1939860174" sldId="257"/>
            <ac:spMk id="9" creationId="{DEB6AA40-6DC0-4A32-8687-3BEB1AE63F30}"/>
          </ac:spMkLst>
        </pc:spChg>
        <pc:spChg chg="add del mod">
          <ac:chgData name="Viswanathan, Arjun" userId="S::viswanathn@uiowa.edu::eb902a6c-57da-49b5-b5cf-fcd1835429ce" providerId="AD" clId="Web-{4FB6AA68-809D-F51E-F4CE-AD11CF5F0493}" dt="2019-09-28T00:23:37.321" v="209"/>
          <ac:spMkLst>
            <pc:docMk/>
            <pc:sldMk cId="1939860174" sldId="257"/>
            <ac:spMk id="10" creationId="{3368403A-8487-461A-9146-055027C43865}"/>
          </ac:spMkLst>
        </pc:spChg>
        <pc:spChg chg="add mod">
          <ac:chgData name="Viswanathan, Arjun" userId="S::viswanathn@uiowa.edu::eb902a6c-57da-49b5-b5cf-fcd1835429ce" providerId="AD" clId="Web-{4FB6AA68-809D-F51E-F4CE-AD11CF5F0493}" dt="2019-09-28T00:41:09.081" v="550" actId="1076"/>
          <ac:spMkLst>
            <pc:docMk/>
            <pc:sldMk cId="1939860174" sldId="257"/>
            <ac:spMk id="21" creationId="{524DA751-EB1B-4418-B4D1-48BF50851B54}"/>
          </ac:spMkLst>
        </pc:spChg>
        <pc:spChg chg="add mod">
          <ac:chgData name="Viswanathan, Arjun" userId="S::viswanathn@uiowa.edu::eb902a6c-57da-49b5-b5cf-fcd1835429ce" providerId="AD" clId="Web-{4FB6AA68-809D-F51E-F4CE-AD11CF5F0493}" dt="2019-09-28T00:46:43.085" v="592" actId="1076"/>
          <ac:spMkLst>
            <pc:docMk/>
            <pc:sldMk cId="1939860174" sldId="257"/>
            <ac:spMk id="25" creationId="{7AA474C7-EFFD-40C7-B9ED-3F8C3B7827F2}"/>
          </ac:spMkLst>
        </pc:spChg>
        <pc:graphicFrameChg chg="add mod modGraphic">
          <ac:chgData name="Viswanathan, Arjun" userId="S::viswanathn@uiowa.edu::eb902a6c-57da-49b5-b5cf-fcd1835429ce" providerId="AD" clId="Web-{4FB6AA68-809D-F51E-F4CE-AD11CF5F0493}" dt="2019-09-28T00:41:33.363" v="553" actId="1076"/>
          <ac:graphicFrameMkLst>
            <pc:docMk/>
            <pc:sldMk cId="1939860174" sldId="257"/>
            <ac:graphicFrameMk id="20" creationId="{2245B370-14AA-45EB-B86F-5644FAB60F04}"/>
          </ac:graphicFrameMkLst>
        </pc:graphicFrameChg>
        <pc:picChg chg="add del mod">
          <ac:chgData name="Viswanathan, Arjun" userId="S::viswanathn@uiowa.edu::eb902a6c-57da-49b5-b5cf-fcd1835429ce" providerId="AD" clId="Web-{4FB6AA68-809D-F51E-F4CE-AD11CF5F0493}" dt="2019-09-27T23:57:42.896" v="40"/>
          <ac:picMkLst>
            <pc:docMk/>
            <pc:sldMk cId="1939860174" sldId="257"/>
            <ac:picMk id="11" creationId="{184A66B7-00A5-451F-9FAD-82DAE3D95B64}"/>
          </ac:picMkLst>
        </pc:picChg>
        <pc:picChg chg="add del mod">
          <ac:chgData name="Viswanathan, Arjun" userId="S::viswanathn@uiowa.edu::eb902a6c-57da-49b5-b5cf-fcd1835429ce" providerId="AD" clId="Web-{4FB6AA68-809D-F51E-F4CE-AD11CF5F0493}" dt="2019-09-27T23:57:42.881" v="39"/>
          <ac:picMkLst>
            <pc:docMk/>
            <pc:sldMk cId="1939860174" sldId="257"/>
            <ac:picMk id="13" creationId="{1AD9FBCE-5707-4713-ABE4-E7F7942B4EAC}"/>
          </ac:picMkLst>
        </pc:picChg>
        <pc:picChg chg="add mod">
          <ac:chgData name="Viswanathan, Arjun" userId="S::viswanathn@uiowa.edu::eb902a6c-57da-49b5-b5cf-fcd1835429ce" providerId="AD" clId="Web-{4FB6AA68-809D-F51E-F4CE-AD11CF5F0493}" dt="2019-09-28T00:44:46.672" v="589" actId="1076"/>
          <ac:picMkLst>
            <pc:docMk/>
            <pc:sldMk cId="1939860174" sldId="257"/>
            <ac:picMk id="15" creationId="{970431DC-841F-48C2-9CAF-7CA428855C9B}"/>
          </ac:picMkLst>
        </pc:picChg>
        <pc:picChg chg="add mod">
          <ac:chgData name="Viswanathan, Arjun" userId="S::viswanathn@uiowa.edu::eb902a6c-57da-49b5-b5cf-fcd1835429ce" providerId="AD" clId="Web-{4FB6AA68-809D-F51E-F4CE-AD11CF5F0493}" dt="2019-09-28T00:44:46.703" v="590" actId="1076"/>
          <ac:picMkLst>
            <pc:docMk/>
            <pc:sldMk cId="1939860174" sldId="257"/>
            <ac:picMk id="17" creationId="{B4ABF560-FD5C-449B-B8A1-71B78B5B9502}"/>
          </ac:picMkLst>
        </pc:picChg>
        <pc:picChg chg="add mod">
          <ac:chgData name="Viswanathan, Arjun" userId="S::viswanathn@uiowa.edu::eb902a6c-57da-49b5-b5cf-fcd1835429ce" providerId="AD" clId="Web-{4FB6AA68-809D-F51E-F4CE-AD11CF5F0493}" dt="2019-09-28T00:41:09.003" v="548" actId="1076"/>
          <ac:picMkLst>
            <pc:docMk/>
            <pc:sldMk cId="1939860174" sldId="257"/>
            <ac:picMk id="22" creationId="{9C26D9E3-52AC-4A26-B34A-916BE5627173}"/>
          </ac:picMkLst>
        </pc:picChg>
        <pc:picChg chg="add mod">
          <ac:chgData name="Viswanathan, Arjun" userId="S::viswanathn@uiowa.edu::eb902a6c-57da-49b5-b5cf-fcd1835429ce" providerId="AD" clId="Web-{4FB6AA68-809D-F51E-F4CE-AD11CF5F0493}" dt="2019-09-28T00:41:09.034" v="549" actId="1076"/>
          <ac:picMkLst>
            <pc:docMk/>
            <pc:sldMk cId="1939860174" sldId="257"/>
            <ac:picMk id="23" creationId="{62E4207C-89F2-4C67-A6C2-0E6443EF94A6}"/>
          </ac:picMkLst>
        </pc:picChg>
        <pc:picChg chg="add mod">
          <ac:chgData name="Viswanathan, Arjun" userId="S::viswanathn@uiowa.edu::eb902a6c-57da-49b5-b5cf-fcd1835429ce" providerId="AD" clId="Web-{4FB6AA68-809D-F51E-F4CE-AD11CF5F0493}" dt="2019-09-28T00:41:08.971" v="547" actId="1076"/>
          <ac:picMkLst>
            <pc:docMk/>
            <pc:sldMk cId="1939860174" sldId="257"/>
            <ac:picMk id="24" creationId="{EA1BA31D-4DC6-4E5F-956E-2B020EA86C06}"/>
          </ac:picMkLst>
        </pc:picChg>
      </pc:sldChg>
    </pc:docChg>
  </pc:docChgLst>
  <pc:docChgLst>
    <pc:chgData name="Viswanathan, Arjun" userId="S::viswanathn@uiowa.edu::eb902a6c-57da-49b5-b5cf-fcd1835429ce" providerId="AD" clId="Web-{FD8E1D27-11F9-1F91-3558-DE17A3379917}"/>
    <pc:docChg chg="modSld">
      <pc:chgData name="Viswanathan, Arjun" userId="S::viswanathn@uiowa.edu::eb902a6c-57da-49b5-b5cf-fcd1835429ce" providerId="AD" clId="Web-{FD8E1D27-11F9-1F91-3558-DE17A3379917}" dt="2019-09-28T02:48:01.550" v="54" actId="20577"/>
      <pc:docMkLst>
        <pc:docMk/>
      </pc:docMkLst>
      <pc:sldChg chg="modSp">
        <pc:chgData name="Viswanathan, Arjun" userId="S::viswanathn@uiowa.edu::eb902a6c-57da-49b5-b5cf-fcd1835429ce" providerId="AD" clId="Web-{FD8E1D27-11F9-1F91-3558-DE17A3379917}" dt="2019-09-28T02:48:01.550" v="54" actId="20577"/>
        <pc:sldMkLst>
          <pc:docMk/>
          <pc:sldMk cId="1939860174" sldId="257"/>
        </pc:sldMkLst>
        <pc:spChg chg="mod">
          <ac:chgData name="Viswanathan, Arjun" userId="S::viswanathn@uiowa.edu::eb902a6c-57da-49b5-b5cf-fcd1835429ce" providerId="AD" clId="Web-{FD8E1D27-11F9-1F91-3558-DE17A3379917}" dt="2019-09-28T02:48:01.550" v="54" actId="20577"/>
          <ac:spMkLst>
            <pc:docMk/>
            <pc:sldMk cId="1939860174" sldId="257"/>
            <ac:spMk id="25" creationId="{7AA474C7-EFFD-40C7-B9ED-3F8C3B7827F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29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19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2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80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1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3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9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5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31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50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9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00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3.png"/><Relationship Id="rId26" Type="http://schemas.openxmlformats.org/officeDocument/2006/relationships/image" Target="../media/image11.png"/><Relationship Id="rId3" Type="http://schemas.openxmlformats.org/officeDocument/2006/relationships/tags" Target="../tags/tag3.xml"/><Relationship Id="rId21" Type="http://schemas.openxmlformats.org/officeDocument/2006/relationships/image" Target="../media/image6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2.png"/><Relationship Id="rId25" Type="http://schemas.openxmlformats.org/officeDocument/2006/relationships/image" Target="../media/image10.png"/><Relationship Id="rId2" Type="http://schemas.openxmlformats.org/officeDocument/2006/relationships/tags" Target="../tags/tag2.xml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29" Type="http://schemas.openxmlformats.org/officeDocument/2006/relationships/image" Target="../media/image14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9.png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8.png"/><Relationship Id="rId28" Type="http://schemas.openxmlformats.org/officeDocument/2006/relationships/image" Target="../media/image13.png"/><Relationship Id="rId10" Type="http://schemas.openxmlformats.org/officeDocument/2006/relationships/tags" Target="../tags/tag10.xml"/><Relationship Id="rId19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7.png"/><Relationship Id="rId27" Type="http://schemas.openxmlformats.org/officeDocument/2006/relationships/image" Target="../media/image12.png"/><Relationship Id="rId30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2245B370-14AA-45EB-B86F-5644FAB60F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641499"/>
              </p:ext>
            </p:extLst>
          </p:nvPr>
        </p:nvGraphicFramePr>
        <p:xfrm>
          <a:off x="287822" y="7955265"/>
          <a:ext cx="6339231" cy="1698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472">
                  <a:extLst>
                    <a:ext uri="{9D8B030D-6E8A-4147-A177-3AD203B41FA5}">
                      <a16:colId xmlns:a16="http://schemas.microsoft.com/office/drawing/2014/main" val="4000343425"/>
                    </a:ext>
                  </a:extLst>
                </a:gridCol>
                <a:gridCol w="1811866">
                  <a:extLst>
                    <a:ext uri="{9D8B030D-6E8A-4147-A177-3AD203B41FA5}">
                      <a16:colId xmlns:a16="http://schemas.microsoft.com/office/drawing/2014/main" val="3219697129"/>
                    </a:ext>
                  </a:extLst>
                </a:gridCol>
                <a:gridCol w="1719982">
                  <a:extLst>
                    <a:ext uri="{9D8B030D-6E8A-4147-A177-3AD203B41FA5}">
                      <a16:colId xmlns:a16="http://schemas.microsoft.com/office/drawing/2014/main" val="1954095810"/>
                    </a:ext>
                  </a:extLst>
                </a:gridCol>
                <a:gridCol w="1623911">
                  <a:extLst>
                    <a:ext uri="{9D8B030D-6E8A-4147-A177-3AD203B41FA5}">
                      <a16:colId xmlns:a16="http://schemas.microsoft.com/office/drawing/2014/main" val="1938054758"/>
                    </a:ext>
                  </a:extLst>
                </a:gridCol>
              </a:tblGrid>
              <a:tr h="249993">
                <a:tc>
                  <a:txBody>
                    <a:bodyPr/>
                    <a:lstStyle/>
                    <a:p>
                      <a:pPr fontAlgn="auto"/>
                      <a:r>
                        <a:rPr lang="en-US" sz="600" dirty="0">
                          <a:effectLst/>
                        </a:rPr>
                        <a:t>​</a:t>
                      </a:r>
                      <a:endParaRPr lang="en-US" sz="600" b="1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dirty="0" err="1">
                          <a:effectLst/>
                          <a:latin typeface="Garamond" panose="02020404030301010803" pitchFamily="18" charset="0"/>
                        </a:rPr>
                        <a:t>SMTLib</a:t>
                      </a:r>
                      <a:r>
                        <a:rPr lang="en-US" sz="1200" b="1" dirty="0">
                          <a:effectLst/>
                          <a:latin typeface="Garamond" panose="02020404030301010803" pitchFamily="18" charset="0"/>
                        </a:rPr>
                        <a:t>[CAV 2018]​</a:t>
                      </a:r>
                      <a:endParaRPr lang="en-US" sz="1200" b="1" dirty="0">
                        <a:solidFill>
                          <a:srgbClr val="FFFFFF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dirty="0">
                          <a:effectLst/>
                          <a:latin typeface="Garamond" panose="02020404030301010803" pitchFamily="18" charset="0"/>
                        </a:rPr>
                        <a:t>Encoding[CADE 19]​</a:t>
                      </a:r>
                      <a:endParaRPr lang="en-US" sz="1200" b="1" dirty="0">
                        <a:solidFill>
                          <a:srgbClr val="FFFFFF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dirty="0">
                          <a:effectLst/>
                          <a:latin typeface="Garamond" panose="02020404030301010803" pitchFamily="18" charset="0"/>
                        </a:rPr>
                        <a:t>Coq Library​(Our work)</a:t>
                      </a:r>
                      <a:endParaRPr lang="en-US" sz="1200" b="1" dirty="0">
                        <a:solidFill>
                          <a:srgbClr val="FFFFFF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51435" marR="51435" marT="25718" marB="25718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848283"/>
                  </a:ext>
                </a:extLst>
              </a:tr>
              <a:tr h="399088"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 dirty="0">
                          <a:effectLst/>
                          <a:latin typeface="Garamond" panose="02020404030301010803" pitchFamily="18" charset="0"/>
                        </a:rPr>
                        <a:t>Bit-vector</a:t>
                      </a:r>
                      <a:endParaRPr lang="en-US" sz="1000" b="1" dirty="0">
                        <a:latin typeface="Garamond" panose="02020404030301010803" pitchFamily="18" charset="0"/>
                      </a:endParaRPr>
                    </a:p>
                    <a:p>
                      <a:pPr lvl="0">
                        <a:buNone/>
                      </a:pPr>
                      <a:r>
                        <a:rPr lang="en-US" sz="1000" b="1" dirty="0">
                          <a:effectLst/>
                          <a:latin typeface="Garamond" panose="02020404030301010803" pitchFamily="18" charset="0"/>
                        </a:rPr>
                        <a:t>Representation:​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  <a:latin typeface="Baskerville Old Face" panose="02020602080505020303" pitchFamily="18" charset="0"/>
                        </a:rPr>
                        <a:t>Bit-vector of width n​</a:t>
                      </a:r>
                    </a:p>
                    <a:p>
                      <a:pPr fontAlgn="base"/>
                      <a:r>
                        <a:rPr lang="en-US" sz="1000" dirty="0">
                          <a:effectLst/>
                          <a:latin typeface="Baskerville Old Face" panose="02020602080505020303" pitchFamily="18" charset="0"/>
                        </a:rPr>
                        <a:t>One sort for each n​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  <a:latin typeface="Baskerville Old Face" panose="02020602080505020303" pitchFamily="18" charset="0"/>
                        </a:rPr>
                        <a:t>Bit-vector of width n​</a:t>
                      </a:r>
                    </a:p>
                    <a:p>
                      <a:pPr fontAlgn="base"/>
                      <a:r>
                        <a:rPr lang="en-US" sz="1000" dirty="0">
                          <a:effectLst/>
                          <a:latin typeface="Baskerville Old Face" panose="02020602080505020303" pitchFamily="18" charset="0"/>
                        </a:rPr>
                        <a:t>Translated to NIA and UF​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b="0" u="none" dirty="0">
                          <a:solidFill>
                            <a:schemeClr val="bg1"/>
                          </a:solidFill>
                          <a:effectLst/>
                          <a:latin typeface="Baskerville Old Face" panose="02020602080505020303" pitchFamily="18" charset="0"/>
                        </a:rPr>
                        <a:t>Bit-vector of width n​</a:t>
                      </a:r>
                    </a:p>
                    <a:p>
                      <a:pPr fontAlgn="base"/>
                      <a:r>
                        <a:rPr lang="en-US" sz="1000" b="0" u="none" dirty="0">
                          <a:solidFill>
                            <a:schemeClr val="bg1"/>
                          </a:solidFill>
                          <a:effectLst/>
                          <a:latin typeface="Baskerville Old Face" panose="02020602080505020303" pitchFamily="18" charset="0"/>
                        </a:rPr>
                        <a:t>List of Booleans over 2 layers​</a:t>
                      </a:r>
                    </a:p>
                  </a:txBody>
                  <a:tcPr marL="51435" marR="51435" marT="25718" marB="25718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094864"/>
                  </a:ext>
                </a:extLst>
              </a:tr>
              <a:tr h="336672"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 dirty="0">
                          <a:effectLst/>
                          <a:latin typeface="Garamond" panose="02020404030301010803" pitchFamily="18" charset="0"/>
                        </a:rPr>
                        <a:t>Expressivity:​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  <a:latin typeface="Baskerville Old Face" panose="02020602080505020303" pitchFamily="18" charset="0"/>
                        </a:rPr>
                        <a:t>n cannot be symbolic​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  <a:latin typeface="Baskerville Old Face" panose="02020602080505020303" pitchFamily="18" charset="0"/>
                        </a:rPr>
                        <a:t>Allows quantification over n​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b="0" u="none" dirty="0">
                          <a:solidFill>
                            <a:schemeClr val="bg1"/>
                          </a:solidFill>
                          <a:effectLst/>
                          <a:latin typeface="Baskerville Old Face" panose="02020602080505020303" pitchFamily="18" charset="0"/>
                        </a:rPr>
                        <a:t>Bit-vectors dependent over n​</a:t>
                      </a:r>
                    </a:p>
                  </a:txBody>
                  <a:tcPr marL="51435" marR="51435" marT="25718" marB="25718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797923"/>
                  </a:ext>
                </a:extLst>
              </a:tr>
              <a:tr h="347551"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 dirty="0">
                          <a:effectLst/>
                          <a:latin typeface="Garamond" panose="02020404030301010803" pitchFamily="18" charset="0"/>
                        </a:rPr>
                        <a:t>Verification:​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  <a:latin typeface="Baskerville Old Face" panose="02020602080505020303" pitchFamily="18" charset="0"/>
                        </a:rPr>
                        <a:t>Automatic proofs using SMT solvers ​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  <a:latin typeface="Baskerville Old Face" panose="02020602080505020303" pitchFamily="18" charset="0"/>
                        </a:rPr>
                        <a:t>Automatic proofs using SMT solvers ​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b="0" u="none" dirty="0">
                          <a:solidFill>
                            <a:schemeClr val="bg1"/>
                          </a:solidFill>
                          <a:effectLst/>
                          <a:latin typeface="Baskerville Old Face" panose="02020602080505020303" pitchFamily="18" charset="0"/>
                        </a:rPr>
                        <a:t>Manual proofs in Coq ​</a:t>
                      </a:r>
                    </a:p>
                    <a:p>
                      <a:pPr fontAlgn="base"/>
                      <a:r>
                        <a:rPr lang="en-US" sz="1000" b="0" u="none" dirty="0">
                          <a:solidFill>
                            <a:schemeClr val="bg1"/>
                          </a:solidFill>
                          <a:effectLst/>
                          <a:latin typeface="Baskerville Old Face" panose="02020602080505020303" pitchFamily="18" charset="0"/>
                        </a:rPr>
                        <a:t>​</a:t>
                      </a:r>
                    </a:p>
                  </a:txBody>
                  <a:tcPr marL="51435" marR="51435" marT="25718" marB="25718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741105"/>
                  </a:ext>
                </a:extLst>
              </a:tr>
              <a:tr h="347551"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 dirty="0">
                          <a:effectLst/>
                          <a:latin typeface="Garamond" panose="02020404030301010803" pitchFamily="18" charset="0"/>
                        </a:rPr>
                        <a:t>Results​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  <a:latin typeface="Baskerville Old Face" panose="02020602080505020303" pitchFamily="18" charset="0"/>
                        </a:rPr>
                        <a:t>All equivalences for n = 1 to 65​</a:t>
                      </a:r>
                    </a:p>
                    <a:p>
                      <a:pPr fontAlgn="base"/>
                      <a:r>
                        <a:rPr lang="en-US" sz="1000" dirty="0">
                          <a:effectLst/>
                          <a:latin typeface="Baskerville Old Face" panose="02020602080505020303" pitchFamily="18" charset="0"/>
                        </a:rPr>
                        <a:t>​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  <a:latin typeface="Baskerville Old Face" panose="02020602080505020303" pitchFamily="18" charset="0"/>
                        </a:rPr>
                        <a:t>Verified ≈75% of equivalences​</a:t>
                      </a:r>
                    </a:p>
                    <a:p>
                      <a:pPr fontAlgn="base"/>
                      <a:r>
                        <a:rPr lang="en-US" sz="1000" dirty="0">
                          <a:effectLst/>
                          <a:latin typeface="Baskerville Old Face" panose="02020602080505020303" pitchFamily="18" charset="0"/>
                        </a:rPr>
                        <a:t>​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b="0" u="none" dirty="0">
                          <a:solidFill>
                            <a:schemeClr val="bg1"/>
                          </a:solidFill>
                          <a:effectLst/>
                          <a:latin typeface="Baskerville Old Face" panose="02020602080505020303" pitchFamily="18" charset="0"/>
                        </a:rPr>
                        <a:t>18 equivalences​</a:t>
                      </a:r>
                    </a:p>
                    <a:p>
                      <a:pPr fontAlgn="base"/>
                      <a:r>
                        <a:rPr lang="en-US" sz="1000" b="0" u="none" dirty="0">
                          <a:solidFill>
                            <a:schemeClr val="bg1"/>
                          </a:solidFill>
                          <a:effectLst/>
                          <a:latin typeface="Baskerville Old Face" panose="02020602080505020303" pitchFamily="18" charset="0"/>
                        </a:rPr>
                        <a:t>​</a:t>
                      </a:r>
                    </a:p>
                  </a:txBody>
                  <a:tcPr marL="51435" marR="51435" marT="25718" marB="25718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073350"/>
                  </a:ext>
                </a:extLst>
              </a:tr>
            </a:tbl>
          </a:graphicData>
        </a:graphic>
      </p:graphicFrame>
      <p:sp>
        <p:nvSpPr>
          <p:cNvPr id="21" name="Content Placeholder 2 1">
            <a:extLst>
              <a:ext uri="{FF2B5EF4-FFF2-40B4-BE49-F238E27FC236}">
                <a16:creationId xmlns:a16="http://schemas.microsoft.com/office/drawing/2014/main" id="{524DA751-EB1B-4418-B4D1-48BF50851B54}"/>
              </a:ext>
            </a:extLst>
          </p:cNvPr>
          <p:cNvSpPr>
            <a:spLocks noGrp="1"/>
          </p:cNvSpPr>
          <p:nvPr/>
        </p:nvSpPr>
        <p:spPr>
          <a:xfrm>
            <a:off x="141899" y="2014618"/>
            <a:ext cx="2906101" cy="1434518"/>
          </a:xfrm>
          <a:prstGeom prst="rect">
            <a:avLst/>
          </a:prstGeom>
        </p:spPr>
        <p:txBody>
          <a:bodyPr vert="horz" lIns="51435" tIns="25718" rIns="51435" bIns="25718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1200" dirty="0">
                <a:latin typeface="Baskerville Old Face" panose="02020602080505020303" pitchFamily="18" charset="0"/>
                <a:cs typeface="Calibri"/>
              </a:rPr>
              <a:t>The </a:t>
            </a:r>
            <a:r>
              <a:rPr lang="en-US" sz="1200">
                <a:latin typeface="Baskerville Old Face" panose="02020602080505020303" pitchFamily="18" charset="0"/>
                <a:cs typeface="Calibri"/>
              </a:rPr>
              <a:t>CVC4 SMT-solver uses </a:t>
            </a:r>
            <a:r>
              <a:rPr lang="en-US" sz="1200" dirty="0">
                <a:latin typeface="Baskerville Old Face" panose="02020602080505020303" pitchFamily="18" charset="0"/>
                <a:cs typeface="Calibri"/>
              </a:rPr>
              <a:t>invertibility equivalences in a quantifier-instantiation technique that deals with solving quantified bit-vector formulas.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1200" dirty="0">
                <a:latin typeface="Baskerville Old Face" panose="02020602080505020303" pitchFamily="18" charset="0"/>
                <a:cs typeface="Calibri"/>
              </a:rPr>
              <a:t>Proofs of these equivalences for arbitrary bit-widths certify the solver’s results on quantified bit-vector formulas.</a:t>
            </a:r>
          </a:p>
        </p:txBody>
      </p:sp>
      <p:sp>
        <p:nvSpPr>
          <p:cNvPr id="25" name="Content Placeholder 2 2 1 1">
            <a:extLst>
              <a:ext uri="{FF2B5EF4-FFF2-40B4-BE49-F238E27FC236}">
                <a16:creationId xmlns:a16="http://schemas.microsoft.com/office/drawing/2014/main" id="{7AA474C7-EFFD-40C7-B9ED-3F8C3B7827F2}"/>
              </a:ext>
            </a:extLst>
          </p:cNvPr>
          <p:cNvSpPr>
            <a:spLocks noGrp="1"/>
          </p:cNvSpPr>
          <p:nvPr/>
        </p:nvSpPr>
        <p:spPr>
          <a:xfrm>
            <a:off x="3465250" y="1080461"/>
            <a:ext cx="3161803" cy="4108484"/>
          </a:xfrm>
          <a:prstGeom prst="rect">
            <a:avLst/>
          </a:prstGeom>
        </p:spPr>
        <p:txBody>
          <a:bodyPr vert="horz" lIns="51435" tIns="25718" rIns="51435" bIns="25718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60000"/>
              </a:lnSpc>
              <a:buNone/>
            </a:pPr>
            <a:r>
              <a:rPr lang="en-US" sz="1200" b="1" dirty="0">
                <a:latin typeface="Garamond" panose="02020404030301010803" pitchFamily="18" charset="0"/>
                <a:cs typeface="Helvetica" panose="020B0604020202020204" pitchFamily="34" charset="0"/>
              </a:rPr>
              <a:t>Contributions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200" u="sng" dirty="0">
                <a:latin typeface="Garamond" panose="02020404030301010803" pitchFamily="18" charset="0"/>
                <a:cs typeface="Calibri" panose="020F0502020204030204"/>
              </a:rPr>
              <a:t>Previous Work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200" dirty="0">
                <a:latin typeface="Baskerville Old Face" panose="02020602080505020303" pitchFamily="18" charset="0"/>
              </a:rPr>
              <a:t>[</a:t>
            </a:r>
            <a:r>
              <a:rPr lang="en-US" sz="1200" dirty="0" err="1">
                <a:latin typeface="Baskerville Old Face" panose="02020602080505020303" pitchFamily="18" charset="0"/>
              </a:rPr>
              <a:t>Niemetz</a:t>
            </a:r>
            <a:r>
              <a:rPr lang="en-US" sz="1200" dirty="0">
                <a:latin typeface="Baskerville Old Face" panose="02020602080505020303" pitchFamily="18" charset="0"/>
              </a:rPr>
              <a:t> et al., CAV 2018] </a:t>
            </a:r>
            <a:endParaRPr lang="en-US" sz="1200" dirty="0">
              <a:latin typeface="Baskerville Old Face" panose="02020602080505020303" pitchFamily="18" charset="0"/>
              <a:cs typeface="Calibri" panose="020F0502020204030204"/>
            </a:endParaRPr>
          </a:p>
          <a:p>
            <a:pPr marL="160734" indent="-160734">
              <a:lnSpc>
                <a:spcPct val="100000"/>
              </a:lnSpc>
              <a:spcBef>
                <a:spcPts val="400"/>
              </a:spcBef>
            </a:pPr>
            <a:r>
              <a:rPr lang="en-US" sz="1200" dirty="0">
                <a:latin typeface="Baskerville Old Face" panose="02020602080505020303" pitchFamily="18" charset="0"/>
              </a:rPr>
              <a:t>generated 162 invertibility equivalences</a:t>
            </a:r>
            <a:endParaRPr lang="en-US" sz="1200" dirty="0">
              <a:latin typeface="Baskerville Old Face" panose="02020602080505020303" pitchFamily="18" charset="0"/>
              <a:cs typeface="Calibri"/>
            </a:endParaRPr>
          </a:p>
          <a:p>
            <a:pPr marL="160734" indent="-160734">
              <a:lnSpc>
                <a:spcPct val="100000"/>
              </a:lnSpc>
              <a:spcBef>
                <a:spcPts val="400"/>
              </a:spcBef>
            </a:pPr>
            <a:r>
              <a:rPr lang="en-US" sz="1200" dirty="0">
                <a:latin typeface="Baskerville Old Face" panose="02020602080505020303" pitchFamily="18" charset="0"/>
              </a:rPr>
              <a:t>proved them using SMT-solvers for bit-widths up to 65</a:t>
            </a:r>
            <a:endParaRPr lang="en-US" sz="1200" dirty="0">
              <a:latin typeface="Baskerville Old Face" panose="02020602080505020303" pitchFamily="18" charset="0"/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200" dirty="0">
                <a:latin typeface="Baskerville Old Face" panose="02020602080505020303" pitchFamily="18" charset="0"/>
              </a:rPr>
              <a:t>[</a:t>
            </a:r>
            <a:r>
              <a:rPr lang="en-US" sz="1200" dirty="0" err="1">
                <a:latin typeface="Baskerville Old Face" panose="02020602080505020303" pitchFamily="18" charset="0"/>
              </a:rPr>
              <a:t>Niemetz</a:t>
            </a:r>
            <a:r>
              <a:rPr lang="en-US" sz="1200" dirty="0">
                <a:latin typeface="Baskerville Old Face" panose="02020602080505020303" pitchFamily="18" charset="0"/>
              </a:rPr>
              <a:t> et al., CADE 2019] </a:t>
            </a:r>
            <a:endParaRPr lang="en-US" sz="1200" dirty="0">
              <a:latin typeface="Baskerville Old Face" panose="02020602080505020303" pitchFamily="18" charset="0"/>
              <a:cs typeface="Calibri" panose="020F0502020204030204"/>
            </a:endParaRPr>
          </a:p>
          <a:p>
            <a:pPr marL="160734" indent="-160734">
              <a:lnSpc>
                <a:spcPct val="100000"/>
              </a:lnSpc>
              <a:spcBef>
                <a:spcPts val="400"/>
              </a:spcBef>
            </a:pPr>
            <a:r>
              <a:rPr lang="en-US" sz="1200" dirty="0">
                <a:latin typeface="Baskerville Old Face" panose="02020602080505020303" pitchFamily="18" charset="0"/>
              </a:rPr>
              <a:t>encoded the equivalences in theories supported by SMT-solvers </a:t>
            </a:r>
            <a:endParaRPr lang="en-US" sz="1200" dirty="0">
              <a:latin typeface="Baskerville Old Face" panose="02020602080505020303" pitchFamily="18" charset="0"/>
              <a:cs typeface="Calibri"/>
            </a:endParaRPr>
          </a:p>
          <a:p>
            <a:pPr marL="160734" indent="-160734">
              <a:lnSpc>
                <a:spcPct val="100000"/>
              </a:lnSpc>
              <a:spcBef>
                <a:spcPts val="400"/>
              </a:spcBef>
            </a:pPr>
            <a:r>
              <a:rPr lang="en-US" sz="1200" dirty="0">
                <a:latin typeface="Baskerville Old Face" panose="02020602080505020303" pitchFamily="18" charset="0"/>
              </a:rPr>
              <a:t>verified equivalences for parametric bit-widths</a:t>
            </a:r>
            <a:endParaRPr lang="en-US" sz="1200" dirty="0">
              <a:latin typeface="Baskerville Old Face" panose="02020602080505020303" pitchFamily="18" charset="0"/>
              <a:cs typeface="Calibri"/>
            </a:endParaRPr>
          </a:p>
          <a:p>
            <a:pPr marL="160734" indent="-160734">
              <a:lnSpc>
                <a:spcPct val="100000"/>
              </a:lnSpc>
              <a:spcBef>
                <a:spcPts val="400"/>
              </a:spcBef>
            </a:pPr>
            <a:r>
              <a:rPr lang="en-US" sz="1200" dirty="0">
                <a:latin typeface="Baskerville Old Face" panose="02020602080505020303" pitchFamily="18" charset="0"/>
              </a:rPr>
              <a:t>approach succeeded on under 75% of the equivalences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endParaRPr lang="en-US" sz="1200" dirty="0">
              <a:latin typeface="Gill Sans MT" panose="020B0502020104020203" pitchFamily="34" charset="0"/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200" u="sng" dirty="0">
                <a:latin typeface="Garamond" panose="02020404030301010803" pitchFamily="18" charset="0"/>
                <a:cs typeface="Calibri"/>
              </a:rPr>
              <a:t>This work</a:t>
            </a:r>
            <a:endParaRPr lang="en-US" sz="1200" u="sng" dirty="0">
              <a:latin typeface="Garamond" panose="02020404030301010803" pitchFamily="18" charset="0"/>
              <a:ea typeface="+mn-lt"/>
              <a:cs typeface="+mn-lt"/>
            </a:endParaRPr>
          </a:p>
          <a:p>
            <a:pPr marL="160734" indent="-160734">
              <a:lnSpc>
                <a:spcPct val="100000"/>
              </a:lnSpc>
              <a:spcBef>
                <a:spcPts val="400"/>
              </a:spcBef>
            </a:pPr>
            <a:r>
              <a:rPr lang="en-US" sz="1200" dirty="0">
                <a:latin typeface="Baskerville Old Face" panose="02020602080505020303" pitchFamily="18" charset="0"/>
                <a:ea typeface="+mn-lt"/>
                <a:cs typeface="+mn-lt"/>
              </a:rPr>
              <a:t>formalized a representative subset of the 162 invertibility equivalences in Coq </a:t>
            </a:r>
          </a:p>
          <a:p>
            <a:pPr marL="160734" indent="-160734">
              <a:lnSpc>
                <a:spcPct val="100000"/>
              </a:lnSpc>
              <a:spcBef>
                <a:spcPts val="400"/>
              </a:spcBef>
            </a:pPr>
            <a:r>
              <a:rPr lang="en-US" sz="1200" dirty="0">
                <a:latin typeface="Baskerville Old Face" panose="02020602080505020303" pitchFamily="18" charset="0"/>
                <a:ea typeface="+mn-lt"/>
                <a:cs typeface="+mn-lt"/>
              </a:rPr>
              <a:t>extended a Coq bit-vector library to support these equivalences</a:t>
            </a:r>
          </a:p>
          <a:p>
            <a:pPr marL="160734" indent="-160734">
              <a:lnSpc>
                <a:spcPct val="100000"/>
              </a:lnSpc>
              <a:spcBef>
                <a:spcPts val="400"/>
              </a:spcBef>
            </a:pPr>
            <a:r>
              <a:rPr lang="en-US" sz="1200" dirty="0">
                <a:latin typeface="Baskerville Old Face" panose="02020602080505020303" pitchFamily="18" charset="0"/>
                <a:ea typeface="+mn-lt"/>
                <a:cs typeface="+mn-lt"/>
              </a:rPr>
              <a:t>proved 18 of them for arbitrary bit-width</a:t>
            </a:r>
            <a:endParaRPr lang="en-US" sz="1200" dirty="0">
              <a:latin typeface="Baskerville Old Face" panose="02020602080505020303" pitchFamily="18" charset="0"/>
              <a:cs typeface="Calibri"/>
            </a:endParaRPr>
          </a:p>
          <a:p>
            <a:pPr marL="0" indent="0">
              <a:lnSpc>
                <a:spcPct val="60000"/>
              </a:lnSpc>
              <a:buNone/>
            </a:pPr>
            <a:endParaRPr lang="en-US" sz="1200" dirty="0">
              <a:latin typeface="Gill Sans MT" panose="020B0502020104020203" pitchFamily="34" charset="0"/>
              <a:cs typeface="Calibri"/>
            </a:endParaRPr>
          </a:p>
        </p:txBody>
      </p:sp>
      <p:sp>
        <p:nvSpPr>
          <p:cNvPr id="3" name="Title 1 2">
            <a:extLst>
              <a:ext uri="{FF2B5EF4-FFF2-40B4-BE49-F238E27FC236}">
                <a16:creationId xmlns:a16="http://schemas.microsoft.com/office/drawing/2014/main" id="{5038B24F-1D91-4A38-A0A5-F8CA1E62F5B8}"/>
              </a:ext>
            </a:extLst>
          </p:cNvPr>
          <p:cNvSpPr txBox="1">
            <a:spLocks/>
          </p:cNvSpPr>
          <p:nvPr/>
        </p:nvSpPr>
        <p:spPr>
          <a:xfrm>
            <a:off x="1422724" y="4428782"/>
            <a:ext cx="621150" cy="187448"/>
          </a:xfrm>
          <a:prstGeom prst="rect">
            <a:avLst/>
          </a:prstGeom>
        </p:spPr>
        <p:txBody>
          <a:bodyPr vert="horz" lIns="51435" tIns="25718" rIns="51435" bIns="2571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dirty="0">
                <a:latin typeface="Garamond" panose="02020404030301010803" pitchFamily="18" charset="0"/>
                <a:cs typeface="Calibri Light"/>
              </a:rPr>
              <a:t>Results</a:t>
            </a:r>
          </a:p>
        </p:txBody>
      </p:sp>
      <p:sp>
        <p:nvSpPr>
          <p:cNvPr id="13" name="Title 1 3">
            <a:extLst>
              <a:ext uri="{FF2B5EF4-FFF2-40B4-BE49-F238E27FC236}">
                <a16:creationId xmlns:a16="http://schemas.microsoft.com/office/drawing/2014/main" id="{852E5876-64E9-4AF4-AF62-4D87E6A08076}"/>
              </a:ext>
            </a:extLst>
          </p:cNvPr>
          <p:cNvSpPr txBox="1">
            <a:spLocks/>
          </p:cNvSpPr>
          <p:nvPr/>
        </p:nvSpPr>
        <p:spPr>
          <a:xfrm>
            <a:off x="2479117" y="7663363"/>
            <a:ext cx="2498894" cy="322568"/>
          </a:xfrm>
          <a:prstGeom prst="rect">
            <a:avLst/>
          </a:prstGeom>
        </p:spPr>
        <p:txBody>
          <a:bodyPr vert="horz" lIns="51435" tIns="25718" rIns="51435" bIns="2571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dirty="0" err="1">
                <a:latin typeface="Garamond" panose="02020404030301010803" pitchFamily="18" charset="0"/>
                <a:cs typeface="Calibri Light"/>
              </a:rPr>
              <a:t>Bitvector</a:t>
            </a:r>
            <a:r>
              <a:rPr lang="en-US" sz="1200" b="1" dirty="0">
                <a:latin typeface="Garamond" panose="02020404030301010803" pitchFamily="18" charset="0"/>
                <a:cs typeface="Calibri Light"/>
              </a:rPr>
              <a:t> Representations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F8D2020A-1916-4685-BCFC-CA052D82B97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4" y="1175745"/>
            <a:ext cx="3104158" cy="672812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C98B872D-396F-4CC8-9DEE-180776A735BC}"/>
              </a:ext>
            </a:extLst>
          </p:cNvPr>
          <p:cNvSpPr/>
          <p:nvPr/>
        </p:nvSpPr>
        <p:spPr>
          <a:xfrm>
            <a:off x="75698" y="146304"/>
            <a:ext cx="6717397" cy="768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Garamond" panose="02020404030301010803" pitchFamily="18" charset="0"/>
                <a:cs typeface="Helvetica" panose="020B0604020202020204" pitchFamily="34" charset="0"/>
              </a:rPr>
              <a:t>Verifying Bit-vector Invertibility Conditions in Coq</a:t>
            </a:r>
          </a:p>
          <a:p>
            <a:pPr algn="ctr"/>
            <a:r>
              <a:rPr lang="en-US" sz="1200" b="1" dirty="0" err="1">
                <a:latin typeface="Garamond" panose="02020404030301010803" pitchFamily="18" charset="0"/>
                <a:cs typeface="Helvetica" panose="020B0604020202020204" pitchFamily="34" charset="0"/>
              </a:rPr>
              <a:t>Burak</a:t>
            </a:r>
            <a:r>
              <a:rPr lang="en-US" sz="1200" b="1" dirty="0">
                <a:latin typeface="Garamond" panose="02020404030301010803" pitchFamily="18" charset="0"/>
                <a:cs typeface="Helvetica" panose="020B0604020202020204" pitchFamily="34" charset="0"/>
              </a:rPr>
              <a:t> Ekici</a:t>
            </a:r>
            <a:r>
              <a:rPr lang="en-US" sz="1200" b="1" baseline="30000" dirty="0">
                <a:latin typeface="Garamond" panose="02020404030301010803" pitchFamily="18" charset="0"/>
                <a:cs typeface="Helvetica" panose="020B0604020202020204" pitchFamily="34" charset="0"/>
              </a:rPr>
              <a:t>1    </a:t>
            </a:r>
            <a:r>
              <a:rPr lang="en-US" sz="1200" b="1" dirty="0">
                <a:latin typeface="Garamond" panose="02020404030301010803" pitchFamily="18" charset="0"/>
                <a:cs typeface="Helvetica" panose="020B0604020202020204" pitchFamily="34" charset="0"/>
              </a:rPr>
              <a:t>Arjun Viswanathan</a:t>
            </a:r>
            <a:r>
              <a:rPr lang="en-US" sz="1200" b="1" baseline="30000" dirty="0">
                <a:latin typeface="Garamond" panose="02020404030301010803" pitchFamily="18" charset="0"/>
                <a:cs typeface="Helvetica" panose="020B0604020202020204" pitchFamily="34" charset="0"/>
              </a:rPr>
              <a:t>2    </a:t>
            </a:r>
            <a:r>
              <a:rPr lang="en-US" sz="1200" b="1" dirty="0">
                <a:latin typeface="Garamond" panose="02020404030301010803" pitchFamily="18" charset="0"/>
                <a:cs typeface="Helvetica" panose="020B0604020202020204" pitchFamily="34" charset="0"/>
              </a:rPr>
              <a:t>Yoni Zohar</a:t>
            </a:r>
            <a:r>
              <a:rPr lang="en-US" sz="1200" b="1" baseline="30000" dirty="0">
                <a:latin typeface="Garamond" panose="02020404030301010803" pitchFamily="18" charset="0"/>
                <a:cs typeface="Helvetica" panose="020B0604020202020204" pitchFamily="34" charset="0"/>
              </a:rPr>
              <a:t>3    </a:t>
            </a:r>
            <a:r>
              <a:rPr lang="en-US" sz="1200" b="1" dirty="0">
                <a:latin typeface="Garamond" panose="02020404030301010803" pitchFamily="18" charset="0"/>
                <a:cs typeface="Helvetica" panose="020B0604020202020204" pitchFamily="34" charset="0"/>
              </a:rPr>
              <a:t>Clark Barrett</a:t>
            </a:r>
            <a:r>
              <a:rPr lang="en-US" sz="1200" b="1" baseline="30000" dirty="0">
                <a:latin typeface="Garamond" panose="02020404030301010803" pitchFamily="18" charset="0"/>
                <a:cs typeface="Helvetica" panose="020B0604020202020204" pitchFamily="34" charset="0"/>
              </a:rPr>
              <a:t>3    </a:t>
            </a:r>
            <a:r>
              <a:rPr lang="en-US" sz="1200" b="1" dirty="0">
                <a:latin typeface="Garamond" panose="02020404030301010803" pitchFamily="18" charset="0"/>
                <a:cs typeface="Helvetica" panose="020B0604020202020204" pitchFamily="34" charset="0"/>
              </a:rPr>
              <a:t>Cesare Tinelli</a:t>
            </a:r>
            <a:r>
              <a:rPr lang="en-US" sz="1200" b="1" baseline="30000" dirty="0">
                <a:latin typeface="Garamond" panose="02020404030301010803" pitchFamily="18" charset="0"/>
                <a:cs typeface="Helvetica" panose="020B0604020202020204" pitchFamily="34" charset="0"/>
              </a:rPr>
              <a:t>2</a:t>
            </a:r>
            <a:endParaRPr lang="en-US" sz="1200" b="1" dirty="0">
              <a:latin typeface="Garamond" panose="02020404030301010803" pitchFamily="18" charset="0"/>
              <a:cs typeface="Helvetica" panose="020B0604020202020204" pitchFamily="34" charset="0"/>
            </a:endParaRPr>
          </a:p>
          <a:p>
            <a:pPr algn="ctr"/>
            <a:r>
              <a:rPr lang="en-US" sz="1200" baseline="30000" dirty="0">
                <a:latin typeface="Garamond" panose="02020404030301010803" pitchFamily="18" charset="0"/>
                <a:cs typeface="Helvetica" panose="020B0604020202020204" pitchFamily="34" charset="0"/>
              </a:rPr>
              <a:t>1</a:t>
            </a:r>
            <a:r>
              <a:rPr lang="en-US" sz="1200" dirty="0">
                <a:latin typeface="Garamond" panose="02020404030301010803" pitchFamily="18" charset="0"/>
                <a:cs typeface="Helvetica" panose="020B0604020202020204" pitchFamily="34" charset="0"/>
              </a:rPr>
              <a:t> University of Innsbruck      </a:t>
            </a:r>
            <a:r>
              <a:rPr lang="en-US" sz="1200" baseline="30000" dirty="0">
                <a:latin typeface="Garamond" panose="02020404030301010803" pitchFamily="18" charset="0"/>
                <a:cs typeface="Helvetica" panose="020B0604020202020204" pitchFamily="34" charset="0"/>
              </a:rPr>
              <a:t>2</a:t>
            </a:r>
            <a:r>
              <a:rPr lang="en-US" sz="1200" dirty="0">
                <a:latin typeface="Garamond" panose="02020404030301010803" pitchFamily="18" charset="0"/>
                <a:cs typeface="Helvetica" panose="020B0604020202020204" pitchFamily="34" charset="0"/>
              </a:rPr>
              <a:t> University of Iowa      </a:t>
            </a:r>
            <a:r>
              <a:rPr lang="en-US" sz="1200" baseline="30000" dirty="0">
                <a:latin typeface="Garamond" panose="02020404030301010803" pitchFamily="18" charset="0"/>
                <a:cs typeface="Helvetica" panose="020B0604020202020204" pitchFamily="34" charset="0"/>
              </a:rPr>
              <a:t>3</a:t>
            </a:r>
            <a:r>
              <a:rPr lang="en-US" sz="1200" dirty="0">
                <a:latin typeface="Garamond" panose="02020404030301010803" pitchFamily="18" charset="0"/>
                <a:cs typeface="Helvetica" panose="020B0604020202020204" pitchFamily="34" charset="0"/>
              </a:rPr>
              <a:t> Stanford University </a:t>
            </a:r>
          </a:p>
          <a:p>
            <a:pPr algn="ctr"/>
            <a:endParaRPr lang="en-US" sz="1200" b="1" baseline="30000" dirty="0">
              <a:latin typeface="Garamond" panose="02020404030301010803" pitchFamily="18" charset="0"/>
              <a:cs typeface="Helvetica" panose="020B0604020202020204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1EA017B2-DE39-4591-8E3A-AE2C3C9A1419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" y="207956"/>
            <a:ext cx="634317" cy="582345"/>
          </a:xfrm>
          <a:prstGeom prst="rect">
            <a:avLst/>
          </a:prstGeom>
        </p:spPr>
      </p:pic>
      <p:sp>
        <p:nvSpPr>
          <p:cNvPr id="42" name="Content Placeholder 2 2 2">
            <a:extLst>
              <a:ext uri="{FF2B5EF4-FFF2-40B4-BE49-F238E27FC236}">
                <a16:creationId xmlns:a16="http://schemas.microsoft.com/office/drawing/2014/main" id="{2348EB35-15F3-4914-8216-FC2440CDCBF6}"/>
              </a:ext>
            </a:extLst>
          </p:cNvPr>
          <p:cNvSpPr>
            <a:spLocks noGrp="1"/>
          </p:cNvSpPr>
          <p:nvPr/>
        </p:nvSpPr>
        <p:spPr>
          <a:xfrm>
            <a:off x="141899" y="3525199"/>
            <a:ext cx="3161803" cy="865508"/>
          </a:xfrm>
          <a:prstGeom prst="rect">
            <a:avLst/>
          </a:prstGeom>
        </p:spPr>
        <p:txBody>
          <a:bodyPr vert="horz" lIns="51435" tIns="25718" rIns="51435" bIns="25718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60000"/>
              </a:lnSpc>
              <a:buNone/>
            </a:pPr>
            <a:r>
              <a:rPr lang="en-US" sz="1200" b="1" dirty="0">
                <a:latin typeface="Garamond" panose="02020404030301010803" pitchFamily="18" charset="0"/>
                <a:cs typeface="Helvetica" panose="020B0604020202020204" pitchFamily="34" charset="0"/>
              </a:rPr>
              <a:t>Examples</a:t>
            </a:r>
          </a:p>
          <a:p>
            <a:pPr>
              <a:lnSpc>
                <a:spcPct val="60000"/>
              </a:lnSpc>
            </a:pPr>
            <a:r>
              <a:rPr lang="en-US" sz="1200" b="1" dirty="0">
                <a:latin typeface="Garamond" panose="02020404030301010803" pitchFamily="18" charset="0"/>
                <a:cs typeface="Helvetica" panose="020B0604020202020204" pitchFamily="34" charset="0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en-US" sz="1200" b="1" dirty="0">
                <a:latin typeface="Garamond" panose="02020404030301010803" pitchFamily="18" charset="0"/>
                <a:cs typeface="Helvetica" panose="020B0604020202020204" pitchFamily="34" charset="0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en-US" sz="1200" b="1" dirty="0">
                <a:latin typeface="Garamond" panose="02020404030301010803" pitchFamily="18" charset="0"/>
                <a:cs typeface="Helvetica" panose="020B0604020202020204" pitchFamily="34" charset="0"/>
              </a:rPr>
              <a:t> 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87003FBD-5142-452C-983C-BD31F936153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316" y="3763388"/>
            <a:ext cx="1346029" cy="11296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572466E-F07E-47F7-B1E9-35A677C86A5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11" y="3985839"/>
            <a:ext cx="1948893" cy="112966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DE8DE35E-F8E2-480D-80DB-A325E8DD495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39" y="4216944"/>
            <a:ext cx="2540896" cy="141589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7314D6C4-B05E-4F89-8208-99E01E85B684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15" y="4648403"/>
            <a:ext cx="2498894" cy="2096597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84CCA78A-01F1-4F21-B0CA-17E8CD23D3B2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77" y="6877683"/>
            <a:ext cx="1620747" cy="580597"/>
          </a:xfrm>
          <a:prstGeom prst="rect">
            <a:avLst/>
          </a:prstGeom>
        </p:spPr>
      </p:pic>
      <p:sp>
        <p:nvSpPr>
          <p:cNvPr id="58" name="Content Placeholder 2 2 1 2 1">
            <a:extLst>
              <a:ext uri="{FF2B5EF4-FFF2-40B4-BE49-F238E27FC236}">
                <a16:creationId xmlns:a16="http://schemas.microsoft.com/office/drawing/2014/main" id="{E0981990-2E22-4367-9686-92A19524029D}"/>
              </a:ext>
            </a:extLst>
          </p:cNvPr>
          <p:cNvSpPr>
            <a:spLocks noGrp="1"/>
          </p:cNvSpPr>
          <p:nvPr/>
        </p:nvSpPr>
        <p:spPr>
          <a:xfrm>
            <a:off x="3144176" y="5450289"/>
            <a:ext cx="3161803" cy="2096597"/>
          </a:xfrm>
          <a:prstGeom prst="rect">
            <a:avLst/>
          </a:prstGeom>
        </p:spPr>
        <p:txBody>
          <a:bodyPr vert="horz" lIns="51435" tIns="25718" rIns="51435" bIns="25718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60000"/>
              </a:lnSpc>
              <a:buNone/>
            </a:pPr>
            <a:r>
              <a:rPr lang="en-US" sz="1200" b="1" dirty="0">
                <a:latin typeface="Garamond" panose="02020404030301010803" pitchFamily="18" charset="0"/>
                <a:cs typeface="Helvetica" panose="020B0604020202020204" pitchFamily="34" charset="0"/>
              </a:rPr>
              <a:t>Bit-vector Library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200" u="sng" dirty="0">
                <a:latin typeface="Garamond" panose="02020404030301010803" pitchFamily="18" charset="0"/>
                <a:cs typeface="Helvetica" panose="020B0604020202020204" pitchFamily="34" charset="0"/>
              </a:rPr>
              <a:t>Basic Signature</a:t>
            </a:r>
          </a:p>
          <a:p>
            <a:pPr>
              <a:lnSpc>
                <a:spcPct val="60000"/>
              </a:lnSpc>
            </a:pPr>
            <a:r>
              <a:rPr lang="en-US" sz="1200" dirty="0">
                <a:latin typeface="Baskerville Old Face" panose="02020602080505020303" pitchFamily="18" charset="0"/>
                <a:cs typeface="Helvetica" panose="020B0604020202020204" pitchFamily="34" charset="0"/>
              </a:rPr>
              <a:t>Arithmetic:</a:t>
            </a:r>
          </a:p>
          <a:p>
            <a:pPr>
              <a:lnSpc>
                <a:spcPct val="60000"/>
              </a:lnSpc>
            </a:pPr>
            <a:r>
              <a:rPr lang="en-US" sz="1200" dirty="0">
                <a:latin typeface="Baskerville Old Face" panose="02020602080505020303" pitchFamily="18" charset="0"/>
                <a:cs typeface="Helvetica" panose="020B0604020202020204" pitchFamily="34" charset="0"/>
              </a:rPr>
              <a:t>Bit-wise logical:</a:t>
            </a:r>
          </a:p>
          <a:p>
            <a:pPr>
              <a:lnSpc>
                <a:spcPct val="60000"/>
              </a:lnSpc>
            </a:pPr>
            <a:r>
              <a:rPr lang="en-US" sz="1200" dirty="0">
                <a:latin typeface="Baskerville Old Face" panose="02020602080505020303" pitchFamily="18" charset="0"/>
                <a:cs typeface="Helvetica" panose="020B0604020202020204" pitchFamily="34" charset="0"/>
              </a:rPr>
              <a:t>Comparison: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200" u="sng" dirty="0">
                <a:latin typeface="Garamond" panose="02020404030301010803" pitchFamily="18" charset="0"/>
                <a:cs typeface="Helvetica" panose="020B0604020202020204" pitchFamily="34" charset="0"/>
              </a:rPr>
              <a:t>Extended Signature</a:t>
            </a:r>
          </a:p>
          <a:p>
            <a:pPr>
              <a:lnSpc>
                <a:spcPct val="60000"/>
              </a:lnSpc>
            </a:pPr>
            <a:r>
              <a:rPr lang="en-US" sz="1200" dirty="0">
                <a:latin typeface="Baskerville Old Face" panose="02020602080505020303" pitchFamily="18" charset="0"/>
                <a:cs typeface="Helvetica" panose="020B0604020202020204" pitchFamily="34" charset="0"/>
              </a:rPr>
              <a:t>Comparison:</a:t>
            </a:r>
          </a:p>
          <a:p>
            <a:pPr>
              <a:lnSpc>
                <a:spcPct val="60000"/>
              </a:lnSpc>
            </a:pPr>
            <a:r>
              <a:rPr lang="en-US" sz="1200" dirty="0">
                <a:latin typeface="Baskerville Old Face" panose="02020602080505020303" pitchFamily="18" charset="0"/>
                <a:cs typeface="Helvetica" panose="020B0604020202020204" pitchFamily="34" charset="0"/>
              </a:rPr>
              <a:t>Shift:</a:t>
            </a:r>
          </a:p>
          <a:p>
            <a:pPr>
              <a:lnSpc>
                <a:spcPct val="60000"/>
              </a:lnSpc>
            </a:pPr>
            <a:r>
              <a:rPr lang="en-US" sz="1200" dirty="0">
                <a:latin typeface="Baskerville Old Face" panose="02020602080505020303" pitchFamily="18" charset="0"/>
                <a:cs typeface="Helvetica" panose="020B0604020202020204" pitchFamily="34" charset="0"/>
              </a:rPr>
              <a:t>Shifts redefined:</a:t>
            </a:r>
          </a:p>
          <a:p>
            <a:pPr>
              <a:lnSpc>
                <a:spcPct val="60000"/>
              </a:lnSpc>
            </a:pPr>
            <a:endParaRPr lang="en-US" sz="1200" dirty="0">
              <a:latin typeface="Baskerville Old Face" panose="02020602080505020303" pitchFamily="18" charset="0"/>
              <a:cs typeface="Helvetica" panose="020B0604020202020204" pitchFamily="34" charset="0"/>
            </a:endParaRP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5B15566-AB7F-4805-9623-BB8EDA65C6F4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612" y="5932556"/>
            <a:ext cx="469242" cy="112097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BF936E76-013F-482F-822E-775D68BEBF99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841" y="6146604"/>
            <a:ext cx="501029" cy="151771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E0DE86C8-7699-49D2-BF6B-A60FE0BBC1BC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391" y="5932123"/>
            <a:ext cx="475429" cy="110628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2E49B911-ED36-43FD-AA61-BFA79F0BDBDC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955" y="6399924"/>
            <a:ext cx="1564342" cy="141714"/>
          </a:xfrm>
          <a:prstGeom prst="rect">
            <a:avLst/>
          </a:prstGeom>
        </p:spPr>
      </p:pic>
      <p:sp>
        <p:nvSpPr>
          <p:cNvPr id="74" name="Content Placeholder 2 2 1 2 2">
            <a:extLst>
              <a:ext uri="{FF2B5EF4-FFF2-40B4-BE49-F238E27FC236}">
                <a16:creationId xmlns:a16="http://schemas.microsoft.com/office/drawing/2014/main" id="{94144D4B-8320-4D20-B7AF-026C8BAA8177}"/>
              </a:ext>
            </a:extLst>
          </p:cNvPr>
          <p:cNvSpPr>
            <a:spLocks noGrp="1"/>
          </p:cNvSpPr>
          <p:nvPr/>
        </p:nvSpPr>
        <p:spPr>
          <a:xfrm>
            <a:off x="5024144" y="5915932"/>
            <a:ext cx="1512761" cy="564108"/>
          </a:xfrm>
          <a:prstGeom prst="rect">
            <a:avLst/>
          </a:prstGeom>
        </p:spPr>
        <p:txBody>
          <a:bodyPr vert="horz" lIns="51435" tIns="25718" rIns="51435" bIns="25718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60000"/>
              </a:lnSpc>
            </a:pPr>
            <a:r>
              <a:rPr lang="en-US" sz="1200" dirty="0">
                <a:latin typeface="Baskerville Old Face" panose="02020602080505020303" pitchFamily="18" charset="0"/>
                <a:cs typeface="Helvetica" panose="020B0604020202020204" pitchFamily="34" charset="0"/>
              </a:rPr>
              <a:t>Shift:</a:t>
            </a:r>
          </a:p>
          <a:p>
            <a:pPr>
              <a:lnSpc>
                <a:spcPct val="60000"/>
              </a:lnSpc>
            </a:pPr>
            <a:r>
              <a:rPr lang="en-US" sz="1200" dirty="0">
                <a:latin typeface="Baskerville Old Face" panose="02020602080505020303" pitchFamily="18" charset="0"/>
                <a:cs typeface="Helvetica" panose="020B0604020202020204" pitchFamily="34" charset="0"/>
              </a:rPr>
              <a:t>Concatenation:  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7B7866D4-DBC8-409C-8970-BE1E7D37B032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247" y="6194546"/>
            <a:ext cx="59429" cy="59429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9C595C54-332E-424C-996E-A71D15CBDD4B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915" y="6880062"/>
            <a:ext cx="488228" cy="126171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87B5F2C0-1AFE-48E8-AAB4-904F7916D926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009" y="7116703"/>
            <a:ext cx="239543" cy="105142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0D3F8680-69EA-484C-A718-C4D7BA9C1D67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428" y="7344657"/>
            <a:ext cx="881372" cy="12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86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47.4316"/>
  <p:tag name="ORIGINALWIDTH" val="2525.684"/>
  <p:tag name="LATEXADDIN" val="\documentclass{article}&#10;\usepackage{amsmath}&#10;\usepackage{mathtools}&#10;\usepackage[dvipsnames]{xcolor}&#10;\pagestyle{empty}&#10;\begin{document}&#10;\color{NavyBlue}$\overbrace{\forall s,t : BV_n.\ \underbrace{IC[s,t]}_{\substack{\text{Invertibility} \\ \text{Condition}}} \iff \exists x : BV_n.\ \ell[x,s,t]}^{\text{Invertibility Equivalence}}$&#10;\end{document}"/>
  <p:tag name="IGUANATEXSIZE" val="28"/>
  <p:tag name="IGUANATEXCURSOR" val="28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1283.09"/>
  <p:tag name="LATEXADDIN" val="\documentclass{article}&#10;\usepackage{amsmath}&#10;\usepackage[dvipsnames]{xcolor}&#10;\pagestyle{empty}&#10;\begin{document}&#10;\color{NavyBlue}$=,\ \neq,\ &lt;_u,\ &gt;_u,\ &lt;_s,\ &gt;_s$&#10;\end{document}"/>
  <p:tag name="IGUANATEXSIZE" val="12"/>
  <p:tag name="IGUANATEXCURSOR" val="15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8.74394"/>
  <p:tag name="ORIGINALWIDTH" val="48.74394"/>
  <p:tag name="LATEXADDIN" val="\documentclass{article}&#10;\usepackage{amsmath}&#10;\usepackage[dvipsnames]{xcolor}&#10;\pagestyle{empty}&#10;\begin{document}&#10;\color{NavyBlue}$\circ$&#10;\end{document}"/>
  <p:tag name="IGUANATEXSIZE" val="12"/>
  <p:tag name="IGUANATEXCURSOR" val="13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400.4499"/>
  <p:tag name="LATEXADDIN" val="\documentclass{article}&#10;\usepackage{amsmath}&#10;\usepackage[dvipsnames]{xcolor}&#10;\pagestyle{empty}&#10;\begin{document}&#10;\color{NavyBlue}$\leq_u,\ \geq_u$&#10;\end{document}"/>
  <p:tag name="IGUANATEXSIZE" val="12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196.4754"/>
  <p:tag name="LATEXADDIN" val="\documentclass{article}&#10;\usepackage{amsmath}&#10;\usepackage[dvipsnames]{xcolor}&#10;\pagestyle{empty}&#10;\begin{document}&#10;\color{NavyBlue}$&gt;\kern-.3em&gt;_a$&#10;\end{document}"/>
  <p:tag name="IGUANATEXSIZE" val="12"/>
  <p:tag name="IGUANATEXCURSOR" val="14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722.9096"/>
  <p:tag name="LATEXADDIN" val="\documentclass{article}&#10;\usepackage{amsmath}&#10;\usepackage[dvipsnames]{xcolor}&#10;\pagestyle{empty}&#10;\begin{document}&#10;\color{NavyBlue}$\underline{&lt;\kern-.3em&lt;},\ \underline{&gt;\kern-.3em&gt;},\ \underline{&gt;\kern-.3em&gt;_a}$&#10;\end{document}"/>
  <p:tag name="IGUANATEXSIZE" val="12"/>
  <p:tag name="IGUANATEXCURSOR" val="18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7.48779"/>
  <p:tag name="ORIGINALWIDTH" val="1161.605"/>
  <p:tag name="LATEXADDIN" val="\documentclass{article}&#10;\usepackage{amsmath}&#10;\usepackage[dvipsnames]{xcolor}&#10;\pagestyle{empty}&#10;\begin{document}&#10;\color{NavyBlue}$\top \iff \exists x.\ x + s = t$&#10;\end{document}"/>
  <p:tag name="IGUANATEXSIZE" val="28"/>
  <p:tag name="IGUANATEXCURSOR" val="13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1591.301"/>
  <p:tag name="LATEXADDIN" val="\documentclass{article}&#10;\usepackage{amsmath}&#10;\usepackage[dvipsnames]{xcolor}&#10;\pagestyle{empty}&#10;\begin{document}&#10;\color{NavyBlue}$t\ \&amp;\ s = t \iff \exists x.\ x\ \&amp;\ s = t$&#10;\end{document}"/>
  <p:tag name="IGUANATEXSIZE" val="28"/>
  <p:tag name="IGUANATEXCURSOR" val="1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220.472"/>
  <p:tag name="LATEXADDIN" val="\documentclass{article}&#10;\usepackage{amsmath}&#10;\usepackage{xspace}&#10;\usepackage[dvipsnames]{xcolor}&#10;\pagestyle{empty}&#10;\begin{document}&#10;\noindent \color{NavyBlue}&#10;$t &lt;_u ({\ensuremath{{\sim}\,}\xspace} s &gt;\kern-.3em&gt; s)&#10;\ \iff \ &#10;\exists x.\ (x &gt;\kern-.3em&gt; s) &lt;_u t$&#10;\end{document}"/>
  <p:tag name="IGUANATEXSIZE" val="28"/>
  <p:tag name="IGUANATEXCURSOR" val="2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35.47"/>
  <p:tag name="ORIGINALWIDTH" val="2664.417"/>
  <p:tag name="LATEXADDIN" val="\documentclass{article}&#10;\usepackage{amsmath}&#10;\usepackage[dvipsnames]{xcolor}&#10;\usepackage{xspace}&#10;\usepackage{pifont}&#10;\usepackage{amssymb}&#10;\pagestyle{empty}&#10;\begin{document}&#10;\begin{table}&#10;\begin{center}&#10;{%&#10;  \renewcommand{\arraystretch}{1.2}%&#10;  \begin{tabular}{r@{\hspace{2.0em}}c@{\hspace{1.0em}}c@{\hspace{1.5em}}c@{\hspace{1.0em}}c@{\hspace{1.5em}}c@{\hspace{1.0em}}c}&#10;    \hline&#10;    \\[-2.5ex]&#10;    $\ell[x]$ &amp; $=$ &amp; $\not =$ &amp; $&lt;_u$ &amp; $&gt;_u$ &amp; $\leq_u$ &amp; $\geq_u$&#10;    \\[.5ex]&#10;    \hline&#10;    \\[-2.5ex]&#10;    $- x \bowtie t$ &amp; \color{Blue}{$\checkmark$}\nolinebreak\kern-0.7em\xspace\color{OliveGreen}{$\checkmark$} &amp; \color{OliveGreen}{$\checkmark$} &amp; \color{OliveGreen}{$\checkmark$} &amp; \color{OliveGreen}{$\checkmark$}  &#10;     &amp; \color{OliveGreen}{$\checkmark$} &amp; \color{OliveGreen}{$\checkmark$} \\&#10;    $\sim x  \bowtie t$ &amp; \color{Blue}{$\checkmark$}\nolinebreak\kern-0.7em\xspace\color{OliveGreen}{$\checkmark$} &amp; \color{OliveGreen}{$\checkmark$} &amp; \color{OliveGreen}{$\checkmark$} &amp; \color{OliveGreen}{$\checkmark$}  &#10;     &amp; \color{OliveGreen}{$\checkmark$} &amp; \color{OliveGreen}{$\checkmark$}  \\&#10;    $x\ \&amp;\ s \bowtie t$ &amp; \color{Blue}{$\checkmark$} &amp; \color{OliveGreen}{$\checkmark$} &amp; \color{OliveGreen}{$\checkmark$} &amp; \color{OliveGreen}{$\checkmark$}  &#10;     &amp; \color{OliveGreen}{$\checkmark$} &amp; \color{OliveGreen}{$\checkmark$} \\&#10;    $x \mid s   \bowtie t$ &amp; \color{Blue}{$\checkmark$} &amp; \color{OliveGreen}{$\checkmark$} &amp; \color{OliveGreen}{$\checkmark$} &amp; \color{OliveGreen}{$\checkmark$} &#10;     &amp; \color{OliveGreen}{$\checkmark$} &amp; \color{OliveGreen}{$\checkmark$} \\&#10;    $x \mathop{&lt;\kern-.3em&lt;} s  \bowtie t$ &amp; \color{Blue}{$\checkmark$} &amp; \color{Blue}{$\checkmark$} &amp; \color{OliveGreen}{$\checkmark$} &amp; \color{Blue}{$\checkmark$}   &#10;     &amp; \color{OliveGreen}{$\checkmark$} &amp; \color{Blue}{$\checkmark$} \\&#10;    $s \mathop{&lt;\kern-.3em&lt;} x  \bowtie t$ &amp; \color{Blue}{$\checkmark$}\nolinebreak\kern-0.7em\xspace\color{OliveGreen}{$\checkmark$} &amp; \color{OliveGreen}{$\checkmark$} &amp; \color{OliveGreen}{$\checkmark$} &amp; \color{OliveGreen}{$\checkmark$} &#10;     &amp; \color{OliveGreen}{$\checkmark$} &amp; \color{OliveGreen}{$\checkmark$} \\&#10;    $x \mathop{&gt;\kern-.3em&gt;} s \bowtie t$ &amp; \color{Blue}{$\checkmark$}\nolinebreak\kern-0.7em\xspace\color{OliveGreen}{$\checkmark$} &amp; \color{OliveGreen}{$\checkmark$} &amp; \color{OliveGreen}{$\checkmark$} &amp; \color{red}\ding{53} &#10;     &amp; \color{OliveGreen}{$\checkmark$} &amp; \color{OliveGreen}{$\checkmark$} \\&#10;    $s \mathop{&gt;\kern-.3em&gt;} x \bowtie t$ &amp; \color{Blue}{$\checkmark$}\nolinebreak\kern-0.7em\xspace\color{OliveGreen}{$\checkmark$} &amp; \color{OliveGreen}{$\checkmark$} &amp; \color{OliveGreen}{$\checkmark$} &amp; \color{OliveGreen}{$\checkmark$} &#10;     &amp; \color{OliveGreen}{$\checkmark$} &amp; \color{OliveGreen}{$\checkmark$} \\&#10;    $x \mathop{&gt;\kern-.3em&gt;_a} s \bowtie t$ &amp; \color{Blue}{$\checkmark$} &amp; \color{OliveGreen}{$\checkmark$} &amp; \color{OliveGreen}{$\checkmark$} &amp; \color{OliveGreen}{$\checkmark$} &#10;     &amp; \color{OliveGreen}{$\checkmark$} &amp; \color{OliveGreen}{$\checkmark$} \\&#10;    $s \mathop{&gt;\kern-.3em&gt;_a} x \bowtie t$ &amp; \color{Blue}{$\checkmark$}\nolinebreak\kern-0.7em\xspace\color{OliveGreen}{$\checkmark$} &amp; \color{OliveGreen}{$\checkmark$} &amp; \color{Blue}{$\checkmark$} &amp; \color{Blue}{$\checkmark$}  &#10;     &amp; \color{Blue}{$\checkmark$} &amp; \color{Blue}{$\checkmark$} \\&#10;    $x + s   \bowtie t$ &amp; \color{Blue}{$\checkmark$}\nolinebreak\kern-0.7em\xspace\color{OliveGreen}{$\checkmark$} &amp; \color{OliveGreen}{$\checkmark$} &amp; \color{OliveGreen}{$\checkmark$} &amp; \color{OliveGreen}{$\checkmark$} &#10;     &amp; \color{OliveGreen}{$\checkmark$} &amp; \color{OliveGreen}{$\checkmark$} \\&#10;  \end{tabular}%&#10;}&#10;\end{center}&#10;\end{table} &#10;\end{document}"/>
  <p:tag name="IGUANATEXSIZE" val="28"/>
  <p:tag name="IGUANATEXCURSOR" val="36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72.6659"/>
  <p:tag name="ORIGINALWIDTH" val="1877.765"/>
  <p:tag name="LATEXADDIN" val="\documentclass{article}&#10;\usepackage[a4paper]{geometry}&#10;\geometry{textwidth=\paperwidth, textheight=\paperheight, noheadfoot, nomarginpar}&#10;\setlength{\topskip}{0mm}&#10;\setlength{\parindent}{0mm}&#10;\usepackage{amsmath}&#10;\usepackage[dvipsnames]{xcolor}&#10;\usepackage{xspace}&#10;\usepackage{pifont}&#10;\usepackage{amssymb}&#10;\pagestyle{empty}&#10;\begin{document}&#10;\begin{align*}&#10;\textsf{\color{blue}{$\checkmark$}} &amp;\ \color{black}\textsf{Verified in Coq} \\&#10;\textsf{\color{OliveGreen}{$\checkmark$}} &amp;\ \color{black}\textsf{Verified in SMT} \\&#10;\textsf{\color{blue}{$\checkmark$}\nolinebreak\kern-0.7em\xspace\color{OliveGreen}{$\checkmark$}} &amp;\ \color{black}\textsf{Verified in Coq and SMT}\\&#10;\textsf{\color{red}\ding{53}} &amp;\ \color{black}\textsf{Verified in neither Coq nor SMT}&#10;\end{align*}&#10;\end{document}"/>
  <p:tag name="IGUANATEXSIZE" val="20"/>
  <p:tag name="IGUANATEXCURSOR" val="7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6.73788"/>
  <p:tag name="ORIGINALWIDTH" val="404.9494"/>
  <p:tag name="LATEXADDIN" val="\documentclass{article}&#10;\usepackage{amsmath}&#10;\usepackage[dvipsnames]{xcolor}&#10;\pagestyle{empty}&#10;\begin{document}&#10;\color{NavyBlue}$+,\ -,\ \cdot$&#10;\end{document}"/>
  <p:tag name="IGUANATEXSIZE" val="28"/>
  <p:tag name="IGUANATEXCURSOR" val="13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10.9487"/>
  <p:tag name="LATEXADDIN" val="\documentclass{article}&#10;\usepackage{amsmath}&#10;\usepackage[dvipsnames]{xcolor}&#10;\pagestyle{empty}&#10;\begin{document}&#10;\color{NavyBlue}$\&amp;,\ \mid,\ \sim$&#10;\end{document}"/>
  <p:tag name="IGUANATEXSIZE" val="12"/>
  <p:tag name="IGUANATEXCURSOR" val="1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389.9513"/>
  <p:tag name="LATEXADDIN" val="\documentclass{article}&#10;\usepackage{amsmath}&#10;\usepackage[dvipsnames]{xcolor}&#10;\pagestyle{empty}&#10;\begin{document}&#10;\color{NavyBlue}$&lt;\kern-.3em&lt;,\ &gt;\kern-.3em&gt;$&#10;\end{document}"/>
  <p:tag name="IGUANATEXSIZE" val="12"/>
  <p:tag name="IGUANATEXCURSOR" val="14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97</TotalTime>
  <Words>216</Words>
  <Application>Microsoft Office PowerPoint</Application>
  <PresentationFormat>A4 Paper (210x297 mm)</PresentationFormat>
  <Paragraphs>64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Baskerville Old Face</vt:lpstr>
      <vt:lpstr>Calibri</vt:lpstr>
      <vt:lpstr>Calibri Light</vt:lpstr>
      <vt:lpstr>Garamond</vt:lpstr>
      <vt:lpstr>Gill Sans MT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arjun viswanathan</cp:lastModifiedBy>
  <cp:revision>311</cp:revision>
  <cp:lastPrinted>2019-10-03T22:41:52Z</cp:lastPrinted>
  <dcterms:created xsi:type="dcterms:W3CDTF">2013-07-15T20:26:40Z</dcterms:created>
  <dcterms:modified xsi:type="dcterms:W3CDTF">2019-10-03T22:55:30Z</dcterms:modified>
</cp:coreProperties>
</file>