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1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2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notesMasterIdLst>
    <p:notesMasterId r:id="rId20"/>
  </p:notesMasterIdLst>
  <p:sldIdLst>
    <p:sldId id="256" r:id="rId2"/>
    <p:sldId id="257" r:id="rId3"/>
    <p:sldId id="258" r:id="rId4"/>
    <p:sldId id="264" r:id="rId5"/>
    <p:sldId id="259" r:id="rId6"/>
    <p:sldId id="261" r:id="rId7"/>
    <p:sldId id="260" r:id="rId8"/>
    <p:sldId id="268" r:id="rId9"/>
    <p:sldId id="265" r:id="rId10"/>
    <p:sldId id="266" r:id="rId11"/>
    <p:sldId id="270" r:id="rId12"/>
    <p:sldId id="267" r:id="rId13"/>
    <p:sldId id="272" r:id="rId14"/>
    <p:sldId id="271" r:id="rId15"/>
    <p:sldId id="273" r:id="rId16"/>
    <p:sldId id="274" r:id="rId17"/>
    <p:sldId id="275" r:id="rId18"/>
    <p:sldId id="26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6357" autoAdjust="0"/>
  </p:normalViewPr>
  <p:slideViewPr>
    <p:cSldViewPr snapToGrid="0">
      <p:cViewPr varScale="1">
        <p:scale>
          <a:sx n="110" d="100"/>
          <a:sy n="110" d="100"/>
        </p:scale>
        <p:origin x="576" y="96"/>
      </p:cViewPr>
      <p:guideLst/>
    </p:cSldViewPr>
  </p:slideViewPr>
  <p:outlineViewPr>
    <p:cViewPr>
      <p:scale>
        <a:sx n="33" d="100"/>
        <a:sy n="33" d="100"/>
      </p:scale>
      <p:origin x="0" y="-594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5BAD48-3E9D-44CA-B663-82E68EEB1E08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4FD78B-5075-4CBB-A78B-67D8560C3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0412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general correctness, the quantifier instantiation technique introduced by [</a:t>
            </a:r>
            <a:r>
              <a:rPr lang="en-US" dirty="0" err="1"/>
              <a:t>Niemetz</a:t>
            </a:r>
            <a:r>
              <a:rPr lang="en-US" dirty="0"/>
              <a:t> et al.] requires the equivalences to be true.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4FD78B-5075-4CBB-A78B-67D8560C3DC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3383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Read bit-vectors MSB-&gt;LSB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4FD78B-5075-4CBB-A78B-67D8560C3DC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0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3F418-5BE6-4764-B372-575D89EC1E3D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B2969-4318-412C-B612-9D56BEB5E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674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3F418-5BE6-4764-B372-575D89EC1E3D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B2969-4318-412C-B612-9D56BEB5E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286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3F418-5BE6-4764-B372-575D89EC1E3D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B2969-4318-412C-B612-9D56BEB5E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5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3F418-5BE6-4764-B372-575D89EC1E3D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B2969-4318-412C-B612-9D56BEB5E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03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3F418-5BE6-4764-B372-575D89EC1E3D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B2969-4318-412C-B612-9D56BEB5E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646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3F418-5BE6-4764-B372-575D89EC1E3D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B2969-4318-412C-B612-9D56BEB5E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532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3F418-5BE6-4764-B372-575D89EC1E3D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B2969-4318-412C-B612-9D56BEB5E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8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3F418-5BE6-4764-B372-575D89EC1E3D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B2969-4318-412C-B612-9D56BEB5E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291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3F418-5BE6-4764-B372-575D89EC1E3D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B2969-4318-412C-B612-9D56BEB5E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635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3F418-5BE6-4764-B372-575D89EC1E3D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B2969-4318-412C-B612-9D56BEB5E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99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3F418-5BE6-4764-B372-575D89EC1E3D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B2969-4318-412C-B612-9D56BEB5E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920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A3F418-5BE6-4764-B372-575D89EC1E3D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3B2969-4318-412C-B612-9D56BEB5E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614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tags" Target="../tags/tag12.xml"/><Relationship Id="rId7" Type="http://schemas.openxmlformats.org/officeDocument/2006/relationships/image" Target="../media/image12.png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image" Target="../media/image11.png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17.png"/><Relationship Id="rId3" Type="http://schemas.openxmlformats.org/officeDocument/2006/relationships/tags" Target="../tags/tag15.xml"/><Relationship Id="rId7" Type="http://schemas.openxmlformats.org/officeDocument/2006/relationships/tags" Target="../tags/tag19.xml"/><Relationship Id="rId12" Type="http://schemas.openxmlformats.org/officeDocument/2006/relationships/image" Target="../media/image16.png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tags" Target="../tags/tag18.xml"/><Relationship Id="rId11" Type="http://schemas.openxmlformats.org/officeDocument/2006/relationships/image" Target="../media/image15.png"/><Relationship Id="rId5" Type="http://schemas.openxmlformats.org/officeDocument/2006/relationships/tags" Target="../tags/tag17.xml"/><Relationship Id="rId15" Type="http://schemas.openxmlformats.org/officeDocument/2006/relationships/image" Target="../media/image19.png"/><Relationship Id="rId10" Type="http://schemas.openxmlformats.org/officeDocument/2006/relationships/image" Target="../media/image12.png"/><Relationship Id="rId4" Type="http://schemas.openxmlformats.org/officeDocument/2006/relationships/tags" Target="../tags/tag16.xml"/><Relationship Id="rId9" Type="http://schemas.openxmlformats.org/officeDocument/2006/relationships/image" Target="../media/image14.png"/><Relationship Id="rId1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image" Target="../media/image6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5123B-B5C1-4B8A-B85C-BBC5ED3004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64735"/>
            <a:ext cx="9144000" cy="3166014"/>
          </a:xfrm>
        </p:spPr>
        <p:txBody>
          <a:bodyPr>
            <a:normAutofit fontScale="90000"/>
          </a:bodyPr>
          <a:lstStyle/>
          <a:p>
            <a:r>
              <a:rPr lang="en-US" dirty="0"/>
              <a:t>Verifying Bit-vector </a:t>
            </a:r>
            <a:br>
              <a:rPr lang="en-US" dirty="0"/>
            </a:br>
            <a:r>
              <a:rPr lang="en-US" dirty="0"/>
              <a:t>Invertibility Conditions </a:t>
            </a:r>
            <a:br>
              <a:rPr lang="en-US" dirty="0"/>
            </a:br>
            <a:r>
              <a:rPr lang="en-US" dirty="0"/>
              <a:t>in</a:t>
            </a:r>
            <a:br>
              <a:rPr lang="en-US" dirty="0"/>
            </a:br>
            <a:r>
              <a:rPr lang="en-US" dirty="0"/>
              <a:t>Coq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C6F882-6C25-4003-8ECD-42E1166BC9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1178" y="4172490"/>
            <a:ext cx="10360404" cy="1655762"/>
          </a:xfrm>
        </p:spPr>
        <p:txBody>
          <a:bodyPr/>
          <a:lstStyle/>
          <a:p>
            <a:r>
              <a:rPr lang="en-US" dirty="0" err="1">
                <a:latin typeface="Liberation Sans" pitchFamily="18"/>
                <a:ea typeface="Noto Sans CJK SC Regular" pitchFamily="2"/>
                <a:cs typeface="Lohit Devanagari" pitchFamily="2"/>
              </a:rPr>
              <a:t>Burak</a:t>
            </a:r>
            <a:r>
              <a:rPr lang="en-US" dirty="0">
                <a:latin typeface="Liberation Sans" pitchFamily="18"/>
                <a:ea typeface="Noto Sans CJK SC Regular" pitchFamily="2"/>
                <a:cs typeface="Lohit Devanagari" pitchFamily="2"/>
              </a:rPr>
              <a:t> </a:t>
            </a:r>
            <a:r>
              <a:rPr lang="en-US" dirty="0" err="1">
                <a:latin typeface="Liberation Sans" pitchFamily="18"/>
                <a:ea typeface="Noto Sans CJK SC Regular" pitchFamily="2"/>
                <a:cs typeface="Lohit Devanagari" pitchFamily="2"/>
              </a:rPr>
              <a:t>Ekici</a:t>
            </a:r>
            <a:r>
              <a:rPr lang="en-US" dirty="0">
                <a:latin typeface="Liberation Sans" pitchFamily="18"/>
                <a:ea typeface="Noto Sans CJK SC Regular" pitchFamily="2"/>
                <a:cs typeface="Lohit Devanagari" pitchFamily="2"/>
              </a:rPr>
              <a:t>, </a:t>
            </a:r>
            <a:r>
              <a:rPr lang="en-US" dirty="0">
                <a:solidFill>
                  <a:srgbClr val="F00E0E"/>
                </a:solidFill>
                <a:latin typeface="Liberation Sans" pitchFamily="18"/>
                <a:ea typeface="Noto Sans CJK SC Regular" pitchFamily="2"/>
                <a:cs typeface="Lohit Devanagari" pitchFamily="2"/>
              </a:rPr>
              <a:t>Arjun Viswanathan</a:t>
            </a:r>
            <a:r>
              <a:rPr lang="en-US" dirty="0">
                <a:latin typeface="Liberation Sans" pitchFamily="18"/>
                <a:ea typeface="Noto Sans CJK SC Regular" pitchFamily="2"/>
                <a:cs typeface="Lohit Devanagari" pitchFamily="2"/>
              </a:rPr>
              <a:t>, Yoni Zohar, Clark Barrett, Cesare </a:t>
            </a:r>
            <a:r>
              <a:rPr lang="en-US" dirty="0" err="1">
                <a:latin typeface="Liberation Sans" pitchFamily="18"/>
                <a:ea typeface="Noto Sans CJK SC Regular" pitchFamily="2"/>
                <a:cs typeface="Lohit Devanagari" pitchFamily="2"/>
              </a:rPr>
              <a:t>Tinelli</a:t>
            </a:r>
            <a:endParaRPr lang="en-US" dirty="0">
              <a:latin typeface="Liberation Sans" pitchFamily="18"/>
              <a:ea typeface="Noto Sans CJK SC Regular" pitchFamily="2"/>
              <a:cs typeface="Lohit Devanagari" pitchFamily="2"/>
            </a:endParaRP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B65A4C-77AA-4899-A619-18E01566DDFB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4912063" y="4928560"/>
            <a:ext cx="2398633" cy="1367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C1693BC-052F-42AA-88ED-3F01BED698C6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7441133" y="4823144"/>
            <a:ext cx="2804843" cy="157793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2" descr="https://www2.uibk.ac.at/images/300x-auto/350-jahre/images/logo/universitaet-innsbruck-350-jahre-logo-rgb-farbe.png">
            <a:extLst>
              <a:ext uri="{FF2B5EF4-FFF2-40B4-BE49-F238E27FC236}">
                <a16:creationId xmlns:a16="http://schemas.microsoft.com/office/drawing/2014/main" id="{DFE8FE61-43E4-4A13-97A3-D102E9C1FE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6024" y="4927784"/>
            <a:ext cx="2159064" cy="1511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10337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08CC3-014E-4E5E-AA2C-2910D4E93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Bit-vector Library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69D3C-F813-4E85-A9C2-E3CA57814E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1370"/>
            <a:ext cx="10515600" cy="4732796"/>
          </a:xfrm>
        </p:spPr>
        <p:txBody>
          <a:bodyPr>
            <a:normAutofit/>
          </a:bodyPr>
          <a:lstStyle/>
          <a:p>
            <a:r>
              <a:rPr lang="en-US" sz="2600" dirty="0"/>
              <a:t>We used a bit-vector library originally developed for </a:t>
            </a:r>
            <a:r>
              <a:rPr lang="en-US" sz="2600" dirty="0" err="1"/>
              <a:t>SMTCoq</a:t>
            </a:r>
            <a:r>
              <a:rPr lang="en-US" sz="2600" dirty="0"/>
              <a:t> [</a:t>
            </a:r>
            <a:r>
              <a:rPr lang="en-US" sz="2600" dirty="0" err="1"/>
              <a:t>Ekici</a:t>
            </a:r>
            <a:r>
              <a:rPr lang="en-US" sz="2600" dirty="0"/>
              <a:t> et al.]</a:t>
            </a:r>
          </a:p>
          <a:p>
            <a:r>
              <a:rPr lang="en-US" sz="2600" dirty="0" err="1"/>
              <a:t>SMTCoq</a:t>
            </a:r>
            <a:r>
              <a:rPr lang="en-US" sz="2600" dirty="0"/>
              <a:t> is a Coq plugin that uses external SMT solvers to complete proof goals</a:t>
            </a:r>
          </a:p>
          <a:p>
            <a:r>
              <a:rPr lang="en-US" sz="2600" dirty="0"/>
              <a:t>Bit-vectors are represented as lists of Booleans</a:t>
            </a:r>
          </a:p>
          <a:p>
            <a:pPr marL="0" indent="0">
              <a:buNone/>
            </a:pPr>
            <a:endParaRPr lang="en-US" sz="26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E634451-17F3-4158-9072-41C45AC6E7B5}"/>
              </a:ext>
            </a:extLst>
          </p:cNvPr>
          <p:cNvSpPr/>
          <p:nvPr/>
        </p:nvSpPr>
        <p:spPr>
          <a:xfrm>
            <a:off x="2223081" y="3859743"/>
            <a:ext cx="3951215" cy="780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Raw (Non-dependent) Bit-vector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9F11DEA4-3754-44FE-83DA-7BAA3722071F}"/>
              </a:ext>
            </a:extLst>
          </p:cNvPr>
          <p:cNvSpPr/>
          <p:nvPr/>
        </p:nvSpPr>
        <p:spPr>
          <a:xfrm rot="5400000">
            <a:off x="3662173" y="5004204"/>
            <a:ext cx="1161111" cy="3816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F77DAB2-2365-4F95-81BF-93A906419D6F}"/>
              </a:ext>
            </a:extLst>
          </p:cNvPr>
          <p:cNvSpPr/>
          <p:nvPr/>
        </p:nvSpPr>
        <p:spPr>
          <a:xfrm>
            <a:off x="2223081" y="5775608"/>
            <a:ext cx="3951215" cy="780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Dependently Typed Bit-vector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72097E-A4CC-4339-AFD8-AF88E0FF33ED}"/>
              </a:ext>
            </a:extLst>
          </p:cNvPr>
          <p:cNvSpPr txBox="1"/>
          <p:nvPr/>
        </p:nvSpPr>
        <p:spPr>
          <a:xfrm>
            <a:off x="6560192" y="4950312"/>
            <a:ext cx="2407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Functor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: Raw2Bitvector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C2AC9C-39FD-4251-95D8-EB7760EF0424}"/>
              </a:ext>
            </a:extLst>
          </p:cNvPr>
          <p:cNvSpPr txBox="1"/>
          <p:nvPr/>
        </p:nvSpPr>
        <p:spPr>
          <a:xfrm>
            <a:off x="3712126" y="3373894"/>
            <a:ext cx="2072080" cy="3767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Modules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2CFB3E-6FB2-4B3E-9AD6-1F15997C39B5}"/>
              </a:ext>
            </a:extLst>
          </p:cNvPr>
          <p:cNvSpPr txBox="1"/>
          <p:nvPr/>
        </p:nvSpPr>
        <p:spPr>
          <a:xfrm>
            <a:off x="6599339" y="3373894"/>
            <a:ext cx="2072080" cy="3767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Types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F70B984-F3C6-4E7E-9435-D927A4563380}"/>
              </a:ext>
            </a:extLst>
          </p:cNvPr>
          <p:cNvSpPr txBox="1"/>
          <p:nvPr/>
        </p:nvSpPr>
        <p:spPr>
          <a:xfrm>
            <a:off x="6578368" y="5924834"/>
            <a:ext cx="2407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bitvector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: N -&gt; Type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8156261-D172-4DEE-8A65-89E86833C6BE}"/>
              </a:ext>
            </a:extLst>
          </p:cNvPr>
          <p:cNvSpPr txBox="1"/>
          <p:nvPr/>
        </p:nvSpPr>
        <p:spPr>
          <a:xfrm>
            <a:off x="6546210" y="3912872"/>
            <a:ext cx="2407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bitvector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: Type</a:t>
            </a:r>
            <a:br>
              <a:rPr lang="en-US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size :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bitvector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-&gt; N</a:t>
            </a:r>
          </a:p>
        </p:txBody>
      </p:sp>
    </p:spTree>
    <p:extLst>
      <p:ext uri="{BB962C8B-B14F-4D97-AF65-F5344CB8AC3E}">
        <p14:creationId xmlns:p14="http://schemas.microsoft.com/office/powerpoint/2010/main" val="17396211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22FDC-ABC6-452E-BE8E-E09BA2A47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Bit-vector Representations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6E9B470-C65D-4D30-874E-E1AA18A8447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0988068"/>
              </p:ext>
            </p:extLst>
          </p:nvPr>
        </p:nvGraphicFramePr>
        <p:xfrm>
          <a:off x="838200" y="1825625"/>
          <a:ext cx="10515600" cy="45071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959673736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592678677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38322844"/>
                    </a:ext>
                  </a:extLst>
                </a:gridCol>
              </a:tblGrid>
              <a:tr h="727656">
                <a:tc>
                  <a:txBody>
                    <a:bodyPr/>
                    <a:lstStyle/>
                    <a:p>
                      <a:r>
                        <a:rPr lang="en-US" sz="2200" dirty="0" err="1"/>
                        <a:t>SMTLib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err="1"/>
                        <a:t>Preiner</a:t>
                      </a:r>
                      <a:r>
                        <a:rPr lang="en-US" sz="2200" dirty="0"/>
                        <a:t> et al.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Coq Library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7334338"/>
                  </a:ext>
                </a:extLst>
              </a:tr>
              <a:tr h="3603679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200" dirty="0">
                          <a:solidFill>
                            <a:schemeClr val="tx2"/>
                          </a:solidFill>
                        </a:rPr>
                        <a:t>Bit-vector n, with one sort for each 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200" dirty="0">
                          <a:solidFill>
                            <a:schemeClr val="tx2"/>
                          </a:solidFill>
                        </a:rPr>
                        <a:t>No dependent types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200" dirty="0">
                          <a:solidFill>
                            <a:schemeClr val="tx2"/>
                          </a:solidFill>
                        </a:rPr>
                        <a:t>n can’t be symbolic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200" dirty="0">
                          <a:solidFill>
                            <a:schemeClr val="tx2"/>
                          </a:solidFill>
                        </a:rPr>
                        <a:t>Automatic proofs using SMT-solvers for all equivalences over values of n = 1 to 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200" dirty="0">
                          <a:solidFill>
                            <a:schemeClr val="tx2"/>
                          </a:solidFill>
                        </a:rPr>
                        <a:t>Bit-vector n, translated to non-linear integer arithmetic and uninterpreted functions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200" dirty="0">
                          <a:solidFill>
                            <a:schemeClr val="tx2"/>
                          </a:solidFill>
                        </a:rPr>
                        <a:t>This translation allows quantification over 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200" dirty="0">
                          <a:solidFill>
                            <a:schemeClr val="tx2"/>
                          </a:solidFill>
                        </a:rPr>
                        <a:t>Automatic proofs using SMT-solvers for around 75% of the invertibility equivalences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200" dirty="0">
                          <a:solidFill>
                            <a:schemeClr val="tx2"/>
                          </a:solidFill>
                        </a:rPr>
                        <a:t>Bit-vector n, represented as list of Booleans over 2 layers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200" dirty="0">
                          <a:solidFill>
                            <a:schemeClr val="tx2"/>
                          </a:solidFill>
                        </a:rPr>
                        <a:t>Raw bit-vectors are non-dependent bit-vectors with external size guarantees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200" dirty="0">
                          <a:solidFill>
                            <a:schemeClr val="tx2"/>
                          </a:solidFill>
                        </a:rPr>
                        <a:t>Dependent bit-vectors are built over raw-</a:t>
                      </a:r>
                      <a:r>
                        <a:rPr lang="en-US" sz="2200" dirty="0" err="1">
                          <a:solidFill>
                            <a:schemeClr val="tx2"/>
                          </a:solidFill>
                        </a:rPr>
                        <a:t>bitvectors</a:t>
                      </a:r>
                      <a:r>
                        <a:rPr lang="en-US" sz="2200" dirty="0">
                          <a:solidFill>
                            <a:schemeClr val="tx2"/>
                          </a:solidFill>
                        </a:rPr>
                        <a:t>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200" dirty="0">
                          <a:solidFill>
                            <a:schemeClr val="tx2"/>
                          </a:solidFill>
                        </a:rPr>
                        <a:t>Manual proofs in Coq for a subset of the equivalences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0258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6610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BB2D5-94FF-4BCA-8CD4-E5FA09D0D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Bit-vector Library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D7B1DF-8AB3-455D-B534-942C5A38FA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47243"/>
            <a:ext cx="10515600" cy="485384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The library had support for the following operators and predicates:</a:t>
            </a:r>
          </a:p>
          <a:p>
            <a:pPr lvl="1"/>
            <a:r>
              <a:rPr lang="en-US" dirty="0"/>
              <a:t>addition (+), negation (-), multiplication (•)</a:t>
            </a:r>
          </a:p>
          <a:p>
            <a:pPr lvl="1"/>
            <a:r>
              <a:rPr lang="en-US" dirty="0"/>
              <a:t>bit-wise conjunction (&amp;), disjunction (|), negation (~)</a:t>
            </a:r>
          </a:p>
          <a:p>
            <a:pPr lvl="1"/>
            <a:r>
              <a:rPr lang="en-US" dirty="0"/>
              <a:t>logical left (&lt;&lt;) and right shift (&gt;&gt;)</a:t>
            </a:r>
          </a:p>
          <a:p>
            <a:pPr lvl="1"/>
            <a:r>
              <a:rPr lang="en-US" dirty="0"/>
              <a:t>concatenation (ₒ).</a:t>
            </a:r>
          </a:p>
          <a:p>
            <a:pPr lvl="1"/>
            <a:r>
              <a:rPr lang="en-US" dirty="0"/>
              <a:t>equality (=), </a:t>
            </a:r>
            <a:r>
              <a:rPr lang="en-US" dirty="0" err="1"/>
              <a:t>unequality</a:t>
            </a:r>
            <a:r>
              <a:rPr lang="en-US" dirty="0"/>
              <a:t> (≠)</a:t>
            </a:r>
          </a:p>
          <a:p>
            <a:pPr lvl="1"/>
            <a:r>
              <a:rPr lang="en-US" dirty="0"/>
              <a:t>signed and unsigned less than and greater than (&lt;</a:t>
            </a:r>
            <a:r>
              <a:rPr lang="en-US" baseline="-25000" dirty="0"/>
              <a:t>u</a:t>
            </a:r>
            <a:r>
              <a:rPr lang="en-US" dirty="0"/>
              <a:t>, &gt;</a:t>
            </a:r>
            <a:r>
              <a:rPr lang="en-US" baseline="-25000" dirty="0"/>
              <a:t>u</a:t>
            </a:r>
            <a:r>
              <a:rPr lang="en-US" dirty="0"/>
              <a:t>, &lt;</a:t>
            </a:r>
            <a:r>
              <a:rPr lang="en-US" baseline="-25000" dirty="0"/>
              <a:t>s</a:t>
            </a:r>
            <a:r>
              <a:rPr lang="en-US" dirty="0"/>
              <a:t>, &gt;</a:t>
            </a:r>
            <a:r>
              <a:rPr lang="en-US" baseline="-25000" dirty="0"/>
              <a:t>s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sz="2400" dirty="0"/>
              <a:t>We extended the library with the following:</a:t>
            </a:r>
          </a:p>
          <a:p>
            <a:pPr lvl="1"/>
            <a:r>
              <a:rPr lang="en-US" dirty="0"/>
              <a:t>unsigned weak inequalities (≤</a:t>
            </a:r>
            <a:r>
              <a:rPr lang="en-US" baseline="-25000" dirty="0"/>
              <a:t>u</a:t>
            </a:r>
            <a:r>
              <a:rPr lang="en-US" dirty="0"/>
              <a:t>, ≥</a:t>
            </a:r>
            <a:r>
              <a:rPr lang="en-US" baseline="-25000" dirty="0"/>
              <a:t>u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arithmetic right shift (&gt;&gt;</a:t>
            </a:r>
            <a:r>
              <a:rPr lang="en-US" baseline="-25000" dirty="0"/>
              <a:t>a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new definitions of all shift operators and a proof of equivalence between the two sets of definitions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5227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50612-7218-47A4-BAAF-295374B56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Summary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9F7DA1D-0D4F-43B9-B08C-2E9D8A8E7662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644" y="1674399"/>
            <a:ext cx="5752815" cy="449990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9A43907-6701-4CFA-93AD-EA9096B31568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4141" y="1674398"/>
            <a:ext cx="5117285" cy="1018284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5E6FAD6F-8824-4738-9441-8E0F32FF97C3}"/>
              </a:ext>
            </a:extLst>
          </p:cNvPr>
          <p:cNvSpPr/>
          <p:nvPr/>
        </p:nvSpPr>
        <p:spPr>
          <a:xfrm>
            <a:off x="4441370" y="4476208"/>
            <a:ext cx="269965" cy="28738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311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728A7-8DA8-4CF2-8FCF-D36E8428C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</a:t>
            </a:r>
          </a:p>
        </p:txBody>
      </p:sp>
      <p:graphicFrame>
        <p:nvGraphicFramePr>
          <p:cNvPr id="32" name="Content Placeholder 31">
            <a:extLst>
              <a:ext uri="{FF2B5EF4-FFF2-40B4-BE49-F238E27FC236}">
                <a16:creationId xmlns:a16="http://schemas.microsoft.com/office/drawing/2014/main" id="{A47CC3EC-C820-47E9-B34E-F1E58E158AF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5929568"/>
              </p:ext>
            </p:extLst>
          </p:nvPr>
        </p:nvGraphicFramePr>
        <p:xfrm>
          <a:off x="1003663" y="4508863"/>
          <a:ext cx="1922417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0303">
                  <a:extLst>
                    <a:ext uri="{9D8B030D-6E8A-4147-A177-3AD203B41FA5}">
                      <a16:colId xmlns:a16="http://schemas.microsoft.com/office/drawing/2014/main" val="1106906141"/>
                    </a:ext>
                  </a:extLst>
                </a:gridCol>
                <a:gridCol w="383177">
                  <a:extLst>
                    <a:ext uri="{9D8B030D-6E8A-4147-A177-3AD203B41FA5}">
                      <a16:colId xmlns:a16="http://schemas.microsoft.com/office/drawing/2014/main" val="2628777282"/>
                    </a:ext>
                  </a:extLst>
                </a:gridCol>
                <a:gridCol w="748937">
                  <a:extLst>
                    <a:ext uri="{9D8B030D-6E8A-4147-A177-3AD203B41FA5}">
                      <a16:colId xmlns:a16="http://schemas.microsoft.com/office/drawing/2014/main" val="21794414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  <a:r>
                        <a:rPr lang="en-US" baseline="-25000" dirty="0"/>
                        <a:t>s</a:t>
                      </a:r>
                      <a:r>
                        <a:rPr lang="en-US" dirty="0"/>
                        <a:t> – 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7418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2919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48051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0010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5489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0011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5090621"/>
                  </a:ext>
                </a:extLst>
              </a:tr>
            </a:tbl>
          </a:graphicData>
        </a:graphic>
      </p:graphicFrame>
      <p:pic>
        <p:nvPicPr>
          <p:cNvPr id="48" name="Picture 47">
            <a:extLst>
              <a:ext uri="{FF2B5EF4-FFF2-40B4-BE49-F238E27FC236}">
                <a16:creationId xmlns:a16="http://schemas.microsoft.com/office/drawing/2014/main" id="{6D7DBC7B-CC83-41A9-B67F-3EAEC46E2F80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9331997" cy="30599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0254F08-EA02-45F6-ACBA-4229C4155CA9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328" y="2291545"/>
            <a:ext cx="6962625" cy="305994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A7A5FF1E-7EC8-4CDA-9CF9-14DD1DD7AE85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832656"/>
            <a:ext cx="8714666" cy="1452191"/>
          </a:xfrm>
          <a:prstGeom prst="rect">
            <a:avLst/>
          </a:prstGeom>
        </p:spPr>
      </p:pic>
      <p:sp>
        <p:nvSpPr>
          <p:cNvPr id="55" name="Content Placeholder 2">
            <a:extLst>
              <a:ext uri="{FF2B5EF4-FFF2-40B4-BE49-F238E27FC236}">
                <a16:creationId xmlns:a16="http://schemas.microsoft.com/office/drawing/2014/main" id="{2A6A8C6C-0F7D-431A-8328-EBC01D9FEA91}"/>
              </a:ext>
            </a:extLst>
          </p:cNvPr>
          <p:cNvSpPr txBox="1">
            <a:spLocks/>
          </p:cNvSpPr>
          <p:nvPr/>
        </p:nvSpPr>
        <p:spPr>
          <a:xfrm>
            <a:off x="2926080" y="4830537"/>
            <a:ext cx="10515600" cy="16979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Arial" panose="020B0604020202020204" pitchFamily="34" charset="0"/>
              <a:buNone/>
            </a:pPr>
            <a:r>
              <a:rPr lang="en-US" dirty="0"/>
              <a:t>S = </a:t>
            </a:r>
            <a:r>
              <a:rPr lang="en-US" dirty="0" err="1"/>
              <a:t>toNat</a:t>
            </a:r>
            <a:r>
              <a:rPr lang="en-US" dirty="0"/>
              <a:t>(s)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dirty="0"/>
              <a:t>l</a:t>
            </a:r>
            <a:r>
              <a:rPr lang="en-US" baseline="-25000" dirty="0"/>
              <a:t>s</a:t>
            </a:r>
            <a:r>
              <a:rPr lang="en-US" dirty="0"/>
              <a:t> = length(s)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dirty="0"/>
              <a:t>In other words, </a:t>
            </a:r>
            <a:r>
              <a:rPr lang="en-US" dirty="0" err="1"/>
              <a:t>msb_zero</a:t>
            </a:r>
            <a:r>
              <a:rPr lang="en-US" dirty="0"/>
              <a:t> states that when S &lt; l</a:t>
            </a:r>
            <a:r>
              <a:rPr lang="en-US" baseline="-25000" dirty="0"/>
              <a:t>s</a:t>
            </a:r>
            <a:r>
              <a:rPr lang="en-US" dirty="0"/>
              <a:t>, the most significant l</a:t>
            </a:r>
            <a:r>
              <a:rPr lang="en-US" baseline="-25000" dirty="0"/>
              <a:t>s</a:t>
            </a:r>
            <a:r>
              <a:rPr lang="en-US" dirty="0"/>
              <a:t> – S bits of s are 0.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dirty="0"/>
              <a:t>For example, consider l</a:t>
            </a:r>
            <a:r>
              <a:rPr lang="en-US" baseline="-25000" dirty="0"/>
              <a:t>s</a:t>
            </a:r>
            <a:r>
              <a:rPr lang="en-US" dirty="0"/>
              <a:t> = 4</a:t>
            </a:r>
          </a:p>
        </p:txBody>
      </p:sp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9269F7E0-68DD-4574-90DB-C81096EFF766}"/>
              </a:ext>
            </a:extLst>
          </p:cNvPr>
          <p:cNvCxnSpPr/>
          <p:nvPr/>
        </p:nvCxnSpPr>
        <p:spPr>
          <a:xfrm rot="5400000">
            <a:off x="1117692" y="5158468"/>
            <a:ext cx="803909" cy="14804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5E0109FB-C30B-48C4-B4A2-FB53C2DEEF86}"/>
              </a:ext>
            </a:extLst>
          </p:cNvPr>
          <p:cNvCxnSpPr/>
          <p:nvPr/>
        </p:nvCxnSpPr>
        <p:spPr>
          <a:xfrm rot="5400000">
            <a:off x="869494" y="5903057"/>
            <a:ext cx="803909" cy="14804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5317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55F49-EAEB-4209-9D86-67F41BFF3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of </a:t>
            </a:r>
            <a:r>
              <a:rPr lang="en-US" dirty="0" err="1"/>
              <a:t>msb_zero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9DE71D-EFED-46E9-8AB1-FBFD917651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85" name="Picture 84">
            <a:extLst>
              <a:ext uri="{FF2B5EF4-FFF2-40B4-BE49-F238E27FC236}">
                <a16:creationId xmlns:a16="http://schemas.microsoft.com/office/drawing/2014/main" id="{66A22C63-CE94-466F-8128-01DEFD5758DB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485" y="2769806"/>
            <a:ext cx="7200064" cy="3049912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2CE58864-8236-4987-9DD2-18FF5156C90E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485" y="1844272"/>
            <a:ext cx="6962625" cy="305994"/>
          </a:xfrm>
          <a:prstGeom prst="rect">
            <a:avLst/>
          </a:prstGeom>
        </p:spPr>
      </p:pic>
      <p:pic>
        <p:nvPicPr>
          <p:cNvPr id="83" name="Picture 82">
            <a:extLst>
              <a:ext uri="{FF2B5EF4-FFF2-40B4-BE49-F238E27FC236}">
                <a16:creationId xmlns:a16="http://schemas.microsoft.com/office/drawing/2014/main" id="{FA286CAF-76F3-439A-B7CD-9995809C117B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5651" y="3189070"/>
            <a:ext cx="3568521" cy="469169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8D535636-A798-4C34-A7B1-86BFD08033EB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4296" y="2917468"/>
            <a:ext cx="589714" cy="214857"/>
          </a:xfrm>
          <a:prstGeom prst="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6647E49E-F8B6-4EF4-9CE0-9F429CBAED13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2582" y="2911631"/>
            <a:ext cx="150857" cy="182857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40AFF1F9-520D-4D22-98B0-0BBFC01EC60C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6103" y="2933467"/>
            <a:ext cx="572952" cy="182857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8D0BFE93-BD9A-40BA-A9CD-64FC8FF0106E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6407" y="2911912"/>
            <a:ext cx="108190" cy="173714"/>
          </a:xfrm>
          <a:prstGeom prst="rect">
            <a:avLst/>
          </a:prstGeom>
        </p:spPr>
      </p:pic>
      <p:sp>
        <p:nvSpPr>
          <p:cNvPr id="90" name="TextBox 89">
            <a:extLst>
              <a:ext uri="{FF2B5EF4-FFF2-40B4-BE49-F238E27FC236}">
                <a16:creationId xmlns:a16="http://schemas.microsoft.com/office/drawing/2014/main" id="{D6A3A1D2-1EA7-404F-BE50-1428BB21A3F8}"/>
              </a:ext>
            </a:extLst>
          </p:cNvPr>
          <p:cNvSpPr txBox="1"/>
          <p:nvPr/>
        </p:nvSpPr>
        <p:spPr>
          <a:xfrm>
            <a:off x="868686" y="2269018"/>
            <a:ext cx="17613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chemeClr val="tx2"/>
                </a:solidFill>
              </a:rPr>
              <a:t>Proof:</a:t>
            </a:r>
          </a:p>
        </p:txBody>
      </p:sp>
    </p:spTree>
    <p:extLst>
      <p:ext uri="{BB962C8B-B14F-4D97-AF65-F5344CB8AC3E}">
        <p14:creationId xmlns:p14="http://schemas.microsoft.com/office/powerpoint/2010/main" val="125486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24F7D-A2A7-413F-8A5D-63FDD844C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F0D559-E3A1-4CF8-AA96-7C19771E73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complemented [</a:t>
            </a:r>
            <a:r>
              <a:rPr lang="en-US" dirty="0" err="1"/>
              <a:t>Preiner</a:t>
            </a:r>
            <a:r>
              <a:rPr lang="en-US" dirty="0"/>
              <a:t> et al.] in proving all but one invertibility equivalences from the 162 presented by [</a:t>
            </a:r>
            <a:r>
              <a:rPr lang="en-US" dirty="0" err="1"/>
              <a:t>Niemetz</a:t>
            </a:r>
            <a:r>
              <a:rPr lang="en-US" dirty="0"/>
              <a:t> et al.]</a:t>
            </a:r>
          </a:p>
          <a:p>
            <a:r>
              <a:rPr lang="en-US" dirty="0"/>
              <a:t>We did this in the Coq proof assistant</a:t>
            </a:r>
          </a:p>
          <a:p>
            <a:r>
              <a:rPr lang="en-US" dirty="0"/>
              <a:t>We extended the Coq bit-vector library for </a:t>
            </a:r>
            <a:r>
              <a:rPr lang="en-US" dirty="0" err="1"/>
              <a:t>SMTCoq</a:t>
            </a:r>
            <a:r>
              <a:rPr lang="en-US" dirty="0"/>
              <a:t> to do this</a:t>
            </a:r>
          </a:p>
        </p:txBody>
      </p:sp>
    </p:spTree>
    <p:extLst>
      <p:ext uri="{BB962C8B-B14F-4D97-AF65-F5344CB8AC3E}">
        <p14:creationId xmlns:p14="http://schemas.microsoft.com/office/powerpoint/2010/main" val="12910117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1E60F-4DDA-4D08-94BB-BDE8BF4C0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6DBE64-56CE-4CC2-B44F-92EA147B02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the extended bit-vector library compatible with </a:t>
            </a:r>
            <a:r>
              <a:rPr lang="en-US" dirty="0" err="1"/>
              <a:t>SMTCoq</a:t>
            </a:r>
            <a:endParaRPr lang="en-US" dirty="0"/>
          </a:p>
          <a:p>
            <a:r>
              <a:rPr lang="en-US" dirty="0"/>
              <a:t>Extend the library with division (/), modulus (%), and weak signed comparison operators (≤</a:t>
            </a:r>
            <a:r>
              <a:rPr lang="en-US" baseline="-25000" dirty="0"/>
              <a:t>s</a:t>
            </a:r>
            <a:r>
              <a:rPr lang="en-US" dirty="0"/>
              <a:t>, ≥</a:t>
            </a:r>
            <a:r>
              <a:rPr lang="en-US" baseline="-25000" dirty="0"/>
              <a:t>s</a:t>
            </a:r>
            <a:r>
              <a:rPr lang="en-US" dirty="0"/>
              <a:t>) and prove equivalences over them</a:t>
            </a:r>
          </a:p>
          <a:p>
            <a:r>
              <a:rPr lang="en-US" dirty="0"/>
              <a:t>Organize the library as one for SMTLib2 bit-vectors</a:t>
            </a:r>
          </a:p>
        </p:txBody>
      </p:sp>
    </p:spTree>
    <p:extLst>
      <p:ext uri="{BB962C8B-B14F-4D97-AF65-F5344CB8AC3E}">
        <p14:creationId xmlns:p14="http://schemas.microsoft.com/office/powerpoint/2010/main" val="15666324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AE531-BE0A-47C4-A97A-0228506D2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639CB6-0E1A-4ACF-9658-4FB11AF819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[Gupta et al.] Aarti Gupta, Allan L. Fisher. Representation and Symbolic Manipulation of Linearly Inductive Boolean Functions. In proceedings of ICCAD '93 of the 1993 IEEE/ACM international conference on Computer-aided design, pages 192-199.</a:t>
            </a:r>
          </a:p>
          <a:p>
            <a:r>
              <a:rPr lang="en-US" dirty="0"/>
              <a:t>[Armando et al.] Alessandro Armando, Jacopo </a:t>
            </a:r>
            <a:r>
              <a:rPr lang="en-US" dirty="0" err="1"/>
              <a:t>Mantovani</a:t>
            </a:r>
            <a:r>
              <a:rPr lang="en-US" dirty="0"/>
              <a:t>, Lorenzo </a:t>
            </a:r>
            <a:r>
              <a:rPr lang="en-US" dirty="0" err="1"/>
              <a:t>Platania</a:t>
            </a:r>
            <a:r>
              <a:rPr lang="en-US" dirty="0"/>
              <a:t>. Bounded Model Checking of Software Using SMT Solvers Instead of SAT Solvers. In proceedings of International SPIN Workshop on Model Checking of Software. SPIN 2006: Model Checking Software, pages 146-162.</a:t>
            </a:r>
          </a:p>
          <a:p>
            <a:r>
              <a:rPr lang="en-US" dirty="0"/>
              <a:t>[</a:t>
            </a:r>
            <a:r>
              <a:rPr lang="en-US" dirty="0" err="1"/>
              <a:t>Cadar</a:t>
            </a:r>
            <a:r>
              <a:rPr lang="en-US" dirty="0"/>
              <a:t> et al.] Cristian </a:t>
            </a:r>
            <a:r>
              <a:rPr lang="en-US" dirty="0" err="1"/>
              <a:t>Cadar</a:t>
            </a:r>
            <a:r>
              <a:rPr lang="en-US" dirty="0"/>
              <a:t>, Vijay Ganesh, Peter M. Pawlowski, David L. Dill, Dawson R. Engler. EXE: Automatically Generating Inputs of Death.  In proceedings of CCS '06 Proceedings of the 13th ACM conference on Computer and communications security, pages 322-335.</a:t>
            </a:r>
          </a:p>
          <a:p>
            <a:r>
              <a:rPr lang="en-US" dirty="0"/>
              <a:t>[</a:t>
            </a:r>
            <a:r>
              <a:rPr lang="en-US" dirty="0" err="1"/>
              <a:t>Niemetz</a:t>
            </a:r>
            <a:r>
              <a:rPr lang="en-US" dirty="0"/>
              <a:t> et al.] </a:t>
            </a:r>
            <a:r>
              <a:rPr lang="en-US" dirty="0" err="1"/>
              <a:t>Aina</a:t>
            </a:r>
            <a:r>
              <a:rPr lang="en-US" dirty="0"/>
              <a:t> </a:t>
            </a:r>
            <a:r>
              <a:rPr lang="en-US" dirty="0" err="1"/>
              <a:t>Niemetz</a:t>
            </a:r>
            <a:r>
              <a:rPr lang="en-US" dirty="0"/>
              <a:t>, Mathias </a:t>
            </a:r>
            <a:r>
              <a:rPr lang="en-US" dirty="0" err="1"/>
              <a:t>Preiner</a:t>
            </a:r>
            <a:r>
              <a:rPr lang="en-US" dirty="0"/>
              <a:t>, Andrew Reynolds, Clark Barrett, Cesare </a:t>
            </a:r>
            <a:r>
              <a:rPr lang="en-US" dirty="0" err="1"/>
              <a:t>Tinelli</a:t>
            </a:r>
            <a:r>
              <a:rPr lang="en-US" dirty="0"/>
              <a:t>. Solving Quantified Bit-Vectors Using Invertibility Conditions. In proceedings of International Conference on Computer Aided Verification 2018, pages 236-255.</a:t>
            </a:r>
          </a:p>
          <a:p>
            <a:r>
              <a:rPr lang="en-US" dirty="0"/>
              <a:t>[</a:t>
            </a:r>
            <a:r>
              <a:rPr lang="en-US" dirty="0" err="1"/>
              <a:t>Preiner</a:t>
            </a:r>
            <a:r>
              <a:rPr lang="en-US" dirty="0"/>
              <a:t> et al.] </a:t>
            </a:r>
            <a:r>
              <a:rPr lang="en-US" dirty="0" err="1"/>
              <a:t>Aina</a:t>
            </a:r>
            <a:r>
              <a:rPr lang="en-US" dirty="0"/>
              <a:t> </a:t>
            </a:r>
            <a:r>
              <a:rPr lang="en-US" dirty="0" err="1"/>
              <a:t>Niemetz</a:t>
            </a:r>
            <a:r>
              <a:rPr lang="en-US" dirty="0"/>
              <a:t>, Mathias </a:t>
            </a:r>
            <a:r>
              <a:rPr lang="en-US" dirty="0" err="1"/>
              <a:t>Preiner</a:t>
            </a:r>
            <a:r>
              <a:rPr lang="en-US" dirty="0"/>
              <a:t>, Andrew Reynolds, Yoni Zohar, Clark Barrett and Cesare </a:t>
            </a:r>
            <a:r>
              <a:rPr lang="en-US" dirty="0" err="1"/>
              <a:t>Tinelli</a:t>
            </a:r>
            <a:r>
              <a:rPr lang="en-US" dirty="0"/>
              <a:t>. </a:t>
            </a:r>
            <a:r>
              <a:rPr lang="en-US" i="1" dirty="0"/>
              <a:t>Towards Bit Width Independent Proofs in SMT Solvers.</a:t>
            </a:r>
            <a:r>
              <a:rPr lang="en-US" dirty="0"/>
              <a:t> To appear in proceedings of International Conference on Automated Deduction 2019.</a:t>
            </a:r>
          </a:p>
          <a:p>
            <a:r>
              <a:rPr lang="en-US" dirty="0"/>
              <a:t>[</a:t>
            </a:r>
            <a:r>
              <a:rPr lang="en-US" dirty="0" err="1"/>
              <a:t>Ekici</a:t>
            </a:r>
            <a:r>
              <a:rPr lang="en-US" dirty="0"/>
              <a:t> et al.] </a:t>
            </a:r>
            <a:r>
              <a:rPr lang="en-US" dirty="0" err="1"/>
              <a:t>Burak</a:t>
            </a:r>
            <a:r>
              <a:rPr lang="en-US" dirty="0"/>
              <a:t> </a:t>
            </a:r>
            <a:r>
              <a:rPr lang="en-US" dirty="0" err="1"/>
              <a:t>Ekici</a:t>
            </a:r>
            <a:r>
              <a:rPr lang="en-US" dirty="0"/>
              <a:t>, Alain </a:t>
            </a:r>
            <a:r>
              <a:rPr lang="en-US" dirty="0" err="1"/>
              <a:t>Mebsout</a:t>
            </a:r>
            <a:r>
              <a:rPr lang="en-US" dirty="0"/>
              <a:t>, Cesare </a:t>
            </a:r>
            <a:r>
              <a:rPr lang="en-US" dirty="0" err="1"/>
              <a:t>Tinelli</a:t>
            </a:r>
            <a:r>
              <a:rPr lang="en-US" dirty="0"/>
              <a:t>, Chantal Keller, Guy Katz, Andrew Reynolds, Clark Barrett. </a:t>
            </a:r>
            <a:r>
              <a:rPr lang="en-US" dirty="0" err="1"/>
              <a:t>SMTCoq</a:t>
            </a:r>
            <a:r>
              <a:rPr lang="en-US" dirty="0"/>
              <a:t>: A Plug-in for Integrating SMT Solvers into Coq. In proceedings of 29</a:t>
            </a:r>
            <a:r>
              <a:rPr lang="en-US" baseline="30000" dirty="0"/>
              <a:t>th</a:t>
            </a:r>
            <a:r>
              <a:rPr lang="en-US" dirty="0"/>
              <a:t> International Conference of Computer Aided Verification 2017.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401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514F8-B02B-4919-A321-694E88ED0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778BF5-AA9E-4AF9-A549-44C88A072A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767194" cy="4351338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3500" dirty="0"/>
              <a:t>Bit-vectors have many applications:</a:t>
            </a:r>
          </a:p>
          <a:p>
            <a:pPr lvl="0"/>
            <a:r>
              <a:rPr lang="en-US" sz="3500" dirty="0"/>
              <a:t>Hardware circuit analysis </a:t>
            </a:r>
            <a:r>
              <a:rPr lang="en-US" sz="3600" dirty="0"/>
              <a:t>[Gupta et al.]</a:t>
            </a:r>
            <a:endParaRPr lang="en-US" sz="3500" dirty="0"/>
          </a:p>
          <a:p>
            <a:pPr lvl="0"/>
            <a:r>
              <a:rPr lang="en-US" sz="3500" dirty="0"/>
              <a:t>Bounded model checking </a:t>
            </a:r>
            <a:r>
              <a:rPr lang="en-US" sz="3600" dirty="0"/>
              <a:t>[Armando et al.]</a:t>
            </a:r>
            <a:endParaRPr lang="en-US" sz="3500" dirty="0"/>
          </a:p>
          <a:p>
            <a:pPr lvl="0"/>
            <a:r>
              <a:rPr lang="en-US" sz="3500" dirty="0"/>
              <a:t>Symbolic execution </a:t>
            </a:r>
            <a:r>
              <a:rPr lang="en-US" sz="3600" dirty="0"/>
              <a:t>[</a:t>
            </a:r>
            <a:r>
              <a:rPr lang="en-US" sz="3600" dirty="0" err="1"/>
              <a:t>Cadar</a:t>
            </a:r>
            <a:r>
              <a:rPr lang="en-US" sz="3600" dirty="0"/>
              <a:t> et al.]</a:t>
            </a:r>
            <a:endParaRPr lang="en-US" sz="3500" dirty="0"/>
          </a:p>
          <a:p>
            <a:pPr lvl="0"/>
            <a:r>
              <a:rPr lang="en-US" sz="3500" dirty="0"/>
              <a:t>...</a:t>
            </a:r>
          </a:p>
          <a:p>
            <a:endParaRPr lang="en-US" sz="3500" dirty="0"/>
          </a:p>
        </p:txBody>
      </p:sp>
    </p:spTree>
    <p:extLst>
      <p:ext uri="{BB962C8B-B14F-4D97-AF65-F5344CB8AC3E}">
        <p14:creationId xmlns:p14="http://schemas.microsoft.com/office/powerpoint/2010/main" val="3052004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71D8F-83EE-4E85-A778-E11FC2E9F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8C2C7A-6F41-44AF-9861-E72F357A07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0792"/>
            <a:ext cx="10515600" cy="4351338"/>
          </a:xfrm>
        </p:spPr>
        <p:txBody>
          <a:bodyPr>
            <a:normAutofit/>
          </a:bodyPr>
          <a:lstStyle/>
          <a:p>
            <a:r>
              <a:rPr lang="en-US" sz="3200" dirty="0"/>
              <a:t>Most applications use quantified bit-vector formulas</a:t>
            </a:r>
          </a:p>
          <a:p>
            <a:r>
              <a:rPr lang="en-US" sz="3200" dirty="0"/>
              <a:t>Some SMT-solvers use quantifier-instantiation to solve quantified formulas</a:t>
            </a:r>
          </a:p>
          <a:p>
            <a:r>
              <a:rPr lang="en-US" sz="3200" i="1" dirty="0">
                <a:solidFill>
                  <a:schemeClr val="accent2"/>
                </a:solidFill>
              </a:rPr>
              <a:t>Invertibility conditions</a:t>
            </a:r>
            <a:r>
              <a:rPr lang="en-US" sz="3200" i="1" dirty="0"/>
              <a:t> </a:t>
            </a:r>
            <a:r>
              <a:rPr lang="en-US" sz="3200" dirty="0"/>
              <a:t>are a useful meta-construct for a quantifier-instantiation technique [</a:t>
            </a:r>
            <a:r>
              <a:rPr lang="en-US" sz="3200" dirty="0" err="1"/>
              <a:t>Niemetz</a:t>
            </a:r>
            <a:r>
              <a:rPr lang="en-US" sz="3200" dirty="0"/>
              <a:t> et al.] </a:t>
            </a:r>
          </a:p>
          <a:p>
            <a:r>
              <a:rPr lang="en-US" sz="3200" dirty="0"/>
              <a:t>Invertibility conditions appear in </a:t>
            </a:r>
            <a:r>
              <a:rPr lang="en-US" sz="3200" i="1" dirty="0">
                <a:solidFill>
                  <a:schemeClr val="accent2"/>
                </a:solidFill>
              </a:rPr>
              <a:t>invertibility equivalences</a:t>
            </a:r>
          </a:p>
        </p:txBody>
      </p:sp>
    </p:spTree>
    <p:extLst>
      <p:ext uri="{BB962C8B-B14F-4D97-AF65-F5344CB8AC3E}">
        <p14:creationId xmlns:p14="http://schemas.microsoft.com/office/powerpoint/2010/main" val="3556544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2338D-7CF4-4AF3-9449-3E1C71B0E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Invertibility Conditions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E068CA-02B9-4574-A3EE-05A0AE9A5A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8073" y="1775291"/>
            <a:ext cx="9118834" cy="44828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An invertibility condition (IC) for a variable x in a bit-vector literal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is a formula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s.t.</a:t>
            </a:r>
            <a:r>
              <a:rPr lang="en-US" dirty="0"/>
              <a:t> this equivalence is valid (in the theory of bit-vectors):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We call this equivalence an invertibility equivalence.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0869B1-5809-4978-B2B4-CB7890BF36A6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094" y="2567486"/>
            <a:ext cx="1939201" cy="352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7AFBD17-4F36-4B5C-943E-0AB4AA0D8CFA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6161" y="3535681"/>
            <a:ext cx="1649066" cy="352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76A3091-CE30-467C-A650-7273D0E28873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8934" y="5119944"/>
            <a:ext cx="7554132" cy="39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8997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188A8-F7DD-41A1-A207-79FAF2065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Invertibility Conditions: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1D91C3-7E92-4BA7-825C-2BE28191BD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Inversion of bit-vector addition is unconditional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The inverse is x = t – s</a:t>
            </a:r>
          </a:p>
          <a:p>
            <a:r>
              <a:rPr lang="en-US" dirty="0"/>
              <a:t>Inversion of bit-vector multiplication is conditional</a:t>
            </a:r>
          </a:p>
          <a:p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8232C63-6A58-4E0C-BF91-29CA7070978A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9076" y="2498062"/>
            <a:ext cx="2692267" cy="26666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AF4C4FF-B431-4666-A1B5-5CA88A35DDE7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3915" y="4143611"/>
            <a:ext cx="3910401" cy="2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5189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BC7A0-0443-4289-8FC8-74357E7F4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AD8CE7-6235-4B9B-A65D-64CD1FDE04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[</a:t>
            </a:r>
            <a:r>
              <a:rPr lang="en-US" dirty="0" err="1"/>
              <a:t>Niemetz</a:t>
            </a:r>
            <a:r>
              <a:rPr lang="en-US" dirty="0"/>
              <a:t> et al.] requires these equivalences to be true independent of bit-width</a:t>
            </a:r>
          </a:p>
          <a:p>
            <a:r>
              <a:rPr lang="en-US" dirty="0"/>
              <a:t>Proofs of these equivalences parametric in bit-width are guarantees that bolster the results of the SMT-solvers that use them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8434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70957-8A6C-4E7C-858D-0E5BEF666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5C900B-F097-4A12-A0B8-A530DC7DB4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[</a:t>
            </a:r>
            <a:r>
              <a:rPr lang="en-US" dirty="0" err="1"/>
              <a:t>Niemetz</a:t>
            </a:r>
            <a:r>
              <a:rPr lang="en-US" dirty="0"/>
              <a:t> et al.] generated 162 invertibility equivalences, and proved them using SMT-solvers for bit-widths up to 65</a:t>
            </a:r>
          </a:p>
          <a:p>
            <a:r>
              <a:rPr lang="en-US" dirty="0"/>
              <a:t>[</a:t>
            </a:r>
            <a:r>
              <a:rPr lang="en-US" dirty="0" err="1"/>
              <a:t>Preiner</a:t>
            </a:r>
            <a:r>
              <a:rPr lang="en-US" dirty="0"/>
              <a:t> et al.] encoded the equivalences in theories supported by SMT-solvers to reason about parametric bit-widths</a:t>
            </a:r>
          </a:p>
          <a:p>
            <a:r>
              <a:rPr lang="en-US" dirty="0"/>
              <a:t>The approach by [</a:t>
            </a:r>
            <a:r>
              <a:rPr lang="en-US" dirty="0" err="1"/>
              <a:t>Preiner</a:t>
            </a:r>
            <a:r>
              <a:rPr lang="en-US" dirty="0"/>
              <a:t> et al.] failed on over a quarter of the equivalences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7577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AB8E8-BBFC-4026-AC10-1058F93AD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24529-45D2-4561-AEDA-CC1B55D772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Represented a subset of the 162 invertibility equivalences in Coq, and proved them for arbitrary bit-width</a:t>
            </a:r>
          </a:p>
          <a:p>
            <a:r>
              <a:rPr lang="en-US" dirty="0"/>
              <a:t>Extended a Coq bit-vector library to support some of these equivalences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4617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50612-7218-47A4-BAAF-295374B56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Summary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9F7DA1D-0D4F-43B9-B08C-2E9D8A8E7662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644" y="1674399"/>
            <a:ext cx="5752815" cy="449990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9A43907-6701-4CFA-93AD-EA9096B31568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4141" y="1674398"/>
            <a:ext cx="5117285" cy="1018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50078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681.6648"/>
  <p:tag name="LATEXADDIN" val="\documentclass{article}&#10;\usepackage{amsmath}&#10;\usepackage[dvipsnames]{xcolor}&#10;\pagestyle{empty}&#10;\begin{document}&#10;\color{NavyBlue}$\ell\ [\ x\ ,\ s\ ,\ t\ ]$&#10;\end{document}"/>
  <p:tag name="IGUANATEXSIZE" val="28"/>
  <p:tag name="IGUANATEXCURSOR" val="12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7.2328"/>
  <p:tag name="ORIGINALWIDTH" val="4185.227"/>
  <p:tag name="LATEXADDIN" val="\documentclass{article}&#10;\usepackage{amsmath}&#10;\usepackage{xspace}&#10;\usepackage[dvipsnames]{xcolor}&#10;\pagestyle{empty}&#10;\begin{document}&#10;\noindent\color{NavyBlue}$\texttt{bvshr\_ugt\_rtl: } \forall n.\ \forall s, t : \sigma_{[n]}.\  &#10;(\exists x : \sigma_{[n]}.\ (x &gt;\kern-.3em&gt; s) &lt;_u t)&#10;\to t &lt;_u ({\ensuremath{{\sim}\,}\xspace} s &gt;\kern-.3em&gt; s)$&#10;\end{document}"/>
  <p:tag name="IGUANATEXSIZE" val="28"/>
  <p:tag name="IGUANATEXCURSOR" val="14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7.2328"/>
  <p:tag name="ORIGINALWIDTH" val="3122.61"/>
  <p:tag name="LATEXADDIN" val="\documentclass{article}&#10;\usepackage{amsmath}&#10;\usepackage{xspace}&#10;\usepackage[dvipsnames]{xcolor}&#10;\pagestyle{empty}&#10;\begin{document}&#10;\color{NavyBlue}$\texttt{msb\_zero: }\forall n.\ \forall s : \sigma_{[n]}.\ S &lt; l_s \to s[(l_s - 1)...S] = [0...0]$&#10;\end{document}"/>
  <p:tag name="IGUANATEXSIZE" val="20"/>
  <p:tag name="IGUANATEXCURSOR" val="23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14.6606"/>
  <p:tag name="ORIGINALWIDTH" val="4288.714"/>
  <p:tag name="LATEXADDIN" val="\documentclass{article}&#10;\usepackage{amsmath}&#10;\usepackage{xspace}&#10;\usepackage[dvipsnames]{xcolor}&#10;\pagestyle{empty}&#10;\begin{document}&#10;\noindent $S = toNat(s)$ \newline&#10;$l_s = length(s)$ \newline&#10;In other words, \texttt{msb\_zero} states that when $S &lt; l_s$, the most significant $l_s - S$ bits of $s$ are $0$. \newline&#10;For example, consider $l_s = 4$&#10;\end{document}"/>
  <p:tag name="IGUANATEXSIZE" val="20"/>
  <p:tag name="IGUANATEXCURSOR" val="22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67.829"/>
  <p:tag name="ORIGINALWIDTH" val="3229.096"/>
  <p:tag name="LATEXADDIN" val="\documentclass{article}&#10;\usepackage{amsmath}&#10;\usepackage{xspace}&#10;\usepackage[dvipsnames]{xcolor}&#10;\pagestyle{empty}&#10;\begin{document}&#10;\color{NavyBlue}&#10;\begin{align*}&#10;S &amp;= \sum_{i=0}^{l_s - 1} s[i] \cdot 2^i \\&#10; &amp;= s[l_s - 1] \cdot 2^{l_s - 1} + ... + s[1] \cdot 2^1 + s[0] \cdot 2^0 \\&#10;&amp;\color{black}\text{But } S &lt; l_s\\&#10;\color{NavyBlue}&#10; &amp;= s[l_s - 1] \cdot 2^{l_s - 1} + ... + s[S] \cdot 2^S + ... + s[1] \cdot 2^1 + s[0] \cdot 2^0 \\&#10;&amp;\color{black}&#10;S &lt; 2^S &lt; 2^{S+1} &lt; ... &lt; 2^{l_s - 1}\\&#10;&amp;\color{black}\text{Thus, the coefficients of } 2^S, ..., 2^{l_s - 1} \text{ are }0.&#10;\end{align*}&#10;\end{document}"/>
  <p:tag name="IGUANATEXSIZE" val="20"/>
  <p:tag name="IGUANATEXCURSOR" val="51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7.2328"/>
  <p:tag name="ORIGINALWIDTH" val="3122.61"/>
  <p:tag name="LATEXADDIN" val="\documentclass{article}&#10;\usepackage{amsmath}&#10;\usepackage{xspace}&#10;\usepackage[dvipsnames]{xcolor}&#10;\pagestyle{empty}&#10;\begin{document}&#10;\color{NavyBlue}$\texttt{msb\_zero: }\forall n.\ \forall s : \sigma_{[n]}.\ S &lt; l_s \to s[(l_s - 1)...S] = [0...0]$&#10;\end{document}"/>
  <p:tag name="IGUANATEXSIZE" val="20"/>
  <p:tag name="IGUANATEXCURSOR" val="23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941.1324"/>
  <p:tag name="LATEXADDIN" val="\documentclass{article}&#10;\usepackage{amsmath}&#10;\pagestyle{empty}&#10;\begin{document}&#10;s: $[\ 0\ ... \ 0\ \text{\sffamily x}\ ... \ x\ ]$&#10;\end{document}"/>
  <p:tag name="IGUANATEXSIZE" val="20"/>
  <p:tag name="IGUANATEXCURSOR" val="11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5.7368"/>
  <p:tag name="ORIGINALWIDTH" val="290.2137"/>
  <p:tag name="LATEXADDIN" val="\documentclass{article}&#10;\usepackage{amsmath}&#10;\pagestyle{empty}&#10;\begin{document}&#10;$l_s-1$&#10;\end{document}"/>
  <p:tag name="IGUANATEXSIZE" val="20"/>
  <p:tag name="IGUANATEXCURSOR" val="8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9.98874"/>
  <p:tag name="ORIGINALWIDTH" val="74.24071"/>
  <p:tag name="LATEXADDIN" val="\documentclass{article}&#10;\usepackage{amsmath}&#10;\pagestyle{empty}&#10;\begin{document}&#10;$S$&#10;\end{document}"/>
  <p:tag name="IGUANATEXSIZE" val="20"/>
  <p:tag name="IGUANATEXCURSOR" val="8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9.98874"/>
  <p:tag name="ORIGINALWIDTH" val="281.9647"/>
  <p:tag name="LATEXADDIN" val="\documentclass{article}&#10;\usepackage{amsmath}&#10;\pagestyle{empty}&#10;\begin{document}&#10;$S-1$&#10;\end{document}"/>
  <p:tag name="IGUANATEXSIZE" val="20"/>
  <p:tag name="IGUANATEXCURSOR" val="8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5.48929"/>
  <p:tag name="ORIGINALWIDTH" val="53.24331"/>
  <p:tag name="LATEXADDIN" val="\documentclass{article}&#10;\usepackage{amsmath}&#10;\pagestyle{empty}&#10;\begin{document}&#10;$0$&#10;\end{document}"/>
  <p:tag name="IGUANATEXSIZE" val="20"/>
  <p:tag name="IGUANATEXCURSOR" val="8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579.6776"/>
  <p:tag name="LATEXADDIN" val="\documentclass{article}&#10;\usepackage{amsmath}&#10;\usepackage[dvipsnames]{xcolor}&#10;\pagestyle{empty}&#10;\begin{document}&#10;\color{NavyBlue}$IC\ [\ s\ ,\ t\ ]$&#10;\end{document}"/>
  <p:tag name="IGUANATEXSIZE" val="28"/>
  <p:tag name="IGUANATEXCURSOR" val="12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7.2328"/>
  <p:tag name="ORIGINALWIDTH" val="2655.418"/>
  <p:tag name="LATEXADDIN" val="\documentclass{article}&#10;\usepackage{amsmath}&#10;\usepackage[dvipsnames]{xcolor}&#10;\pagestyle{empty}&#10;\begin{document}&#10;\color{NavyBlue}$\forall s : \sigma_{[n]}.\ \forall t : \sigma_{[n]}.\ IC[s,t] \iff \exists x : \sigma_{[n]}.\ \ell[x,s,t]$&#10;\end{document}"/>
  <p:tag name="IGUANATEXSIZE" val="28"/>
  <p:tag name="IGUANATEXCURSOR" val="12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3.73827"/>
  <p:tag name="ORIGINALWIDTH" val="946.3817"/>
  <p:tag name="LATEXADDIN" val="\documentclass{article}&#10;\usepackage{amsmath}&#10;\usepackage[dvipsnames]{xcolor}&#10;\pagestyle{empty}&#10;\begin{document}&#10;\color{NavyBlue}$x + s = t \iff \top$&#10;\end{document}"/>
  <p:tag name="IGUANATEXSIZE" val="28"/>
  <p:tag name="IGUANATEXCURSOR" val="12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2.2385"/>
  <p:tag name="ORIGINALWIDTH" val="1374.578"/>
  <p:tag name="LATEXADDIN" val="\documentclass{article}&#10;\usepackage{amsmath}&#10;\usepackage[dvipsnames]{xcolor}&#10;\pagestyle{empty}&#10;\begin{document}&#10;\color{NavyBlue}$x\ \&amp;\ s = t \iff t\ \&amp;\ s = t$&#10;\end{document}"/>
  <p:tag name="IGUANATEXSIZE" val="28"/>
  <p:tag name="IGUANATEXCURSOR" val="16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235.47"/>
  <p:tag name="ORIGINALWIDTH" val="2857.893"/>
  <p:tag name="LATEXADDIN" val="\documentclass{article}&#10;\usepackage{amsmath}&#10;\usepackage[dvipsnames]{xcolor}&#10;\usepackage{xspace}&#10;\usepackage{pifont}&#10;\usepackage{amssymb}&#10;\pagestyle{empty}&#10;\begin{document}&#10;\begin{table}&#10;\begin{center}&#10;{%&#10;  \renewcommand{\arraystretch}{1.2}%&#10;  \begin{tabular}{r@{\hspace{2.0em}}c@{\hspace{1.0em}}c@{\hspace{1.5em}}c@{\hspace{1.0em}}c@{\hspace{1.5em}}c@{\hspace{1.0em}}c}&#10;    \hline&#10;    \\[-2.5ex]&#10;    $\ell[x]$ &amp; $=$ &amp; $\not =$ &amp; $&lt;_u$ &amp; $&gt;_u$ &amp; $&lt;=_u$ &amp; $&gt;=_u$&#10;    \\[.5ex]&#10;    \hline&#10;    \\[-2.5ex]&#10;    $- x \bowtie t$ &amp; \color{blue}{$\checkmark$}\nolinebreak\kern-0.7em\xspace\color{OliveGreen}{$\checkmark$} &amp; \color{OliveGreen}{$\checkmark$} &amp; \color{OliveGreen}{$\checkmark$} &amp; \color{OliveGreen}{$\checkmark$}  &#10;     &amp; \color{OliveGreen}{$\checkmark$} &amp; \color{OliveGreen}{$\checkmark$} \\&#10;    $\sim x  \bowtie t$ &amp; \color{blue}{$\checkmark$}\nolinebreak\kern-0.7em\xspace\color{OliveGreen}{$\checkmark$} &amp; \color{OliveGreen}{$\checkmark$} &amp; \color{OliveGreen}{$\checkmark$} &amp; \color{OliveGreen}{$\checkmark$}  &#10;     &amp; \color{OliveGreen}{$\checkmark$} &amp; \color{OliveGreen}{$\checkmark$}  \\&#10;    $x\ \&amp;\ s \bowtie t$ &amp; \color{blue}{$\checkmark$} &amp; \color{OliveGreen}{$\checkmark$} &amp; \color{OliveGreen}{$\checkmark$} &amp; \color{OliveGreen}{$\checkmark$}  &#10;     &amp; \color{OliveGreen}{$\checkmark$} &amp; \color{OliveGreen}{$\checkmark$} \\&#10;    $x \mid s   \bowtie t$ &amp; \color{blue}{$\checkmark$} &amp; \color{OliveGreen}{$\checkmark$} &amp; \color{OliveGreen}{$\checkmark$} &amp; \color{OliveGreen}{$\checkmark$} &#10;     &amp; \color{OliveGreen}{$\checkmark$} &amp; \color{OliveGreen}{$\checkmark$} \\&#10;    $x \mathop{&lt;\kern-.3em&lt;} s  \bowtie t$ &amp; \color{blue}{$\checkmark$} &amp; \color{blue}{$\checkmark$} &amp; \color{OliveGreen}{$\checkmark$} &amp; \color{blue}{$\checkmark$}   &#10;     &amp; \color{OliveGreen}{$\checkmark$} &amp; \color{blue}{$\checkmark$} \\&#10;    $s \mathop{&lt;\kern-.3em&lt;} x  \bowtie t$ &amp; \color{blue}{$\checkmark$}\nolinebreak\kern-0.7em\xspace\color{OliveGreen}{$\checkmark$} &amp; \color{OliveGreen}{$\checkmark$} &amp; \color{OliveGreen}{$\checkmark$} &amp; \color{OliveGreen}{$\checkmark$} &#10;     &amp; \color{OliveGreen}{$\checkmark$} &amp; \color{OliveGreen}{$\checkmark$} \\&#10;    $x \mathop{&gt;\kern-.3em&gt;} s \bowtie t$ &amp; \color{blue}{$\checkmark$}\nolinebreak\kern-0.7em\xspace\color{OliveGreen}{$\checkmark$} &amp; \color{OliveGreen}{$\checkmark$} &amp; \color{OliveGreen}{$\checkmark$} &amp; \color{red}\ding{53} &#10;     &amp; \color{OliveGreen}{$\checkmark$} &amp; \color{OliveGreen}{$\checkmark$} \\&#10;    $s \mathop{&gt;\kern-.3em&gt;} x \bowtie t$ &amp; \color{blue}{$\checkmark$}\nolinebreak\kern-0.7em\xspace\color{OliveGreen}{$\checkmark$} &amp; \color{OliveGreen}{$\checkmark$} &amp; \color{OliveGreen}{$\checkmark$} &amp; \color{OliveGreen}{$\checkmark$} &#10;     &amp; \color{OliveGreen}{$\checkmark$} &amp; \color{OliveGreen}{$\checkmark$} \\&#10;    $x \mathop{&gt;\kern-.3em&gt;_a} s \bowtie t$ &amp; \color{blue}{$\checkmark$} &amp; \color{OliveGreen}{$\checkmark$} &amp; \color{OliveGreen}{$\checkmark$} &amp; \color{OliveGreen}{$\checkmark$} &#10;     &amp; \color{OliveGreen}{$\checkmark$} &amp; \color{OliveGreen}{$\checkmark$} \\&#10;    $s \mathop{&gt;\kern-.3em&gt;_a} x \bowtie t$ &amp; \color{blue}{$\checkmark$}\nolinebreak\kern-0.7em\xspace\color{OliveGreen}{$\checkmark$} &amp; \color{OliveGreen}{$\checkmark$} &amp; \color{blue}{$\checkmark$} &amp; \color{blue}{$\checkmark$}  &#10;     &amp; \color{blue}{$\checkmark$} &amp; \color{blue}{$\checkmark$} \\&#10;    $x + s   \bowtie t$ &amp; \color{blue}{$\checkmark$}\nolinebreak\kern-0.7em\xspace\color{OliveGreen}{$\checkmark$} &amp; \color{OliveGreen}{$\checkmark$} &amp; \color{OliveGreen}{$\checkmark$} &amp; \color{OliveGreen}{$\checkmark$} &#10;     &amp; \color{OliveGreen}{$\checkmark$} &amp; \color{OliveGreen}{$\checkmark$} \\&#10;  \end{tabular}%&#10;}&#10;\end{center}&#10;\end{table} &#10;\end{document}"/>
  <p:tag name="IGUANATEXSIZE" val="28"/>
  <p:tag name="IGUANATEXCURSOR" val="366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0.9299"/>
  <p:tag name="ORIGINALWIDTH" val="2818.898"/>
  <p:tag name="LATEXADDIN" val="\documentclass{article}&#10;\usepackage[a4paper]{geometry}&#10;\geometry{textwidth=\paperwidth, textheight=\paperheight, noheadfoot, nomarginpar}&#10;\setlength{\topskip}{0mm}&#10;\setlength{\parindent}{0mm}&#10;\usepackage{amsmath}&#10;\usepackage[dvipsnames]{xcolor}&#10;\usepackage{xspace}&#10;\usepackage{pifont}&#10;\usepackage{amssymb}&#10;\pagestyle{empty}&#10;\begin{document}&#10;{\color{blue}{$\checkmark$}} - Verified by us in Coq for arbitrary bit-width. \\&#10;{\color{OliveGreen}{$\checkmark$}} - Verified by Niemetz et al. using SMT encoding. \\&#10;{\color{blue}{$\checkmark$}\nolinebreak\kern-0.7em\xspace\color{OliveGreen}{$\checkmark$}} - Verified by both us and Preiner et al. \\&#10;{\color{red}\ding{53}} - Verified by neither us nor Preiner et al.&#10;\end{document}"/>
  <p:tag name="IGUANATEXSIZE" val="20"/>
  <p:tag name="IGUANATEXCURSOR" val="43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235.47"/>
  <p:tag name="ORIGINALWIDTH" val="2857.893"/>
  <p:tag name="LATEXADDIN" val="\documentclass{article}&#10;\usepackage{amsmath}&#10;\usepackage[dvipsnames]{xcolor}&#10;\usepackage{xspace}&#10;\usepackage{pifont}&#10;\usepackage{amssymb}&#10;\pagestyle{empty}&#10;\begin{document}&#10;\begin{table}&#10;\begin{center}&#10;{%&#10;  \renewcommand{\arraystretch}{1.2}%&#10;  \begin{tabular}{r@{\hspace{2.0em}}c@{\hspace{1.0em}}c@{\hspace{1.5em}}c@{\hspace{1.0em}}c@{\hspace{1.5em}}c@{\hspace{1.0em}}c}&#10;    \hline&#10;    \\[-2.5ex]&#10;    $\ell[x]$ &amp; $=$ &amp; $\not =$ &amp; $&lt;_u$ &amp; $&gt;_u$ &amp; $&lt;=_u$ &amp; $&gt;=_u$&#10;    \\[.5ex]&#10;    \hline&#10;    \\[-2.5ex]&#10;    $- x \bowtie t$ &amp; \color{blue}{$\checkmark$}\nolinebreak\kern-0.7em\xspace\color{OliveGreen}{$\checkmark$} &amp; \color{OliveGreen}{$\checkmark$} &amp; \color{OliveGreen}{$\checkmark$} &amp; \color{OliveGreen}{$\checkmark$}  &#10;     &amp; \color{OliveGreen}{$\checkmark$} &amp; \color{OliveGreen}{$\checkmark$} \\&#10;    $\sim x  \bowtie t$ &amp; \color{blue}{$\checkmark$}\nolinebreak\kern-0.7em\xspace\color{OliveGreen}{$\checkmark$} &amp; \color{OliveGreen}{$\checkmark$} &amp; \color{OliveGreen}{$\checkmark$} &amp; \color{OliveGreen}{$\checkmark$}  &#10;     &amp; \color{OliveGreen}{$\checkmark$} &amp; \color{OliveGreen}{$\checkmark$}  \\&#10;    $x\ \&amp;\ s \bowtie t$ &amp; \color{blue}{$\checkmark$} &amp; \color{OliveGreen}{$\checkmark$} &amp; \color{OliveGreen}{$\checkmark$} &amp; \color{OliveGreen}{$\checkmark$}  &#10;     &amp; \color{OliveGreen}{$\checkmark$} &amp; \color{OliveGreen}{$\checkmark$} \\&#10;    $x \mid s   \bowtie t$ &amp; \color{blue}{$\checkmark$} &amp; \color{OliveGreen}{$\checkmark$} &amp; \color{OliveGreen}{$\checkmark$} &amp; \color{OliveGreen}{$\checkmark$} &#10;     &amp; \color{OliveGreen}{$\checkmark$} &amp; \color{OliveGreen}{$\checkmark$} \\&#10;    $x \mathop{&lt;\kern-.3em&lt;} s  \bowtie t$ &amp; \color{blue}{$\checkmark$} &amp; \color{blue}{$\checkmark$} &amp; \color{OliveGreen}{$\checkmark$} &amp; \color{blue}{$\checkmark$}   &#10;     &amp; \color{OliveGreen}{$\checkmark$} &amp; \color{blue}{$\checkmark$} \\&#10;    $s \mathop{&lt;\kern-.3em&lt;} x  \bowtie t$ &amp; \color{blue}{$\checkmark$}\nolinebreak\kern-0.7em\xspace\color{OliveGreen}{$\checkmark$} &amp; \color{OliveGreen}{$\checkmark$} &amp; \color{OliveGreen}{$\checkmark$} &amp; \color{OliveGreen}{$\checkmark$} &#10;     &amp; \color{OliveGreen}{$\checkmark$} &amp; \color{OliveGreen}{$\checkmark$} \\&#10;    $x \mathop{&gt;\kern-.3em&gt;} s \bowtie t$ &amp; \color{blue}{$\checkmark$}\nolinebreak\kern-0.7em\xspace\color{OliveGreen}{$\checkmark$} &amp; \color{OliveGreen}{$\checkmark$} &amp; \color{OliveGreen}{$\checkmark$} &amp; \color{red}\ding{53} &#10;     &amp; \color{OliveGreen}{$\checkmark$} &amp; \color{OliveGreen}{$\checkmark$} \\&#10;    $s \mathop{&gt;\kern-.3em&gt;} x \bowtie t$ &amp; \color{blue}{$\checkmark$}\nolinebreak\kern-0.7em\xspace\color{OliveGreen}{$\checkmark$} &amp; \color{OliveGreen}{$\checkmark$} &amp; \color{OliveGreen}{$\checkmark$} &amp; \color{OliveGreen}{$\checkmark$} &#10;     &amp; \color{OliveGreen}{$\checkmark$} &amp; \color{OliveGreen}{$\checkmark$} \\&#10;    $x \mathop{&gt;\kern-.3em&gt;_a} s \bowtie t$ &amp; \color{blue}{$\checkmark$} &amp; \color{OliveGreen}{$\checkmark$} &amp; \color{OliveGreen}{$\checkmark$} &amp; \color{OliveGreen}{$\checkmark$} &#10;     &amp; \color{OliveGreen}{$\checkmark$} &amp; \color{OliveGreen}{$\checkmark$} \\&#10;    $s \mathop{&gt;\kern-.3em&gt;_a} x \bowtie t$ &amp; \color{blue}{$\checkmark$}\nolinebreak\kern-0.7em\xspace\color{OliveGreen}{$\checkmark$} &amp; \color{OliveGreen}{$\checkmark$} &amp; \color{blue}{$\checkmark$} &amp; \color{blue}{$\checkmark$}  &#10;     &amp; \color{blue}{$\checkmark$} &amp; \color{blue}{$\checkmark$} \\&#10;    $x + s   \bowtie t$ &amp; \color{blue}{$\checkmark$}\nolinebreak\kern-0.7em\xspace\color{OliveGreen}{$\checkmark$} &amp; \color{OliveGreen}{$\checkmark$} &amp; \color{OliveGreen}{$\checkmark$} &amp; \color{OliveGreen}{$\checkmark$} &#10;     &amp; \color{OliveGreen}{$\checkmark$} &amp; \color{OliveGreen}{$\checkmark$} \\&#10;  \end{tabular}%&#10;}&#10;\end{center}&#10;\end{table} &#10;\end{document}"/>
  <p:tag name="IGUANATEXSIZE" val="28"/>
  <p:tag name="IGUANATEXCURSOR" val="366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0.9299"/>
  <p:tag name="ORIGINALWIDTH" val="2818.898"/>
  <p:tag name="LATEXADDIN" val="\documentclass{article}&#10;\usepackage[a4paper]{geometry}&#10;\geometry{textwidth=\paperwidth, textheight=\paperheight, noheadfoot, nomarginpar}&#10;\setlength{\topskip}{0mm}&#10;\setlength{\parindent}{0mm}&#10;\usepackage{amsmath}&#10;\usepackage[dvipsnames]{xcolor}&#10;\usepackage{xspace}&#10;\usepackage{pifont}&#10;\usepackage{amssymb}&#10;\pagestyle{empty}&#10;\begin{document}&#10;{\color{blue}{$\checkmark$}} - Verified by us in Coq for arbitrary bit-width. \\&#10;{\color{OliveGreen}{$\checkmark$}} - Verified by Niemetz et al. using SMT encoding. \\&#10;{\color{blue}{$\checkmark$}\nolinebreak\kern-0.7em\xspace\color{OliveGreen}{$\checkmark$}} - Verified by both us and Preiner et al. \\&#10;{\color{red}\ding{53}} - Verified by neither us nor Preiner et al.&#10;\end{document}"/>
  <p:tag name="IGUANATEXSIZE" val="20"/>
  <p:tag name="IGUANATEXCURSOR" val="43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Office 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789</TotalTime>
  <Words>922</Words>
  <Application>Microsoft Office PowerPoint</Application>
  <PresentationFormat>Widescreen</PresentationFormat>
  <Paragraphs>116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Liberation Sans</vt:lpstr>
      <vt:lpstr>Office Theme</vt:lpstr>
      <vt:lpstr>Verifying Bit-vector  Invertibility Conditions  in Coq</vt:lpstr>
      <vt:lpstr>Introduction</vt:lpstr>
      <vt:lpstr>Introduction</vt:lpstr>
      <vt:lpstr>Invertibility Conditions</vt:lpstr>
      <vt:lpstr>Invertibility Conditions: Example</vt:lpstr>
      <vt:lpstr>Motivation</vt:lpstr>
      <vt:lpstr>Previous Work</vt:lpstr>
      <vt:lpstr>Contributions</vt:lpstr>
      <vt:lpstr>Result Summary</vt:lpstr>
      <vt:lpstr>Bit-vector Library</vt:lpstr>
      <vt:lpstr>Bit-vector Representations</vt:lpstr>
      <vt:lpstr>Bit-vector Library</vt:lpstr>
      <vt:lpstr>Result Summary</vt:lpstr>
      <vt:lpstr>Challenge</vt:lpstr>
      <vt:lpstr>Proof of msb_zero</vt:lpstr>
      <vt:lpstr>Conclusion</vt:lpstr>
      <vt:lpstr>Future Work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Verifying Bit-vector  Invertibility Conditions  in Coq</dc:title>
  <dc:creator>arjun viswanathan</dc:creator>
  <cp:lastModifiedBy>arjun viswanathan</cp:lastModifiedBy>
  <cp:revision>65</cp:revision>
  <dcterms:created xsi:type="dcterms:W3CDTF">2019-07-12T01:51:43Z</dcterms:created>
  <dcterms:modified xsi:type="dcterms:W3CDTF">2019-08-05T18:39:34Z</dcterms:modified>
</cp:coreProperties>
</file>