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8" r:id="rId9"/>
    <p:sldId id="265" r:id="rId10"/>
    <p:sldId id="266" r:id="rId11"/>
    <p:sldId id="270" r:id="rId12"/>
    <p:sldId id="267" r:id="rId13"/>
    <p:sldId id="272" r:id="rId14"/>
    <p:sldId id="271" r:id="rId15"/>
    <p:sldId id="273" r:id="rId16"/>
    <p:sldId id="276" r:id="rId17"/>
    <p:sldId id="277" r:id="rId18"/>
    <p:sldId id="278" r:id="rId19"/>
    <p:sldId id="274" r:id="rId20"/>
    <p:sldId id="275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-5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BAD48-3E9D-44CA-B663-82E68EEB1E0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D78B-5075-4CBB-A78B-67D8560C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general correctness, the quantifier instantiation technique introduced by [</a:t>
            </a:r>
            <a:r>
              <a:rPr lang="en-US" dirty="0" err="1"/>
              <a:t>Niemetz</a:t>
            </a:r>
            <a:r>
              <a:rPr lang="en-US" dirty="0"/>
              <a:t> et al.] requires the equivalences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Organize into columns starting with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</a:t>
            </a:r>
            <a:r>
              <a:rPr lang="en-US" dirty="0" err="1"/>
              <a:t>msb_zero</a:t>
            </a:r>
            <a:r>
              <a:rPr lang="en-US" dirty="0"/>
              <a:t> states that when </a:t>
            </a:r>
            <a:r>
              <a:rPr lang="en-US" dirty="0" err="1"/>
              <a:t>n_s</a:t>
            </a:r>
            <a:r>
              <a:rPr lang="en-US" dirty="0"/>
              <a:t> &lt; </a:t>
            </a:r>
            <a:r>
              <a:rPr lang="en-US" dirty="0" err="1"/>
              <a:t>l_s</a:t>
            </a:r>
            <a:r>
              <a:rPr lang="en-US" dirty="0"/>
              <a:t> the most significant </a:t>
            </a:r>
            <a:r>
              <a:rPr lang="en-US" dirty="0" err="1"/>
              <a:t>l_s</a:t>
            </a:r>
            <a:r>
              <a:rPr lang="en-US" dirty="0"/>
              <a:t> – </a:t>
            </a:r>
            <a:r>
              <a:rPr lang="en-US" dirty="0" err="1"/>
              <a:t>n_s</a:t>
            </a:r>
            <a:r>
              <a:rPr lang="en-US" dirty="0"/>
              <a:t> bits of s are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to </a:t>
            </a:r>
            <a:r>
              <a:rPr lang="en-US" dirty="0" err="1"/>
              <a:t>texsf</a:t>
            </a:r>
            <a:r>
              <a:rPr lang="en-US" dirty="0"/>
              <a:t>. To align, make separate aligns and add \phantom{S}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D78B-5075-4CBB-A78B-67D8560C3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7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3F418-5BE6-4764-B372-575D89EC1E3D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2969-4318-412C-B612-9D56BEB5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8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7.png"/><Relationship Id="rId2" Type="http://schemas.openxmlformats.org/officeDocument/2006/relationships/tags" Target="../tags/tag15.xml"/><Relationship Id="rId16" Type="http://schemas.openxmlformats.org/officeDocument/2006/relationships/image" Target="../media/image21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6.png"/><Relationship Id="rId5" Type="http://schemas.openxmlformats.org/officeDocument/2006/relationships/tags" Target="../tags/tag18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123B-B5C1-4B8A-B85C-BBC5ED300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4735"/>
            <a:ext cx="9144000" cy="316601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Verifying Bit-vector </a:t>
            </a:r>
            <a:br>
              <a:rPr lang="en-US" dirty="0"/>
            </a:br>
            <a:r>
              <a:rPr lang="en-US" dirty="0"/>
              <a:t>Invertibility Conditions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F882-6C25-4003-8ECD-42E1166BC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172490"/>
            <a:ext cx="10360404" cy="1655762"/>
          </a:xfrm>
        </p:spPr>
        <p:txBody>
          <a:bodyPr/>
          <a:lstStyle/>
          <a:p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Burak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Ekici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</a:t>
            </a:r>
            <a:r>
              <a:rPr lang="en-US" dirty="0">
                <a:solidFill>
                  <a:srgbClr val="F00E0E"/>
                </a:solidFill>
                <a:latin typeface="Liberation Sans" pitchFamily="18"/>
                <a:ea typeface="Noto Sans CJK SC Regular" pitchFamily="2"/>
                <a:cs typeface="Lohit Devanagari" pitchFamily="2"/>
              </a:rPr>
              <a:t>Arjun Viswanathan</a:t>
            </a:r>
            <a:r>
              <a:rPr lang="en-US" dirty="0">
                <a:latin typeface="Liberation Sans" pitchFamily="18"/>
                <a:ea typeface="Noto Sans CJK SC Regular" pitchFamily="2"/>
                <a:cs typeface="Lohit Devanagari" pitchFamily="2"/>
              </a:rPr>
              <a:t>, Yoni Zohar, Clark Barrett, Cesare </a:t>
            </a:r>
            <a:r>
              <a:rPr lang="en-US" dirty="0" err="1">
                <a:latin typeface="Liberation Sans" pitchFamily="18"/>
                <a:ea typeface="Noto Sans CJK SC Regular" pitchFamily="2"/>
                <a:cs typeface="Lohit Devanagari" pitchFamily="2"/>
              </a:rPr>
              <a:t>Tinelli</a:t>
            </a:r>
            <a:endParaRPr lang="en-US" dirty="0">
              <a:latin typeface="Liberation Sans" pitchFamily="18"/>
              <a:ea typeface="Noto Sans CJK SC Regular" pitchFamily="2"/>
              <a:cs typeface="Lohit Devanagari" pitchFamily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65A4C-77AA-4899-A619-18E0156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12063" y="4928560"/>
            <a:ext cx="2398633" cy="13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693BC-052F-42AA-88ED-3F01BED698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41133" y="4823144"/>
            <a:ext cx="2804843" cy="157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s://www2.uibk.ac.at/images/300x-auto/350-jahre/images/logo/universitaet-innsbruck-350-jahre-logo-rgb-farbe.png">
            <a:extLst>
              <a:ext uri="{FF2B5EF4-FFF2-40B4-BE49-F238E27FC236}">
                <a16:creationId xmlns:a16="http://schemas.microsoft.com/office/drawing/2014/main" id="{DFE8FE61-43E4-4A13-97A3-D102E9C1F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24" y="4927784"/>
            <a:ext cx="2159064" cy="15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8CC3-014E-4E5E-AA2C-2910D4E9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9D3C-F813-4E85-A9C2-E3CA5781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54"/>
            <a:ext cx="10515600" cy="4732796"/>
          </a:xfrm>
        </p:spPr>
        <p:txBody>
          <a:bodyPr>
            <a:normAutofit/>
          </a:bodyPr>
          <a:lstStyle/>
          <a:p>
            <a:r>
              <a:rPr lang="en-US" sz="2600" dirty="0"/>
              <a:t>We used a bit-vector library originally developed for </a:t>
            </a:r>
            <a:r>
              <a:rPr lang="en-US" sz="2600" dirty="0" err="1"/>
              <a:t>SMTCoq</a:t>
            </a:r>
            <a:r>
              <a:rPr lang="en-US" sz="2600" dirty="0"/>
              <a:t> [</a:t>
            </a:r>
            <a:r>
              <a:rPr lang="en-US" sz="2600" dirty="0" err="1"/>
              <a:t>Ekici</a:t>
            </a:r>
            <a:r>
              <a:rPr lang="en-US" sz="2600" dirty="0"/>
              <a:t> et al., 2017]</a:t>
            </a:r>
          </a:p>
          <a:p>
            <a:r>
              <a:rPr lang="en-US" sz="2600" dirty="0" err="1"/>
              <a:t>SMTCoq</a:t>
            </a:r>
            <a:r>
              <a:rPr lang="en-US" sz="2600" dirty="0"/>
              <a:t> is a Coq plugin that uses external SMT solvers to complete proof goals</a:t>
            </a:r>
          </a:p>
          <a:p>
            <a:r>
              <a:rPr lang="en-US" sz="2600" dirty="0"/>
              <a:t>Bit-vectors are represented as lists of Booleans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34451-17F3-4158-9072-41C45AC6E7B5}"/>
              </a:ext>
            </a:extLst>
          </p:cNvPr>
          <p:cNvSpPr/>
          <p:nvPr/>
        </p:nvSpPr>
        <p:spPr>
          <a:xfrm>
            <a:off x="2223081" y="3859743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(Non-dependent) Bit-vector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F11DEA4-3754-44FE-83DA-7BAA3722071F}"/>
              </a:ext>
            </a:extLst>
          </p:cNvPr>
          <p:cNvSpPr/>
          <p:nvPr/>
        </p:nvSpPr>
        <p:spPr>
          <a:xfrm rot="5400000">
            <a:off x="3674885" y="5016916"/>
            <a:ext cx="1135688" cy="381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7DAB2-2365-4F95-81BF-93A906419D6F}"/>
              </a:ext>
            </a:extLst>
          </p:cNvPr>
          <p:cNvSpPr/>
          <p:nvPr/>
        </p:nvSpPr>
        <p:spPr>
          <a:xfrm>
            <a:off x="2223081" y="5775608"/>
            <a:ext cx="3951215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Dependently Typed Bit-vector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2097E-A4CC-4339-AFD8-AF88E0FF33ED}"/>
              </a:ext>
            </a:extLst>
          </p:cNvPr>
          <p:cNvSpPr txBox="1"/>
          <p:nvPr/>
        </p:nvSpPr>
        <p:spPr>
          <a:xfrm>
            <a:off x="6560192" y="4950312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Functor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Raw2Bitvector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AC9C-39FD-4251-95D8-EB7760EF0424}"/>
              </a:ext>
            </a:extLst>
          </p:cNvPr>
          <p:cNvSpPr txBox="1"/>
          <p:nvPr/>
        </p:nvSpPr>
        <p:spPr>
          <a:xfrm>
            <a:off x="3712126" y="3373894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CFB3E-6FB2-4B3E-9AD6-1F15997C39B5}"/>
              </a:ext>
            </a:extLst>
          </p:cNvPr>
          <p:cNvSpPr txBox="1"/>
          <p:nvPr/>
        </p:nvSpPr>
        <p:spPr>
          <a:xfrm>
            <a:off x="6599339" y="3373894"/>
            <a:ext cx="2072080" cy="37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0B984-F3C6-4E7E-9435-D927A4563380}"/>
              </a:ext>
            </a:extLst>
          </p:cNvPr>
          <p:cNvSpPr txBox="1"/>
          <p:nvPr/>
        </p:nvSpPr>
        <p:spPr>
          <a:xfrm>
            <a:off x="6578368" y="5924834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N -&gt;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56261-D172-4DEE-8A65-89E86833C6BE}"/>
              </a:ext>
            </a:extLst>
          </p:cNvPr>
          <p:cNvSpPr txBox="1"/>
          <p:nvPr/>
        </p:nvSpPr>
        <p:spPr>
          <a:xfrm>
            <a:off x="6546210" y="3912872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: Type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 :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bitvector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-&gt; N</a:t>
            </a:r>
          </a:p>
        </p:txBody>
      </p:sp>
    </p:spTree>
    <p:extLst>
      <p:ext uri="{BB962C8B-B14F-4D97-AF65-F5344CB8AC3E}">
        <p14:creationId xmlns:p14="http://schemas.microsoft.com/office/powerpoint/2010/main" val="17396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2FDC-ABC6-452E-BE8E-E09BA2A4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Representations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E9B470-C65D-4D30-874E-E1AA18A84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071708"/>
              </p:ext>
            </p:extLst>
          </p:nvPr>
        </p:nvGraphicFramePr>
        <p:xfrm>
          <a:off x="838200" y="1825625"/>
          <a:ext cx="10515600" cy="4426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596737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926786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8322844"/>
                    </a:ext>
                  </a:extLst>
                </a:gridCol>
              </a:tblGrid>
              <a:tr h="727656">
                <a:tc>
                  <a:txBody>
                    <a:bodyPr/>
                    <a:lstStyle/>
                    <a:p>
                      <a:r>
                        <a:rPr lang="en-US" sz="2200" dirty="0" err="1"/>
                        <a:t>SMTLib</a:t>
                      </a:r>
                      <a:r>
                        <a:rPr lang="en-US" sz="2200" dirty="0"/>
                        <a:t> </a:t>
                      </a:r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Niemetz</a:t>
                      </a:r>
                      <a:r>
                        <a:rPr lang="en-US" sz="2400" dirty="0"/>
                        <a:t> et al., 2018]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</a:t>
                      </a:r>
                      <a:r>
                        <a:rPr lang="en-US" sz="2400" dirty="0" err="1"/>
                        <a:t>Niemetz</a:t>
                      </a:r>
                      <a:r>
                        <a:rPr lang="en-US" sz="2400" dirty="0"/>
                        <a:t> et al., 2019]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Coq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4338"/>
                  </a:ext>
                </a:extLst>
              </a:tr>
              <a:tr h="36036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one sort for each 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No dependent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n can’t be symbolic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Automatic proofs using SMT-solvers for n = 1 to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translated to NIA and UF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Allows quantification over 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Automatic proofs using SMT-solvers for 75% of equivalences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Bit-vector n, represented as list of Booleans over 2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Raw bit-vectors have external size guarantees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Dependent bit-vectors are built over raw-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</a:rPr>
                        <a:t>bitvectors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</a:rPr>
                        <a:t>Manual proofs in Coq for a subset of the equivalences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25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B2D5-94FF-4BCA-8CD4-E5FA09D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B1DF-8AB3-455D-B534-942C5A38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116"/>
            <a:ext cx="10515600" cy="485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Basic signature:</a:t>
            </a:r>
            <a:br>
              <a:rPr lang="en-US" sz="2400" dirty="0"/>
            </a:br>
            <a:r>
              <a:rPr lang="en-US" sz="2400" dirty="0"/>
              <a:t>+	(addition)			 ₒ   	(concatenation)</a:t>
            </a:r>
            <a:br>
              <a:rPr lang="en-US" sz="2400" dirty="0"/>
            </a:br>
            <a:r>
              <a:rPr lang="en-US" sz="2400" dirty="0"/>
              <a:t>-  	(negation)			 =  	(equality) </a:t>
            </a:r>
            <a:br>
              <a:rPr lang="en-US" sz="2400" dirty="0"/>
            </a:br>
            <a:r>
              <a:rPr lang="en-US" sz="2400" dirty="0"/>
              <a:t>• 	(multiplication)		 ≠  	(</a:t>
            </a:r>
            <a:r>
              <a:rPr lang="en-US" sz="2400" dirty="0" err="1"/>
              <a:t>unequality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&amp; 	(bit-wise conjunction)		 &lt;</a:t>
            </a:r>
            <a:r>
              <a:rPr lang="en-US" sz="2400" baseline="-25000" dirty="0"/>
              <a:t>u</a:t>
            </a:r>
            <a:r>
              <a:rPr lang="en-US" sz="2400" dirty="0"/>
              <a:t>	(unsigned less than)</a:t>
            </a:r>
            <a:br>
              <a:rPr lang="en-US" sz="2400" dirty="0"/>
            </a:br>
            <a:r>
              <a:rPr lang="en-US" sz="2400" dirty="0"/>
              <a:t>|  	(bit-wise disjunction)	 	 &gt;</a:t>
            </a:r>
            <a:r>
              <a:rPr lang="en-US" sz="2400" baseline="-25000" dirty="0"/>
              <a:t>u</a:t>
            </a:r>
            <a:r>
              <a:rPr lang="en-US" sz="2400" dirty="0"/>
              <a:t>	(unsigned greater than)</a:t>
            </a:r>
            <a:br>
              <a:rPr lang="en-US" sz="2400" dirty="0"/>
            </a:br>
            <a:r>
              <a:rPr lang="en-US" sz="2400" dirty="0"/>
              <a:t>~ 	(bit-wise negation)		 &lt;</a:t>
            </a:r>
            <a:r>
              <a:rPr lang="en-US" sz="2400" baseline="-25000" dirty="0"/>
              <a:t>s</a:t>
            </a:r>
            <a:r>
              <a:rPr lang="en-US" sz="2400" dirty="0"/>
              <a:t>	(signed less than)</a:t>
            </a:r>
            <a:br>
              <a:rPr lang="en-US" sz="2400" dirty="0"/>
            </a:br>
            <a:r>
              <a:rPr lang="en-US" sz="2400" dirty="0"/>
              <a:t>&lt;&lt; 	(logical left)			 &gt;</a:t>
            </a:r>
            <a:r>
              <a:rPr lang="en-US" sz="2400" baseline="-25000" dirty="0"/>
              <a:t>s</a:t>
            </a:r>
            <a:r>
              <a:rPr lang="en-US" sz="2400" dirty="0"/>
              <a:t> 	(signed greater than)</a:t>
            </a:r>
            <a:br>
              <a:rPr lang="en-US" sz="2400" dirty="0"/>
            </a:br>
            <a:r>
              <a:rPr lang="en-US" sz="2400" dirty="0"/>
              <a:t>&gt;&gt; 	(and right shift 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Extended signature:</a:t>
            </a:r>
            <a:br>
              <a:rPr lang="en-US" sz="2400" dirty="0"/>
            </a:br>
            <a:r>
              <a:rPr lang="en-US" sz="2400" dirty="0"/>
              <a:t>≤</a:t>
            </a:r>
            <a:r>
              <a:rPr lang="en-US" sz="2400" baseline="-25000" dirty="0"/>
              <a:t>u </a:t>
            </a:r>
            <a:r>
              <a:rPr lang="en-US" sz="2400" dirty="0"/>
              <a:t>	(unsigned weak less than)		new definitions of &lt;&lt; and &gt;&gt;</a:t>
            </a:r>
            <a:br>
              <a:rPr lang="en-US" sz="2400" dirty="0"/>
            </a:br>
            <a:r>
              <a:rPr lang="en-US" sz="2400" dirty="0"/>
              <a:t>≥</a:t>
            </a:r>
            <a:r>
              <a:rPr lang="en-US" sz="2400" baseline="-25000" dirty="0"/>
              <a:t>u </a:t>
            </a:r>
            <a:r>
              <a:rPr lang="en-US" sz="2400" dirty="0"/>
              <a:t>	(unsigned weak greater than)</a:t>
            </a:r>
            <a:br>
              <a:rPr lang="en-US" sz="2400" dirty="0"/>
            </a:br>
            <a:r>
              <a:rPr lang="en-US" sz="2400" dirty="0"/>
              <a:t>&gt;&gt;</a:t>
            </a:r>
            <a:r>
              <a:rPr lang="en-US" sz="2400" baseline="-25000" dirty="0"/>
              <a:t>a</a:t>
            </a:r>
            <a:r>
              <a:rPr lang="en-US" sz="2400" dirty="0"/>
              <a:t>	(arithmetic right shift)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2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7DA1D-0D4F-43B9-B08C-2E9D8A8E7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9"/>
            <a:ext cx="5752815" cy="44999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6C8B27-4E67-440B-943D-EBD4E448BC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65" y="1690688"/>
            <a:ext cx="5248726" cy="82472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E6FAD6F-8824-4738-9441-8E0F32FF97C3}"/>
              </a:ext>
            </a:extLst>
          </p:cNvPr>
          <p:cNvSpPr/>
          <p:nvPr/>
        </p:nvSpPr>
        <p:spPr>
          <a:xfrm>
            <a:off x="4441370" y="4476208"/>
            <a:ext cx="269965" cy="28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17AF1A1-99FC-49D7-8794-8424F4404A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67" y="4323104"/>
            <a:ext cx="4344121" cy="5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28A7-8DA8-4CF2-8FCF-D36E8428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A47CC3EC-C820-47E9-B34E-F1E58E158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53638"/>
              </p:ext>
            </p:extLst>
          </p:nvPr>
        </p:nvGraphicFramePr>
        <p:xfrm>
          <a:off x="1003663" y="4508863"/>
          <a:ext cx="1922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03">
                  <a:extLst>
                    <a:ext uri="{9D8B030D-6E8A-4147-A177-3AD203B41FA5}">
                      <a16:colId xmlns:a16="http://schemas.microsoft.com/office/drawing/2014/main" val="1106906141"/>
                    </a:ext>
                  </a:extLst>
                </a:gridCol>
                <a:gridCol w="383177">
                  <a:extLst>
                    <a:ext uri="{9D8B030D-6E8A-4147-A177-3AD203B41FA5}">
                      <a16:colId xmlns:a16="http://schemas.microsoft.com/office/drawing/2014/main" val="2628777282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2179441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s</a:t>
                      </a:r>
                      <a:r>
                        <a:rPr lang="en-US" dirty="0"/>
                        <a:t> – n</a:t>
                      </a:r>
                      <a:r>
                        <a:rPr lang="en-US" baseline="-25000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4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1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0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090621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6D7DBC7B-CC83-41A9-B67F-3EAEC46E2F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0053"/>
            <a:ext cx="9331997" cy="305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A0D39-73B6-4B37-B250-E2BB864C96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4910"/>
            <a:ext cx="7159932" cy="3059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28FBEE-16DC-402F-BE89-6E30358C7BF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4205"/>
            <a:ext cx="3017142" cy="14521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4ACB1-4542-4272-8F9C-FD998EE3A147}"/>
              </a:ext>
            </a:extLst>
          </p:cNvPr>
          <p:cNvCxnSpPr>
            <a:cxnSpLocks/>
          </p:cNvCxnSpPr>
          <p:nvPr/>
        </p:nvCxnSpPr>
        <p:spPr>
          <a:xfrm>
            <a:off x="1567540" y="4894217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5180A-20C4-4180-897F-9B6A57DF1B82}"/>
              </a:ext>
            </a:extLst>
          </p:cNvPr>
          <p:cNvCxnSpPr>
            <a:cxnSpLocks/>
          </p:cNvCxnSpPr>
          <p:nvPr/>
        </p:nvCxnSpPr>
        <p:spPr>
          <a:xfrm>
            <a:off x="1449973" y="5255619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5DF4A-5400-4FD8-BC61-403B2526D586}"/>
              </a:ext>
            </a:extLst>
          </p:cNvPr>
          <p:cNvCxnSpPr>
            <a:cxnSpLocks/>
          </p:cNvCxnSpPr>
          <p:nvPr/>
        </p:nvCxnSpPr>
        <p:spPr>
          <a:xfrm>
            <a:off x="1341111" y="5617029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987126-E24A-439E-B76B-3057C6855766}"/>
              </a:ext>
            </a:extLst>
          </p:cNvPr>
          <p:cNvCxnSpPr>
            <a:cxnSpLocks/>
          </p:cNvCxnSpPr>
          <p:nvPr/>
        </p:nvCxnSpPr>
        <p:spPr>
          <a:xfrm>
            <a:off x="1214837" y="5978439"/>
            <a:ext cx="0" cy="3614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2C2150-0A1E-4B1F-BF1A-C8E6B9DFD3DE}"/>
              </a:ext>
            </a:extLst>
          </p:cNvPr>
          <p:cNvCxnSpPr/>
          <p:nvPr/>
        </p:nvCxnSpPr>
        <p:spPr>
          <a:xfrm flipH="1">
            <a:off x="1449973" y="5255619"/>
            <a:ext cx="117567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9FEABD-2C7E-4038-924B-CA3A2165F8ED}"/>
              </a:ext>
            </a:extLst>
          </p:cNvPr>
          <p:cNvCxnSpPr/>
          <p:nvPr/>
        </p:nvCxnSpPr>
        <p:spPr>
          <a:xfrm flipH="1">
            <a:off x="1341111" y="5617021"/>
            <a:ext cx="10886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7135B7-53CE-40DE-ABF0-47706182E435}"/>
              </a:ext>
            </a:extLst>
          </p:cNvPr>
          <p:cNvCxnSpPr/>
          <p:nvPr/>
        </p:nvCxnSpPr>
        <p:spPr>
          <a:xfrm flipH="1">
            <a:off x="1214837" y="5978431"/>
            <a:ext cx="126274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2C2CB4-60E2-4338-B01D-340C4239DDE6}"/>
              </a:ext>
            </a:extLst>
          </p:cNvPr>
          <p:cNvSpPr txBox="1"/>
          <p:nvPr/>
        </p:nvSpPr>
        <p:spPr>
          <a:xfrm>
            <a:off x="866499" y="1845041"/>
            <a:ext cx="171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reduces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1FA6F-8268-4AA1-8685-ACDF209C9D77}"/>
              </a:ext>
            </a:extLst>
          </p:cNvPr>
          <p:cNvSpPr txBox="1"/>
          <p:nvPr/>
        </p:nvSpPr>
        <p:spPr>
          <a:xfrm>
            <a:off x="866499" y="2582888"/>
            <a:ext cx="171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4953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5F49-EAEB-4209-9D86-67F41BFF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msb_zero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E71D-EFED-46E9-8AB1-FBFD9176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9B7EF0-0D0E-492A-8890-0F473B0408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2769806"/>
            <a:ext cx="7200064" cy="304991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CE58864-8236-4987-9DD2-18FF5156C9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" y="1844272"/>
            <a:ext cx="6962625" cy="305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96054-56FF-43E2-B777-06EB432D7E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51" y="3189070"/>
            <a:ext cx="3420662" cy="46916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D535636-A798-4C34-A7B1-86BFD08033E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96" y="2917468"/>
            <a:ext cx="589714" cy="2148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647E49E-F8B6-4EF4-9CE0-9F429CBAED1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582" y="2911631"/>
            <a:ext cx="150857" cy="18285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0AFF1F9-520D-4D22-98B0-0BBFC01EC6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757" y="2907340"/>
            <a:ext cx="572952" cy="18285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D0BFE93-BD9A-40BA-A9CD-64FC8FF0106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407" y="2911912"/>
            <a:ext cx="108190" cy="173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6A3A1D2-1EA7-404F-BE50-1428BB21A3F8}"/>
              </a:ext>
            </a:extLst>
          </p:cNvPr>
          <p:cNvSpPr txBox="1"/>
          <p:nvPr/>
        </p:nvSpPr>
        <p:spPr>
          <a:xfrm>
            <a:off x="868686" y="2269018"/>
            <a:ext cx="1761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254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88A5-F597-4554-B098-258504E4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Shift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CF4466C-E10F-4099-AABE-8F8CBBDF39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593"/>
            <a:ext cx="9012462" cy="47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8C54-629C-49FF-89FE-A8A71461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Redefined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26F604-4491-4713-8D40-AD5B6C9BF2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622106" cy="40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3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0F9F-C2F8-41BE-B08E-92E7292A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Lemmas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CBE1A8-57BB-4FAB-B88C-11C85F3FFD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2008776"/>
            <a:ext cx="9147431" cy="35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4F7D-A2A7-413F-8A5D-63FDD844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D559-E3A1-4CF8-AA96-7C19771E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complemented [</a:t>
            </a:r>
            <a:r>
              <a:rPr lang="en-US" dirty="0" err="1"/>
              <a:t>Niemetz</a:t>
            </a:r>
            <a:r>
              <a:rPr lang="en-US" dirty="0"/>
              <a:t> et al</a:t>
            </a:r>
            <a:r>
              <a:rPr lang="en-US"/>
              <a:t>., CADE 2019</a:t>
            </a:r>
            <a:r>
              <a:rPr lang="en-US" dirty="0"/>
              <a:t>] in proving all but one invertibility equivalences from the 162 presented by [</a:t>
            </a:r>
            <a:r>
              <a:rPr lang="en-US" dirty="0" err="1"/>
              <a:t>Niemetz</a:t>
            </a:r>
            <a:r>
              <a:rPr lang="en-US" dirty="0"/>
              <a:t> et al., CAV 2018] We did this in the Coq proof assistant</a:t>
            </a:r>
          </a:p>
          <a:p>
            <a:r>
              <a:rPr lang="en-US" dirty="0"/>
              <a:t>We extended the Coq bit-vector library for </a:t>
            </a:r>
            <a:r>
              <a:rPr lang="en-US" dirty="0" err="1"/>
              <a:t>SMTCoq</a:t>
            </a:r>
            <a:r>
              <a:rPr lang="en-US" dirty="0"/>
              <a:t> to do this</a:t>
            </a:r>
          </a:p>
        </p:txBody>
      </p:sp>
    </p:spTree>
    <p:extLst>
      <p:ext uri="{BB962C8B-B14F-4D97-AF65-F5344CB8AC3E}">
        <p14:creationId xmlns:p14="http://schemas.microsoft.com/office/powerpoint/2010/main" val="129101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4F8-B02B-4919-A321-694E88E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8BF5-AA9E-4AF9-A549-44C88A07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71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500" dirty="0"/>
              <a:t>Bit-vectors have many applications:</a:t>
            </a:r>
          </a:p>
          <a:p>
            <a:pPr lvl="0"/>
            <a:r>
              <a:rPr lang="en-US" sz="3500" dirty="0"/>
              <a:t>Hardware circuit analysis </a:t>
            </a:r>
            <a:r>
              <a:rPr lang="en-US" sz="3600" dirty="0"/>
              <a:t>[Gupta et al., 1993]</a:t>
            </a:r>
            <a:endParaRPr lang="en-US" sz="3500" dirty="0"/>
          </a:p>
          <a:p>
            <a:pPr lvl="0"/>
            <a:r>
              <a:rPr lang="en-US" sz="3500" dirty="0"/>
              <a:t>Bounded model checking </a:t>
            </a:r>
            <a:r>
              <a:rPr lang="en-US" sz="3600" dirty="0"/>
              <a:t>[Armando et al., 2006]</a:t>
            </a:r>
            <a:endParaRPr lang="en-US" sz="3500" dirty="0"/>
          </a:p>
          <a:p>
            <a:pPr lvl="0"/>
            <a:r>
              <a:rPr lang="en-US" sz="3500" dirty="0"/>
              <a:t>Symbolic execution </a:t>
            </a:r>
            <a:r>
              <a:rPr lang="en-US" sz="3600" dirty="0"/>
              <a:t>[</a:t>
            </a:r>
            <a:r>
              <a:rPr lang="en-US" sz="3600" dirty="0" err="1"/>
              <a:t>Cadar</a:t>
            </a:r>
            <a:r>
              <a:rPr lang="en-US" sz="3600" dirty="0"/>
              <a:t> et al., 2006 ]</a:t>
            </a:r>
            <a:endParaRPr lang="en-US" sz="3500" dirty="0"/>
          </a:p>
          <a:p>
            <a:pPr lvl="0"/>
            <a:r>
              <a:rPr lang="en-US" sz="3500" dirty="0"/>
              <a:t>...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052004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E60F-4DDA-4D08-94BB-BDE8BF4C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BE64-56CE-4CC2-B44F-92EA147B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extended bit-vector library compatible with </a:t>
            </a:r>
            <a:r>
              <a:rPr lang="en-US" dirty="0" err="1"/>
              <a:t>SMTCoq</a:t>
            </a:r>
            <a:endParaRPr lang="en-US" dirty="0"/>
          </a:p>
          <a:p>
            <a:r>
              <a:rPr lang="en-US" dirty="0"/>
              <a:t>Extend the library with division (/), modulus (%), and weak signed comparison operators (≤</a:t>
            </a:r>
            <a:r>
              <a:rPr lang="en-US" baseline="-25000" dirty="0"/>
              <a:t>s</a:t>
            </a:r>
            <a:r>
              <a:rPr lang="en-US" dirty="0"/>
              <a:t>, ≥</a:t>
            </a:r>
            <a:r>
              <a:rPr lang="en-US" baseline="-25000" dirty="0"/>
              <a:t>s</a:t>
            </a:r>
            <a:r>
              <a:rPr lang="en-US" dirty="0"/>
              <a:t>) and prove equivalences over them</a:t>
            </a:r>
          </a:p>
          <a:p>
            <a:r>
              <a:rPr lang="en-US" dirty="0"/>
              <a:t>Organize the library as one for SMTLib2 bit-vectors</a:t>
            </a:r>
          </a:p>
        </p:txBody>
      </p:sp>
    </p:spTree>
    <p:extLst>
      <p:ext uri="{BB962C8B-B14F-4D97-AF65-F5344CB8AC3E}">
        <p14:creationId xmlns:p14="http://schemas.microsoft.com/office/powerpoint/2010/main" val="156663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531-BE0A-47C4-A97A-0228506D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9CB6-0E1A-4ACF-9658-4FB11AF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[Gupta et al., 1993] Aarti Gupta, Allan L. Fisher. Representation and Symbolic Manipulation of Linearly Inductive Boolean Functions. In proceedings of ICCAD '93 of the 1993 IEEE/ACM international conference on Computer-aided design, pages 192-199.</a:t>
            </a:r>
          </a:p>
          <a:p>
            <a:r>
              <a:rPr lang="en-US" dirty="0"/>
              <a:t>[Armando et al., 2006] Alessandro Armando, Jacopo </a:t>
            </a:r>
            <a:r>
              <a:rPr lang="en-US" dirty="0" err="1"/>
              <a:t>Mantovani</a:t>
            </a:r>
            <a:r>
              <a:rPr lang="en-US" dirty="0"/>
              <a:t>, Lorenzo </a:t>
            </a:r>
            <a:r>
              <a:rPr lang="en-US" dirty="0" err="1"/>
              <a:t>Platania</a:t>
            </a:r>
            <a:r>
              <a:rPr lang="en-US" dirty="0"/>
              <a:t>. Bounded Model Checking of Software Using SMT Solvers Instead of SAT Solvers. In proceedings of International SPIN Workshop on Model Checking of Software. SPIN 2006: Model Checking Software, pages 146-162.</a:t>
            </a:r>
          </a:p>
          <a:p>
            <a:r>
              <a:rPr lang="en-US" dirty="0"/>
              <a:t>[</a:t>
            </a:r>
            <a:r>
              <a:rPr lang="en-US" dirty="0" err="1"/>
              <a:t>Cadar</a:t>
            </a:r>
            <a:r>
              <a:rPr lang="en-US" dirty="0"/>
              <a:t> et al., 2006] Cristian </a:t>
            </a:r>
            <a:r>
              <a:rPr lang="en-US" dirty="0" err="1"/>
              <a:t>Cadar</a:t>
            </a:r>
            <a:r>
              <a:rPr lang="en-US" dirty="0"/>
              <a:t>, Vijay Ganesh, Peter M. Pawlowski, David L. Dill, Dawson R. Engler. EXE: Automatically Generating Inputs of Death.  In proceedings of CCS '06 Proceedings of the 13th ACM conference on Computer and communications security, pages 322-335.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Clark Barrett, Cesare </a:t>
            </a:r>
            <a:r>
              <a:rPr lang="en-US" dirty="0" err="1"/>
              <a:t>Tinelli</a:t>
            </a:r>
            <a:r>
              <a:rPr lang="en-US" dirty="0"/>
              <a:t>. Solving Quantified Bit-Vectors Using Invertibility Conditions. In proceedings of International Conference on Computer Aided Verification 2018, pages 236-255.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</a:t>
            </a:r>
            <a:r>
              <a:rPr lang="en-US" dirty="0" err="1"/>
              <a:t>Aina</a:t>
            </a:r>
            <a:r>
              <a:rPr lang="en-US" dirty="0"/>
              <a:t> </a:t>
            </a:r>
            <a:r>
              <a:rPr lang="en-US" dirty="0" err="1"/>
              <a:t>Niemetz</a:t>
            </a:r>
            <a:r>
              <a:rPr lang="en-US" dirty="0"/>
              <a:t>, Mathias </a:t>
            </a:r>
            <a:r>
              <a:rPr lang="en-US" dirty="0" err="1"/>
              <a:t>Preiner</a:t>
            </a:r>
            <a:r>
              <a:rPr lang="en-US" dirty="0"/>
              <a:t>, Andrew Reynolds, Yoni Zohar, Clark Barrett and Cesare </a:t>
            </a:r>
            <a:r>
              <a:rPr lang="en-US" dirty="0" err="1"/>
              <a:t>Tinelli</a:t>
            </a:r>
            <a:r>
              <a:rPr lang="en-US" dirty="0"/>
              <a:t>. </a:t>
            </a:r>
            <a:r>
              <a:rPr lang="en-US" i="1" dirty="0"/>
              <a:t>Towards Bit Width Independent Proofs in SMT Solvers.</a:t>
            </a:r>
            <a:r>
              <a:rPr lang="en-US" dirty="0"/>
              <a:t> To appear in proceedings of International Conference on Automated Deduction 2019.</a:t>
            </a:r>
          </a:p>
          <a:p>
            <a:r>
              <a:rPr lang="en-US" dirty="0"/>
              <a:t>[</a:t>
            </a:r>
            <a:r>
              <a:rPr lang="en-US" dirty="0" err="1"/>
              <a:t>Ekici</a:t>
            </a:r>
            <a:r>
              <a:rPr lang="en-US" dirty="0"/>
              <a:t> et al., 2017] </a:t>
            </a:r>
            <a:r>
              <a:rPr lang="en-US" dirty="0" err="1"/>
              <a:t>Burak</a:t>
            </a:r>
            <a:r>
              <a:rPr lang="en-US" dirty="0"/>
              <a:t> </a:t>
            </a:r>
            <a:r>
              <a:rPr lang="en-US" dirty="0" err="1"/>
              <a:t>Ekici</a:t>
            </a:r>
            <a:r>
              <a:rPr lang="en-US" dirty="0"/>
              <a:t>, Alain </a:t>
            </a:r>
            <a:r>
              <a:rPr lang="en-US" dirty="0" err="1"/>
              <a:t>Mebsout</a:t>
            </a:r>
            <a:r>
              <a:rPr lang="en-US" dirty="0"/>
              <a:t>, Cesare </a:t>
            </a:r>
            <a:r>
              <a:rPr lang="en-US" dirty="0" err="1"/>
              <a:t>Tinelli</a:t>
            </a:r>
            <a:r>
              <a:rPr lang="en-US" dirty="0"/>
              <a:t>, Chantal Keller, Guy Katz, Andrew Reynolds, Clark Barrett. </a:t>
            </a:r>
            <a:r>
              <a:rPr lang="en-US" dirty="0" err="1"/>
              <a:t>SMTCoq</a:t>
            </a:r>
            <a:r>
              <a:rPr lang="en-US" dirty="0"/>
              <a:t>: A Plug-in for Integrating SMT Solvers into Coq. In proceedings of 29</a:t>
            </a:r>
            <a:r>
              <a:rPr lang="en-US" baseline="30000" dirty="0"/>
              <a:t>th</a:t>
            </a:r>
            <a:r>
              <a:rPr lang="en-US" dirty="0"/>
              <a:t> International Conference of Computer Aided Verification 2017.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0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1D8F-83EE-4E85-A778-E11FC2E9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2C7A-6F41-44AF-9861-E72F357A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Most applications use quantified bit-vector formulas</a:t>
            </a:r>
          </a:p>
          <a:p>
            <a:r>
              <a:rPr lang="en-US" sz="3200" dirty="0"/>
              <a:t>Some SMT-solvers use quantifier-instantiation to solve quantified formulas</a:t>
            </a:r>
          </a:p>
          <a:p>
            <a:r>
              <a:rPr lang="en-US" sz="3200" i="1" dirty="0">
                <a:solidFill>
                  <a:schemeClr val="accent2"/>
                </a:solidFill>
              </a:rPr>
              <a:t>Invertibility conditions</a:t>
            </a:r>
            <a:r>
              <a:rPr lang="en-US" sz="3200" i="1" dirty="0"/>
              <a:t> </a:t>
            </a:r>
            <a:r>
              <a:rPr lang="en-US" sz="3200" dirty="0"/>
              <a:t>are a useful meta-construct for a quantifier-instantiation technique [</a:t>
            </a:r>
            <a:r>
              <a:rPr lang="en-US" sz="3200" dirty="0" err="1"/>
              <a:t>Niemetz</a:t>
            </a:r>
            <a:r>
              <a:rPr lang="en-US" sz="3200" dirty="0"/>
              <a:t> et al., CAV 2018] </a:t>
            </a:r>
          </a:p>
          <a:p>
            <a:r>
              <a:rPr lang="en-US" sz="3200" dirty="0"/>
              <a:t>Invertibility conditions appear in </a:t>
            </a:r>
            <a:r>
              <a:rPr lang="en-US" sz="3200" i="1" dirty="0">
                <a:solidFill>
                  <a:schemeClr val="accent2"/>
                </a:solidFill>
              </a:rPr>
              <a:t>invertibility equivalences</a:t>
            </a:r>
          </a:p>
        </p:txBody>
      </p:sp>
    </p:spTree>
    <p:extLst>
      <p:ext uri="{BB962C8B-B14F-4D97-AF65-F5344CB8AC3E}">
        <p14:creationId xmlns:p14="http://schemas.microsoft.com/office/powerpoint/2010/main" val="35565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338D-7CF4-4AF3-9449-3E1C71B0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68CA-02B9-4574-A3EE-05A0AE9A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073" y="1775291"/>
            <a:ext cx="9118834" cy="448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invertibility condition (IC) for a variable x in a bit-vector literal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a formula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s.t.</a:t>
            </a:r>
            <a:r>
              <a:rPr lang="en-US" dirty="0"/>
              <a:t> this equivalence is valid (in the theory of bit-vectors):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this equivalence an invertibility equivalence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869B1-5809-4978-B2B4-CB7890BF36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94" y="2567486"/>
            <a:ext cx="1939201" cy="3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FBD17-4F36-4B5C-943E-0AB4AA0D8C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61" y="3535681"/>
            <a:ext cx="1649066" cy="3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A3091-CE30-467C-A650-7273D0E288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5119944"/>
            <a:ext cx="7554132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9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8A8-F7DD-41A1-A207-79FAF20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Invertibility Conditions: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91C3-7E92-4BA7-825C-2BE2819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Inversion of bit-vector addition is unconditional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inverse is x = t – s</a:t>
            </a:r>
          </a:p>
          <a:p>
            <a:r>
              <a:rPr lang="en-US" dirty="0"/>
              <a:t>Inversion of bit-vector multiplication is conditional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232C63-6A58-4E0C-BF91-29CA707097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76" y="2498062"/>
            <a:ext cx="2692267" cy="26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F4C4FF-B431-4666-A1B5-5CA88A35DD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15" y="4143611"/>
            <a:ext cx="3910401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1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C7A0-0443-4289-8FC8-74357E7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8CE7-6235-4B9B-A65D-64CD1FD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requires these equivalences to be true independent of bit-width</a:t>
            </a:r>
          </a:p>
          <a:p>
            <a:r>
              <a:rPr lang="en-US" dirty="0"/>
              <a:t>Proofs of these equivalences parametric in bit-width are guarantees that bolster the results of the SMT-solvers that use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957-8A6C-4E7C-858D-0E5BEF6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900B-F097-4A12-A0B8-A530DC7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CAV 2018] generated 162 invertibility equivalences, and proved them using SMT-solvers for bit-widths up to 65</a:t>
            </a:r>
          </a:p>
          <a:p>
            <a:r>
              <a:rPr lang="en-US" dirty="0"/>
              <a:t>[</a:t>
            </a:r>
            <a:r>
              <a:rPr lang="en-US" dirty="0" err="1"/>
              <a:t>Niemetz</a:t>
            </a:r>
            <a:r>
              <a:rPr lang="en-US" dirty="0"/>
              <a:t> et al., CADE 2019] encoded the equivalences in theories supported by SMT-solvers to reason about parametric bit-widths</a:t>
            </a:r>
          </a:p>
          <a:p>
            <a:r>
              <a:rPr lang="en-US" dirty="0"/>
              <a:t>The approach by [</a:t>
            </a:r>
            <a:r>
              <a:rPr lang="en-US" dirty="0" err="1"/>
              <a:t>Niemetz</a:t>
            </a:r>
            <a:r>
              <a:rPr lang="en-US" dirty="0"/>
              <a:t> et al., CADE 2019] failed on over a quarter of the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5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8E8-BBFC-4026-AC10-1058F93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4529-45D2-4561-AEDA-CC1B55D7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 subset of the 162 invertibility equivalences in Coq, and proved them for arbitrary bit-width</a:t>
            </a:r>
          </a:p>
          <a:p>
            <a:r>
              <a:rPr lang="en-US" dirty="0"/>
              <a:t>Extended a Coq bit-vector library to support some of these equivalences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0612-7218-47A4-BAAF-295374B5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7DA1D-0D4F-43B9-B08C-2E9D8A8E76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4" y="1674399"/>
            <a:ext cx="5752815" cy="4499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FD448-50EC-46A5-835A-025DE843DC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99" y="1690688"/>
            <a:ext cx="5248726" cy="8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0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1.6648"/>
  <p:tag name="LATEXADDIN" val="\documentclass{article}&#10;\usepackage{amsmath}&#10;\usepackage[dvipsnames]{xcolor}&#10;\pagestyle{empty}&#10;\begin{document}&#10;\color{NavyBlue}$\ell\ [\ x\ ,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948.256"/>
  <p:tag name="LATEXADDIN" val="\documentclass{article}&#10;\usepackage{amsmath}&#10;\usepackage{xspace}&#10;\usepackage[dvipsnames]{xcolor}&#10;\pagestyle{empty}&#10;\begin{document}&#10;\noindent \color{NavyBlue}&#10;$\texttt{bvshr\_ugt\_rtl:}\ \forall n.\ \forall x, s, t : \sigma_{[n]}.\ $ \\ &#10;$\phantom{\quad} (x &gt;\kern-.3em&gt; s) &lt;_u t&#10;\ \to \ &#10; t &lt;_u ({\ensuremath{{\sim}\,}\xspace} s &gt;\kern-.3em&gt; s)$&#10;\end{document}"/>
  <p:tag name="IGUANATEXSIZE" val="28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185.227"/>
  <p:tag name="LATEXADDIN" val="\documentclass{article}&#10;\usepackage{amsmath}&#10;\usepackage{xspace}&#10;\usepackage[dvipsnames]{xcolor}&#10;\pagestyle{empty}&#10;\begin{document}&#10;\noindent\color{NavyBlue}$\texttt{bvshr\_ugt\_rtl: } \forall n.\ \forall s, t : \sigma_{[n]}.\  &#10;(\exists x : \sigma_{[n]}.\ (x &gt;\kern-.3em&gt; s) &lt;_u t)&#10;\to t &lt;_u ({\ensuremath{{\sim}\,}\xspace} s &gt;\kern-.3em&gt; s)$&#10;\end{document}"/>
  <p:tag name="IGUANATEXSIZE" val="28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211.099"/>
  <p:tag name="LATEXADDIN" val="\documentclass{article}&#10;\usepackage{amsmath}&#10;\usepackage{xspace}&#10;\usepackage[dvipsnames]{xcolor}&#10;\pagestyle{empty}&#10;\begin{document}&#10;\color{NavyBlue}$\texttt{msb\_zero: }\forall n.\ \forall s : \sigma_{[n]}.\ n_s &lt; l_s \to s[(l_s - 1)...n_s] = [0...0]$&#10;\end{document}"/>
  <p:tag name="IGUANATEXSIZE" val="20"/>
  <p:tag name="IGUANATEXCURSOR" val="2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4.6606"/>
  <p:tag name="ORIGINALWIDTH" val="1484.814"/>
  <p:tag name="LATEXADDIN" val="\documentclass{article}&#10;\usepackage{amsmath}&#10;\usepackage{xspace}&#10;\usepackage[dvipsnames]{xcolor}&#10;\pagestyle{empty}&#10;\begin{document}&#10;\noindent \color{NavyBlue} $n_s = toNat(s)$ \newline&#10;$l_s = length(s)$ \newline&#10;\\&#10;\\&#10;\noindent \color{black} \textsf{For example, consider} $l_s = 4$&#10;\end{document}"/>
  <p:tag name="IGUANATEXSIZE" val="20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7.829"/>
  <p:tag name="ORIGINALWIDTH" val="3229.096"/>
  <p:tag name="LATEXADDIN" val="\documentclass{article}&#10;\usepackage{amsmath}&#10;\usepackage{xspace}&#10;\usepackage[dvipsnames]{xcolor}&#10;\pagestyle{empty}&#10;\begin{document}&#10;\color{NavyBlue}&#10;\begin{align*}&#10;S &amp;= \sum_{i=0}^{l_s - 1} s[i] \cdot 2^i \\&#10; &amp;= s[l_s - 1] \cdot 2^{l_s - 1} + ... + s[1] \cdot 2^1 + s[0] \cdot 2^0 \\&#10;&amp;\color{black}\textsf{But } S &lt; l_s\\&#10;\color{NavyBlue}&#10; &amp;= s[l_s - 1] \cdot 2^{l_s - 1} + ... + s[S] \cdot 2^S + ... + s[1] \cdot 2^1 + s[0] \cdot 2^0 \\&#10;&amp;\color{black}&#10;S &lt; 2^S &lt; 2^{S+1} &lt; ... &lt; 2^{l_s - 1}\\&#10;&amp;\color{black}\textsf{Thus, the coefficients of } 2^S, ..., 2^{l_s - 1} \textsf{ are }0.&#10;\end{align*}&#10;\end{document}"/>
  <p:tag name="IGUANATEXSIZE" val="20"/>
  <p:tag name="IGUANATEXCURSOR" val="5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122.61"/>
  <p:tag name="LATEXADDIN" val="\documentclass{article}&#10;\usepackage{amsmath}&#10;\usepackage{xspace}&#10;\usepackage[dvipsnames]{xcolor}&#10;\pagestyle{empty}&#10;\begin{document}&#10;\color{NavyBlue}$\texttt{msb\_zero: }\forall n.\ \forall s : \sigma_{[n]}.\ S &lt; l_s \to s[(l_s - 1)...S] = [0...0]$&#10;\end{document}"/>
  <p:tag name="IGUANATEXSIZE" val="20"/>
  <p:tag name="IGUANATEXCURSOR" val="2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02.1373"/>
  <p:tag name="LATEXADDIN" val="\documentclass{article}&#10;\usepackage{amsmath}&#10;\pagestyle{empty}&#10;\begin{document}&#10;s: $[\ 0\ ... \ 0\ \_\ ... \ \_\ ]$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290.2137"/>
  <p:tag name="LATEXADDIN" val="\documentclass{article}&#10;\usepackage{amsmath}&#10;\pagestyle{empty}&#10;\begin{document}&#10;$l_s-1$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4.24071"/>
  <p:tag name="LATEXADDIN" val="\documentclass{article}&#10;\usepackage{amsmath}&#10;\pagestyle{empty}&#10;\begin{document}&#10;$S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81.9647"/>
  <p:tag name="LATEXADDIN" val="\documentclass{article}&#10;\usepackage{amsmath}&#10;\pagestyle{empty}&#10;\begin{document}&#10;$S-1$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79.6776"/>
  <p:tag name="LATEXADDIN" val="\documentclass{article}&#10;\usepackage{amsmath}&#10;\usepackage[dvipsnames]{xcolor}&#10;\pagestyle{empty}&#10;\begin{document}&#10;\color{NavyBlue}$IC\ [\ s\ ,\ t\ 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$0$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8.245"/>
  <p:tag name="ORIGINALWIDTH" val="3902.512"/>
  <p:tag name="LATEXADDIN" val="\documentclass{article}&#10;\usepackage{amsmath}&#10;\usepackage[dvipsnames]{xcolor}&#10;\usepackage{bold-extra}&#10;\pagestyle{empty}&#10;\begin{document}&#10;\color{NavyBlue}\noindent \texttt{\textbf{Definition} shl\_one\_bit  (a: list bool) : list bool :=} \\&#10;\phantom{\quad}\texttt{  match a with} \\&#10;\phantom{\quad}\phantom{\quad}\texttt{    | [] =&gt; []} \\&#10;\phantom{\quad}\phantom{\quad}\texttt{    | \_  =&gt; false :: removelast a } \\&#10;\phantom{\quad}\texttt{  end.} \\&#10;&#10;\noindent\texttt{\textbf{Fixpoint} shl\_n\_bits  (a: list bool) (n: nat): list bool :=} \\&#10;\phantom{\quad}\texttt{  match n with} \\&#10;\phantom{\quad}\phantom{\quad}\texttt{    | O    =&gt; a} \\&#10;\phantom{\quad}\phantom{\quad}\texttt{    | S n' =&gt; shl\_n\_bits (shl\_one\_bit a) n'  } \\&#10;\phantom{\quad}\texttt{    end.} \\&#10;&#10;\noindent\texttt{\textbf{Definition} shl\_aux  (a b: list bool): list bool :=} \\&#10;\phantom{\quad}\texttt{shl\_n\_bits a (list2nat\_be\_a b).} \\&#10;&#10;\end{document}"/>
  <p:tag name="IGUANATEXSIZE" val="28"/>
  <p:tag name="IGUANATEXCURSOR" val="5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0.802"/>
  <p:tag name="ORIGINALWIDTH" val="4152.231"/>
  <p:tag name="LATEXADDIN" val="\documentclass{article}&#10;\usepackage{amsmath}&#10;\usepackage[dvipsnames]{xcolor}&#10;\usepackage{bold-extra}&#10;\pagestyle{empty}&#10;\begin{document}&#10;\color{NavyBlue}&#10;\noindent\texttt{\textbf{Definition} shl\_n\_bits\_a  (a: list bool) (n: nat): list bool :=} \\&#10;\phantom{\quad}\texttt{  if (n &lt;? length a)\%nat then} \\&#10;\phantom{\quad}\phantom{\quad}\texttt{    mk\_list\_false n ++ firstn (length a - n) a}\\&#10;\phantom{\quad}\texttt{  else }\\&#10;\phantom{\quad}\phantom{\quad}\texttt{    mk\_list\_false (length a).}\\&#10;&#10;\noindent\texttt{\textbf{Definition} bv\_shl\_a (a b: bitvector) : bitvector :=}\\&#10;\phantom{\quad}\texttt{  if ((@size a) =? (@size b)) then }\\&#10;\phantom{\quad}\phantom{\quad}\texttt{    shl\_n\_bits\_a a (list2nat\_be\_a b)}\\&#10;\phantom{\quad}\texttt{  else }\\&#10;\phantom{\quad}\phantom{\quad}\texttt{    nil.}\\&#10;&#10;&#10;&#10;\end{document}"/>
  <p:tag name="IGUANATEXSIZE" val="20"/>
  <p:tag name="IGUANATEXCURSOR" val="5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7.78"/>
  <p:tag name="ORIGINALWIDTH" val="4501.687"/>
  <p:tag name="LATEXADDIN" val="\documentclass{article}&#10;\usepackage{amsmath}&#10;\usepackage{amsmath}&#10;\usepackage[dvipsnames]{xcolor}&#10;\usepackage{bold-extra}&#10;\pagestyle{empty}&#10;\begin{document}&#10;\color{NavyBlue}&#10;\noindent\texttt{\textbf{Lemma} firstn\_all l: firstn (length l) l = l.}\\&#10;&#10;\noindent\texttt{\textbf{Lemma} firstn\_length\_le: forall l:list A, forall n:nat,&#10;  n &lt;= length l -&gt; length (firstn n l) = n.}\\&#10;&#10;\noindent\texttt{\textbf{Lemma} firstn\_length: forall n l, length (firstn n l) = min n (length l).}\\&#10;&#10;\noindent\texttt{\textbf{Theorem} app\_nil\_r: forall l:list A, l ++ [] = l.}\\&#10;&#10;\noindent\texttt{\textbf{Lemma} app\_length: forall l l': list A, length (l++l') = length l + length l'.}&#10;\end{document}"/>
  <p:tag name="IGUANATEXSIZE" val="20"/>
  <p:tag name="IGUANATEXCURSOR" val="6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655.418"/>
  <p:tag name="LATEXADDIN" val="\documentclass{article}&#10;\usepackage{amsmath}&#10;\usepackage[dvipsnames]{xcolor}&#10;\pagestyle{empty}&#10;\begin{document}&#10;\color{NavyBlue}$\forall s : \sigma_{[n]}.\ \forall t : \sigma_{[n]}.\ IC[s,t] \iff \exists x : \sigma_{[n]}.\ \ell[x,s,t]$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946.3817"/>
  <p:tag name="LATEXADDIN" val="\documentclass{article}&#10;\usepackage{amsmath}&#10;\usepackage[dvipsnames]{xcolor}&#10;\pagestyle{empty}&#10;\begin{document}&#10;\color{NavyBlue}$x + s = t \iff \top$&#10;\end{document}"/>
  <p:tag name="IGUANATEXSIZE" val="28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374.578"/>
  <p:tag name="LATEXADDIN" val="\documentclass{article}&#10;\usepackage{amsmath}&#10;\usepackage[dvipsnames]{xcolor}&#10;\pagestyle{empty}&#10;\begin{document}&#10;\color{NavyBlue}$x\ \&amp;\ s = t \iff t\ \&amp;\ s = t$&#10;\end{document}"/>
  <p:tag name="IGUANATEXSIZE" val="28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1792"/>
  <p:tag name="ORIGINALWIDTH" val="3603.3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{\color{blue}{$\checkmark$}} - Verified by us in Coq for arbitrary bit-width. \\&#10;{\color{OliveGreen}{$\checkmark$}} - Verified by [Niemetz et al., CADE 2019] using SMT encoding. \\&#10;{\color{blue}{$\checkmark$}\nolinebreak\kern-0.7em\xspace\color{OliveGreen}{$\checkmark$}} - Verified by both us and [Niemetz et al., CADE 2019] \\&#10;{\color{red}\ding{53}} - Verified by neither us nor [Niemetz et al., CADE 2019]&#10;\end{document}"/>
  <p:tag name="IGUANATEXSIZE" val="20"/>
  <p:tag name="IGUANATEXCURSOR" val="7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5.47"/>
  <p:tag name="ORIGINALWIDTH" val="2857.893"/>
  <p:tag name="LATEXADDIN" val="\documentclass{article}&#10;\usepackage{amsmath}&#10;\usepackage[dvipsnames]{xcolor}&#10;\usepackage{xspace}&#10;\usepackage{pifont}&#10;\usepackage{amssymb}&#10;\pagestyle{empty}&#10;\begin{document}&#10;\begin{table}&#10;\begin{center}&#10;{%&#10;  \renewcommand{\arraystretch}{1.2}%&#10;  \begin{tabular}{r@{\hspace{2.0em}}c@{\hspace{1.0em}}c@{\hspace{1.5em}}c@{\hspace{1.0em}}c@{\hspace{1.5em}}c@{\hspace{1.0em}}c}&#10;    \hline&#10;    \\[-2.5ex]&#10;    $\ell[x]$ &amp; $=$ &amp; $\not =$ &amp; $&lt;_u$ &amp; $&gt;_u$ &amp; $&lt;=_u$ &amp; $&gt;=_u$&#10;    \\[.5ex]&#10;    \hline&#10;    \\[-2.5ex]&#10;    $- x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\\&#10;    $\sim x  \bowtie t$ &amp; \color{blue}{$\checkmark$}\nolinebreak\kern-0.7em\xspace\color{OliveGreen}{$\checkmark$} &amp; \color{OliveGreen}{$\checkmark$} &amp; \color{OliveGreen}{$\checkmark$} &amp; \color{OliveGreen}{$\checkmark$}  &#10;     &amp; \color{OliveGreen}{$\checkmark$} &amp; \color{OliveGreen}{$\checkmark$}  \\&#10;    $x\ \&amp;\ s \bowtie t$ &amp; \color{blue}{$\checkmark$} &amp; \color{OliveGreen}{$\checkmark$} &amp; \color{OliveGreen}{$\checkmark$} &amp; \color{OliveGreen}{$\checkmark$}  &#10;     &amp; \color{OliveGreen}{$\checkmark$} &amp; \color{OliveGreen}{$\checkmark$} \\&#10;    $x \mid s   \bowtie t$ &amp; \color{blue}{$\checkmark$} &amp; \color{OliveGreen}{$\checkmark$} &amp; \color{OliveGreen}{$\checkmark$} &amp; \color{OliveGreen}{$\checkmark$} &#10;     &amp; \color{OliveGreen}{$\checkmark$} &amp; \color{OliveGreen}{$\checkmark$} \\&#10;    $x \mathop{&lt;\kern-.3em&lt;} s  \bowtie t$ &amp; \color{blue}{$\checkmark$} &amp; \color{blue}{$\checkmark$} &amp; \color{OliveGreen}{$\checkmark$} &amp; \color{blue}{$\checkmark$}   &#10;     &amp; \color{OliveGreen}{$\checkmark$} &amp; \color{blue}{$\checkmark$} \\&#10;    $s \mathop{&lt;\kern-.3em&lt;} x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} s \bowtie t$ &amp; \color{blue}{$\checkmark$}\nolinebreak\kern-0.7em\xspace\color{OliveGreen}{$\checkmark$} &amp; \color{OliveGreen}{$\checkmark$} &amp; \color{OliveGreen}{$\checkmark$} &amp; \color{red}\ding{53} &#10;     &amp; \color{OliveGreen}{$\checkmark$} &amp; \color{OliveGreen}{$\checkmark$} \\&#10;    $s \mathop{&gt;\kern-.3em&gt;} x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  $x \mathop{&gt;\kern-.3em&gt;_a} s \bowtie t$ &amp; \color{blue}{$\checkmark$} &amp; \color{OliveGreen}{$\checkmark$} &amp; \color{OliveGreen}{$\checkmark$} &amp; \color{OliveGreen}{$\checkmark$} &#10;     &amp; \color{OliveGreen}{$\checkmark$} &amp; \color{OliveGreen}{$\checkmark$} \\&#10;    $s \mathop{&gt;\kern-.3em&gt;_a} x \bowtie t$ &amp; \color{blue}{$\checkmark$}\nolinebreak\kern-0.7em\xspace\color{OliveGreen}{$\checkmark$} &amp; \color{OliveGreen}{$\checkmark$} &amp; \color{blue}{$\checkmark$} &amp; \color{blue}{$\checkmark$}  &#10;     &amp; \color{blue}{$\checkmark$} &amp; \color{blue}{$\checkmark$} \\&#10;    $x + s   \bowtie t$ &amp; \color{blue}{$\checkmark$}\nolinebreak\kern-0.7em\xspace\color{OliveGreen}{$\checkmark$} &amp; \color{OliveGreen}{$\checkmark$} &amp; \color{OliveGreen}{$\checkmark$} &amp; \color{OliveGreen}{$\checkmark$} &#10;     &amp; \color{OliveGreen}{$\checkmark$} &amp; \color{OliveGreen}{$\checkmark$} \\&#10;  \end{tabular}%&#10;}&#10;\end{center}&#10;\end{table} &#10;\end{document}"/>
  <p:tag name="IGUANATEXSIZE" val="28"/>
  <p:tag name="IGUANATEXCURSOR" val="3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1792"/>
  <p:tag name="ORIGINALWIDTH" val="3603.3"/>
  <p:tag name="LATEXADDIN" val="\documentclass{article}&#10;\usepackage[a4paper]{geometry}&#10;\geometry{textwidth=\paperwidth, textheight=\paperheight, noheadfoot, nomarginpar}&#10;\setlength{\topskip}{0mm}&#10;\setlength{\parindent}{0mm}&#10;\usepackage{amsmath}&#10;\usepackage[dvipsnames]{xcolor}&#10;\usepackage{xspace}&#10;\usepackage{pifont}&#10;\usepackage{amssymb}&#10;\pagestyle{empty}&#10;\begin{document}&#10;{\color{blue}{$\checkmark$}} - Verified by us in Coq for arbitrary bit-width. \\&#10;{\color{OliveGreen}{$\checkmark$}} - Verified by [Niemetz et al., CADE 2019] using SMT encoding. \\&#10;{\color{blue}{$\checkmark$}\nolinebreak\kern-0.7em\xspace\color{OliveGreen}{$\checkmark$}} - Verified by both us and [Niemetz et al., CADE 2019] \\&#10;{\color{red}\ding{53}} - Verified by neither us nor [Niemetz et al., CADE 2019]&#10;\end{document}"/>
  <p:tag name="IGUANATEXSIZE" val="20"/>
  <p:tag name="IGUANATEXCURSOR" val="7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876</Words>
  <Application>Microsoft Office PowerPoint</Application>
  <PresentationFormat>Widescreen</PresentationFormat>
  <Paragraphs>113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Liberation Sans</vt:lpstr>
      <vt:lpstr>Office Theme</vt:lpstr>
      <vt:lpstr>Verifying Bit-vector  Invertibility Conditions  in Coq</vt:lpstr>
      <vt:lpstr>Introduction</vt:lpstr>
      <vt:lpstr>Introduction</vt:lpstr>
      <vt:lpstr>Invertibility Conditions</vt:lpstr>
      <vt:lpstr>Invertibility Conditions: Example</vt:lpstr>
      <vt:lpstr>Motivation</vt:lpstr>
      <vt:lpstr>Previous Work</vt:lpstr>
      <vt:lpstr>Contributions</vt:lpstr>
      <vt:lpstr>Result Summary</vt:lpstr>
      <vt:lpstr>Bit-vector Library</vt:lpstr>
      <vt:lpstr>Bit-vector Representations</vt:lpstr>
      <vt:lpstr>Bit-vector Library</vt:lpstr>
      <vt:lpstr>Result Summary</vt:lpstr>
      <vt:lpstr>Challenge</vt:lpstr>
      <vt:lpstr>Proof of msb_zero</vt:lpstr>
      <vt:lpstr>Definition of Shift</vt:lpstr>
      <vt:lpstr>Shift Redefined</vt:lpstr>
      <vt:lpstr>Useful Lemmas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Bit-vector  Invertibility Conditions  in Coq</dc:title>
  <dc:creator>arjun viswanathan</dc:creator>
  <cp:lastModifiedBy>arjun viswanathan</cp:lastModifiedBy>
  <cp:revision>87</cp:revision>
  <dcterms:created xsi:type="dcterms:W3CDTF">2019-07-12T01:51:43Z</dcterms:created>
  <dcterms:modified xsi:type="dcterms:W3CDTF">2019-08-12T11:30:04Z</dcterms:modified>
</cp:coreProperties>
</file>