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3694-3F83-4F1D-BBEA-460008A3D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4305-0346-4CEB-BA5E-810EA3B2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88F7-1121-4458-88BC-357AAC70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375A-17C4-41ED-B381-61DBDC62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C703-54C0-4478-BBB1-922F1FE8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6E1E-4788-48B1-ABDB-13B5AD02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DC27-8F71-4D1D-B6D9-4751AB06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2AAA-D3E9-4DC1-B412-98445157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50DA-D89A-4CA0-A9C9-AC03F6E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426E-E5CE-49E6-A265-F164505A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642A-4A73-4A7F-99D8-CA06E657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E41AD-14DD-47B0-A9DA-C90FA408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629-9242-465E-B4DD-25A0C7B5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E961-C615-481B-B36E-3ECB77A0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34E9-9728-4EB7-9C54-A7C61B49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47D9-176E-4F65-9A27-FF9A9C6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7045-C4C5-4F74-A1F7-21CE4D4D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B469-31EC-4C8C-A59E-C266DEA2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49A4-206A-4666-BF7E-C89552E8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71CD-27D6-46C6-87F0-172E4D1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AEB7-08A9-4F7B-A5CF-686D7BAE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C441-1FD6-47E7-A1A7-AA6E6EB8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389B-F02B-4670-B076-EC65533A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44D0-65E1-4484-98A2-3351F226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782C-02FF-422B-BC89-BC314D78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D3C-3020-4B6D-8670-EE576F5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7D90-5126-4B98-B0C5-8DFFE25FB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B13D-2590-41BB-BD08-D93C76B4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C3D6-22F9-45CD-814D-737C1BC0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FBC-5EAE-42DB-920A-0E1FE55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6A8E-CE58-4A88-A0B6-57F0A8F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76E5-1830-4C24-81DD-87D9AB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398F-D0A7-4735-84A5-F6FE6469F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D6BF-A0D7-4039-8442-636ED420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88A71-9A8F-4A21-988B-F107FE1DD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B35B-C469-4C9B-A676-57860BB75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82F4A-39A6-4956-A37E-CB51411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A6CA-78FB-4112-8279-DEB95B5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8CE15-FC98-4620-BF9D-3187C3A7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4907-FDCD-40F7-A4B8-E48526CB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DE154-529E-4A89-9492-B20A09AA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A7930-4CA2-4959-B04B-D782B80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275E-080C-45CD-97C8-B6CACEBA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5A504-17EE-4241-8360-EAFD5C45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33E23-81DD-4975-8EBC-9567F64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2697-8D12-446A-B9E8-F1DFDC31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2D83-62CD-43E7-ACD2-D454D621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C8D5-90B7-472D-9F71-81D36B91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71E01-39E6-4F77-BC32-A07DE081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7D28-E0B8-4349-BE22-65561886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C955-32D0-48D8-884F-4033E0A7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F7BC-2BA7-4366-938C-448B0EC7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8B9-AFD3-4BB9-828A-A64787B8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79DF2-7563-4E9F-BA5A-16EE5975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AC64-4344-4D41-83AB-7987C4466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BBE7-49C9-45A0-8F82-04F50ABA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15B9-139F-4EDB-B6B0-A113A6B8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7FC4-D115-4316-BE39-A274E30D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250D9-AD3A-44BE-99DA-6CAB4A44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BE2D-E0CD-4F70-B83D-83DAD7FD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4AF-A4AD-40DB-9EC0-76B9A3E5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CD80-C672-4F93-9E54-F3276CCB6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DA6-1A26-4FEE-89A7-8B6AB9E3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28644" y="5137566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9993" y="5041575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54" y="4993321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library had support for the following operators and predicates:</a:t>
            </a:r>
          </a:p>
          <a:p>
            <a:pPr lvl="1"/>
            <a:r>
              <a:rPr lang="en-US" dirty="0"/>
              <a:t>Addition, negation, multiplication.</a:t>
            </a:r>
          </a:p>
          <a:p>
            <a:pPr lvl="1"/>
            <a:r>
              <a:rPr lang="en-US" dirty="0"/>
              <a:t>Bit-wise conjunction, disjunction, negation.</a:t>
            </a:r>
          </a:p>
          <a:p>
            <a:pPr lvl="1"/>
            <a:r>
              <a:rPr lang="en-US" dirty="0"/>
              <a:t>Logical left and right shift.</a:t>
            </a:r>
          </a:p>
          <a:p>
            <a:pPr lvl="1"/>
            <a:r>
              <a:rPr lang="en-US" dirty="0"/>
              <a:t>Concatenation.</a:t>
            </a:r>
          </a:p>
          <a:p>
            <a:pPr lvl="1"/>
            <a:r>
              <a:rPr lang="en-US" dirty="0"/>
              <a:t>Equality, </a:t>
            </a:r>
            <a:r>
              <a:rPr lang="en-US" dirty="0" err="1"/>
              <a:t>unequality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Signed and unsigned less than and greater than.</a:t>
            </a:r>
          </a:p>
          <a:p>
            <a:pPr marL="0" indent="0">
              <a:buNone/>
            </a:pPr>
            <a:r>
              <a:rPr lang="en-US" dirty="0"/>
              <a:t>We extended the library with the following:</a:t>
            </a:r>
          </a:p>
          <a:p>
            <a:pPr lvl="1"/>
            <a:r>
              <a:rPr lang="en-US" dirty="0"/>
              <a:t>Unsigned weak inequalities.</a:t>
            </a:r>
          </a:p>
          <a:p>
            <a:pPr lvl="1"/>
            <a:r>
              <a:rPr lang="en-US" dirty="0"/>
              <a:t>Arithmetic right shift.</a:t>
            </a:r>
          </a:p>
          <a:p>
            <a:pPr lvl="1"/>
            <a:r>
              <a:rPr lang="en-US" dirty="0"/>
              <a:t>New definitions of all shift operators and a proof of equivalence between the two sets of definitions.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9685FE-3DE6-493A-9414-3352CC95D7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39" y="1047134"/>
            <a:ext cx="7536761" cy="2780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A1C621-711F-4F78-A3A9-B79763939C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3534"/>
            <a:ext cx="8329142" cy="15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The theory of bit-vectors can be used to model problems in many applications:</a:t>
            </a:r>
          </a:p>
          <a:p>
            <a:pPr lvl="0"/>
            <a:r>
              <a:rPr lang="en-US" sz="3500" dirty="0"/>
              <a:t>Hardware circuit analysis</a:t>
            </a:r>
          </a:p>
          <a:p>
            <a:pPr lvl="0"/>
            <a:r>
              <a:rPr lang="en-US" sz="3500" dirty="0"/>
              <a:t>Bounded model checking</a:t>
            </a:r>
          </a:p>
          <a:p>
            <a:pPr lvl="0"/>
            <a:r>
              <a:rPr lang="en-US" sz="3500" dirty="0"/>
              <a:t>Symbolic execution</a:t>
            </a:r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It is useful to solve quantified bit-vector formulas, and to have guarantees about them</a:t>
            </a:r>
          </a:p>
          <a:p>
            <a:r>
              <a:rPr lang="en-US" sz="3200" dirty="0"/>
              <a:t>To solve quantified bit-vector formulas, some SMT-solvers use quantifier-instantiation.</a:t>
            </a:r>
          </a:p>
          <a:p>
            <a:r>
              <a:rPr lang="en-US" sz="3200" i="1" dirty="0"/>
              <a:t>Invertibility conditions </a:t>
            </a:r>
            <a:r>
              <a:rPr lang="en-US" sz="3200" dirty="0"/>
              <a:t>appear in quantified bit-vector equivalences (invertibility equivalences), and are a useful meta-construct, for a quantifier-instantiation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inversion of bit-vector addition is unconditional.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x + s = t is always invertible for x. The inverse is x = t – s, and the       invertibility condition is T.</a:t>
            </a:r>
          </a:p>
          <a:p>
            <a:r>
              <a:rPr lang="en-US" dirty="0"/>
              <a:t>The following equation is not always invertible: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conditions under which it is invertible for x are: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C32174-FC8A-4D5D-A0FE-17CE303D9C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47722"/>
            <a:ext cx="2692267" cy="26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1942C-BF7D-47F9-B234-FAEC8C4288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2" y="4486247"/>
            <a:ext cx="1461334" cy="260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892EF9-0B66-47C8-ABD0-DEB895858C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19" y="5719224"/>
            <a:ext cx="3910400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quantifier instantiation technique considers these invertibility equivalences to be true independent of their bit-width.</a:t>
            </a:r>
          </a:p>
          <a:p>
            <a:r>
              <a:rPr lang="en-US" dirty="0"/>
              <a:t>As a result, proofs of these equivalences parametric in bit-width are guarantees that bolster the results of the SMT-solvers that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work generated 162 of these invertibility equivalences, and proved them using SMT-solvers for bit-widths up to 65.</a:t>
            </a:r>
          </a:p>
          <a:p>
            <a:r>
              <a:rPr lang="en-US" dirty="0"/>
              <a:t>Another approach was to encode the equivalences in theories supported by SMT-solvers to reason about parametric bit-widths. However, this approach failed on over a quarter of the equivalences.</a:t>
            </a:r>
          </a:p>
          <a:p>
            <a:pPr marL="0" indent="0">
              <a:buNone/>
            </a:pPr>
            <a:r>
              <a:rPr lang="en-US" dirty="0"/>
              <a:t>Contributions:</a:t>
            </a:r>
          </a:p>
          <a:p>
            <a:r>
              <a:rPr lang="en-US" dirty="0"/>
              <a:t>Represented a subset of the 162 invertibility equivalences in Coq, and proved them for arbitrary bit-width.</a:t>
            </a:r>
          </a:p>
          <a:p>
            <a:r>
              <a:rPr lang="en-US" dirty="0"/>
              <a:t>Extended a Coq bit-vector library to support some of these equivalences.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such that the following equivalence is valid in the theory of bit-vectors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invertibility equivalence (IE).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42671C-56B2-452A-8F17-52C6D88456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C0F2DB-9C55-4642-8E9F-E2B9639F7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416828-A050-4A25-8837-F7CCD29CC6E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1AA85CF-1E45-407E-92D9-CBFB10D13F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8"/>
            <a:ext cx="5752816" cy="4499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8457BC-F5E1-4515-8BDF-0942D9F52F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5156013"/>
            <a:ext cx="5117285" cy="10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70"/>
            <a:ext cx="10515600" cy="4351338"/>
          </a:xfrm>
        </p:spPr>
        <p:txBody>
          <a:bodyPr/>
          <a:lstStyle/>
          <a:p>
            <a:r>
              <a:rPr lang="en-US" dirty="0"/>
              <a:t>We used a bit-vector library originally developed for </a:t>
            </a:r>
            <a:r>
              <a:rPr lang="en-US" dirty="0" err="1"/>
              <a:t>SMTCoq</a:t>
            </a:r>
            <a:r>
              <a:rPr lang="en-US" dirty="0"/>
              <a:t> – a Coq plugin that uses external SMT solvers to complete proof goals.</a:t>
            </a:r>
          </a:p>
          <a:p>
            <a:r>
              <a:rPr lang="en-US" dirty="0"/>
              <a:t>Bit-vectors are represented as lists of Booleans.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380764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62173" y="4525225"/>
            <a:ext cx="1161111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296629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471333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Functor</a:t>
            </a:r>
            <a:r>
              <a:rPr lang="en-US" dirty="0"/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2894915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2894915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8" y="5445855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bitvector</a:t>
            </a:r>
            <a:r>
              <a:rPr lang="en-US" dirty="0"/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433893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bitvector</a:t>
            </a:r>
            <a:r>
              <a:rPr lang="en-US" dirty="0"/>
              <a:t> : Type</a:t>
            </a:r>
            <a:br>
              <a:rPr lang="en-US" dirty="0"/>
            </a:br>
            <a:r>
              <a:rPr lang="en-US" dirty="0"/>
              <a:t>size : </a:t>
            </a:r>
            <a:r>
              <a:rPr lang="en-US" dirty="0" err="1"/>
              <a:t>bitvector</a:t>
            </a:r>
            <a:r>
              <a:rPr lang="en-US" dirty="0"/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pagestyle{empty}&#10;\begin{document}&#10;$x + s = t \iff \top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1.6573"/>
  <p:tag name="ORIGINALWIDTH" val="4098.988"/>
  <p:tag name="LATEXADDIN" val="\documentclass{article}&#10;\usepackage{amsmath}&#10;\pagestyle{empty}&#10;\begin{document}&#10;\begin{itemize}&#10;\item unsigned weak inequalities ($&lt;=_u$, $&gt;=_u$)..&#10;\item arithmetic right shift ($\mathop{&gt;\kern-.3em&gt;_a}$).&#10;\item new definitions ofo all shift operators and a proof of equivalence between the two sets of definitions.&#10;\end{itemize}&#10;\end{document}"/>
  <p:tag name="IGUANATEXSIZE" val="20"/>
  <p:tag name="IGUANATEXCURSOR" val="3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13.6857"/>
  <p:tag name="LATEXADDIN" val="\documentclass{article}&#10;\usepackage{amsmath}&#10;\pagestyle{empty}&#10;\begin{document}&#10;$x\ \&amp;\ s = t$&#10;\end{document}"/>
  <p:tag name="IGUANATEXSIZE" val="2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pagestyle{empty}&#10;\begin{document}&#10;$x\ \&amp;\ s = t \iff t\ \&amp;\ s = t$&#10;&#10;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pagestyle{empty}&#10;\begin{document}&#10;$\ell\ [\ x\ ,\ s\ ,\ t\ ]$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pagestyle{empty}&#10;\begin{document}&#10;$IC\ [\ s\ ,\ t\ ]$&#10;\end{document}"/>
  <p:tag name="IGUANATEXSIZE" val="2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pagestyle{empty}&#10;\begin{document}&#10;$\forall s : \sigma_{[n]}.\ \forall t : \sigma_{[n]}.\ IC[s,t] \iff \exists x : \sigma_{[n]}.\ \ell[x,s,t]$&#10;\end{document}"/>
  <p:tag name="IGUANATEXSIZE" val="2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green}{$\checkmark$} &amp; \color{green}{$\checkmark$} &amp; \color{green}{$\checkmark$} &amp; \color{green}{$\checkmark$}  &#10;     &amp; \color{green}{$\checkmark$} &amp; \color{green}{$\checkmark$} \\&#10;    $\sim x  \bowtie t$ &amp; \color{blue}{$\checkmark$}\nolinebreak\kern-0.7em\xspace\color{green}{$\checkmark$} &amp; \color{green}{$\checkmark$} &amp; \color{green}{$\checkmark$} &amp; \color{green}{$\checkmark$}  &#10;     &amp; \color{green}{$\checkmark$} &amp; \color{green}{$\checkmark$}  \\&#10;    $x\ \&amp;\ s \bowtie t$ &amp; \color{blue}{$\checkmark$} &amp; \color{green}{$\checkmark$} &amp; \color{green}{$\checkmark$} &amp; \color{green}{$\checkmark$}  &#10;     &amp; \color{green}{$\checkmark$} &amp; \color{green}{$\checkmark$} \\&#10;    $x \mid s   \bowtie t$ &amp; \color{blue}{$\checkmark$} &amp; \color{green}{$\checkmark$} &amp; \color{green}{$\checkmark$} &amp; \color{green}{$\checkmark$} &#10;     &amp; \color{green}{$\checkmark$} &amp; \color{green}{$\checkmark$} \\&#10;    $x \mathop{&lt;\kern-.3em&lt;} s  \bowtie t$ &amp; \color{blue}{$\checkmark$} &amp; \color{blue}{$\checkmark$} &amp; \color{green}{$\checkmark$} &amp; \color{blue}{$\checkmark$}   &#10;     &amp; \color{green}{$\checkmark$} &amp; \color{blue}{$\checkmark$} \\&#10;    $s \mathop{&lt;\kern-.3em&lt;} x 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  $x \mathop{&gt;\kern-.3em&gt;} s \bowtie t$ &amp; \color{blue}{$\checkmark$}\nolinebreak\kern-0.7em\xspace\color{green}{$\checkmark$} &amp; \color{green}{$\checkmark$} &amp; \color{green}{$\checkmark$} &amp; \color{red}\ding{53} &#10;     &amp; \color{green}{$\checkmark$} &amp; \color{green}{$\checkmark$} \\&#10;    $s \mathop{&gt;\kern-.3em&gt;} x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  $x \mathop{&gt;\kern-.3em&gt;_a} s \bowtie t$ &amp; \color{blue}{$\checkmark$} &amp; \color{green}{$\checkmark$} &amp; \color{green}{$\checkmark$} &amp; \color{green}{$\checkmark$} &#10;     &amp; \color{green}{$\checkmark$} &amp; \color{green}{$\checkmark$} \\&#10;    $s \mathop{&gt;\kern-.3em&gt;_a} x \bowtie t$ &amp; \color{blue}{$\checkmark$}\nolinebreak\kern-0.7em\xspace\color{green}{$\checkmark$} &amp; \color{green}{$\checkmark$} &amp; \color{blue}{$\checkmark$} &amp; \color{blue}{$\checkmark$}  &#10;     &amp; \color{blue}{$\checkmark$} &amp; \color{blue}{$\checkmark$} \\&#10;    $x + s  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\end{tabular}%&#10;}&#10;\end{center}&#10;\end{table} &#10;\end{document}"/>
  <p:tag name="IGUANATEXSIZE" val="28"/>
  <p:tag name="IGUANATEXCURSOR" val="33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818.898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{xcolor}&#10;\usepackage{xspace}&#10;\usepackage{pifont}&#10;\usepackage{amssymb}&#10;\pagestyle{empty}&#10;\begin{document}&#10;{\color{blue}{$\checkmark$}} - Verified by us in Coq for arbitrary bit-width. \\&#10;{\color{green}{$\checkmark$}} - Verified by Niemetz et al. using SMT encoding. \\&#10;{\color{blue}{$\checkmark$}\nolinebreak\kern-0.7em\xspace\color{green}{$\checkmark$}} - Verified by both us and Niemetz et al. \\&#10;{\color{red}\ding{53}} - Verified by neither us nor Niemetz et al.&#10;\end{document}"/>
  <p:tag name="IGUANATEXSIZE" val="20"/>
  <p:tag name="IGUANATEXCURSOR" val="6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8.579"/>
  <p:tag name="ORIGINALWIDTH" val="3709.036"/>
  <p:tag name="LATEXADDIN" val="\documentclass{article}&#10;\usepackage{amsmath}&#10;\pagestyle{empty}&#10;\begin{document}&#10;\begin{itemize}&#10;\item addition ($+$), negation ($-$), multiplication ($\cdot$).&#10;\item bit-wise conjunction ($\&amp;$), disjunction ($\mid$), negation ($\sim$).&#10;\item logical left ($\mathop{&lt;\kern-.3em&lt;}$) and right ($\mathop{&gt;\kern-.3em&gt;}$) shift.&#10;\item concatenation ($\circ$).&#10;\item equality ($=$), disequality ($\not=$).&#10;\item unsigned and signed less than and greater than ($&lt;_u$, $&gt;_u$, $&lt;_s$, $&gt;_s$).&#10;\end{itemize}&#10;\end{document}"/>
  <p:tag name="IGUANATEXSIZE" val="20"/>
  <p:tag name="IGUANATEXCURSOR" val="4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537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Introduction</vt:lpstr>
      <vt:lpstr>Introduction</vt:lpstr>
      <vt:lpstr>Previous Work &amp; Contributions</vt:lpstr>
      <vt:lpstr>Invertibility Conditions</vt:lpstr>
      <vt:lpstr>Results</vt:lpstr>
      <vt:lpstr>Bit-vector Library</vt:lpstr>
      <vt:lpstr>Bit-vector Library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27</cp:revision>
  <dcterms:created xsi:type="dcterms:W3CDTF">2019-07-12T01:51:43Z</dcterms:created>
  <dcterms:modified xsi:type="dcterms:W3CDTF">2019-07-28T23:20:17Z</dcterms:modified>
</cp:coreProperties>
</file>