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3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6"/>
  </p:notesMasterIdLst>
  <p:sldIdLst>
    <p:sldId id="256" r:id="rId2"/>
    <p:sldId id="283" r:id="rId3"/>
    <p:sldId id="257" r:id="rId4"/>
    <p:sldId id="258" r:id="rId5"/>
    <p:sldId id="264" r:id="rId6"/>
    <p:sldId id="259" r:id="rId7"/>
    <p:sldId id="261" r:id="rId8"/>
    <p:sldId id="260" r:id="rId9"/>
    <p:sldId id="268" r:id="rId10"/>
    <p:sldId id="265" r:id="rId11"/>
    <p:sldId id="279" r:id="rId12"/>
    <p:sldId id="266" r:id="rId13"/>
    <p:sldId id="281" r:id="rId14"/>
    <p:sldId id="267" r:id="rId15"/>
    <p:sldId id="276" r:id="rId16"/>
    <p:sldId id="277" r:id="rId17"/>
    <p:sldId id="280" r:id="rId18"/>
    <p:sldId id="272" r:id="rId19"/>
    <p:sldId id="271" r:id="rId20"/>
    <p:sldId id="273" r:id="rId21"/>
    <p:sldId id="274" r:id="rId22"/>
    <p:sldId id="275" r:id="rId23"/>
    <p:sldId id="263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5" autoAdjust="0"/>
    <p:restoredTop sz="88719" autoAdjust="0"/>
  </p:normalViewPr>
  <p:slideViewPr>
    <p:cSldViewPr snapToGrid="0">
      <p:cViewPr varScale="1">
        <p:scale>
          <a:sx n="99" d="100"/>
          <a:sy n="99" d="100"/>
        </p:scale>
        <p:origin x="90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BAD48-3E9D-44CA-B663-82E68EEB1E08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FD78B-5075-4CBB-A78B-67D8560C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4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31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85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need to mention: we represent bit-vectors with MSB on the right, so a left shift will look like a right shift.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proved 18 equivalences in both directions, and one in one direction, so far.</a:t>
            </a:r>
          </a:p>
          <a:p>
            <a:r>
              <a:rPr lang="en-US" dirty="0"/>
              <a:t>The proof sketch for the other direction is interesting.</a:t>
            </a:r>
          </a:p>
          <a:p>
            <a:r>
              <a:rPr lang="en-US" dirty="0"/>
              <a:t>In this direction of the equivalence existential becomes universal. </a:t>
            </a:r>
          </a:p>
          <a:p>
            <a:r>
              <a:rPr lang="en-US" dirty="0"/>
              <a:t>Left side is literal, right side is 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14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other words, </a:t>
            </a:r>
            <a:r>
              <a:rPr lang="en-US" dirty="0" err="1"/>
              <a:t>msb_zero</a:t>
            </a:r>
            <a:r>
              <a:rPr lang="en-US" dirty="0"/>
              <a:t> states that when k &lt; l the most significant l - k bits of s are 0. </a:t>
            </a:r>
          </a:p>
          <a:p>
            <a:r>
              <a:rPr lang="en-US" dirty="0"/>
              <a:t>Consider quantification over l instead of n.</a:t>
            </a:r>
          </a:p>
          <a:p>
            <a:r>
              <a:rPr lang="en-US" dirty="0"/>
              <a:t>Consider removing </a:t>
            </a:r>
            <a:r>
              <a:rPr lang="en-US" dirty="0" err="1"/>
              <a:t>sigma_n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97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94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25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CoqHammer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hammer tool that learns from previous proofs and using external solvers.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CoqHammer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has these proofs at its disposal.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08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Bit-vectors have many applications in verification.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0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32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30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being precise about the term inverse here. </a:t>
            </a:r>
          </a:p>
          <a:p>
            <a:r>
              <a:rPr lang="en-US" dirty="0"/>
              <a:t>For conjunction, the inverse is 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69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general correctness, the quantifier instantiation technique introduced by [</a:t>
            </a:r>
            <a:r>
              <a:rPr lang="en-US" dirty="0" err="1"/>
              <a:t>Niemetz</a:t>
            </a:r>
            <a:r>
              <a:rPr lang="en-US" dirty="0"/>
              <a:t> et al.] requires the equivalences to be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38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But, CVC4 uses these invertibility conditions for arbitrary 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6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bowtie is a placeholder for the predicate.</a:t>
            </a:r>
          </a:p>
          <a:p>
            <a:r>
              <a:rPr lang="en-US" dirty="0"/>
              <a:t>Mention that SMT is CADE work, not CAV work. </a:t>
            </a:r>
          </a:p>
          <a:p>
            <a:r>
              <a:rPr lang="en-US" dirty="0"/>
              <a:t>We proved 18 equivalences in both directions, and one in one direction.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1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column wise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3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7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4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9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3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2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3F418-5BE6-4764-B372-575D89EC1E3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1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3.xml"/><Relationship Id="rId7" Type="http://schemas.openxmlformats.org/officeDocument/2006/relationships/image" Target="../media/image1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6.xml"/><Relationship Id="rId7" Type="http://schemas.openxmlformats.org/officeDocument/2006/relationships/notesSlide" Target="../notesSlides/notesSlide13.xml"/><Relationship Id="rId12" Type="http://schemas.openxmlformats.org/officeDocument/2006/relationships/image" Target="../media/image19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5" Type="http://schemas.openxmlformats.org/officeDocument/2006/relationships/tags" Target="../tags/tag18.xml"/><Relationship Id="rId10" Type="http://schemas.openxmlformats.org/officeDocument/2006/relationships/image" Target="../media/image17.png"/><Relationship Id="rId4" Type="http://schemas.openxmlformats.org/officeDocument/2006/relationships/tags" Target="../tags/tag17.xml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tags" Target="../tags/tag21.xml"/><Relationship Id="rId21" Type="http://schemas.openxmlformats.org/officeDocument/2006/relationships/image" Target="../media/image24.png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tags" Target="../tags/tag20.xml"/><Relationship Id="rId16" Type="http://schemas.openxmlformats.org/officeDocument/2006/relationships/notesSlide" Target="../notesSlides/notesSlide14.xml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24" Type="http://schemas.openxmlformats.org/officeDocument/2006/relationships/image" Target="../media/image27.png"/><Relationship Id="rId5" Type="http://schemas.openxmlformats.org/officeDocument/2006/relationships/tags" Target="../tags/tag23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tags" Target="../tags/tag28.xml"/><Relationship Id="rId19" Type="http://schemas.openxmlformats.org/officeDocument/2006/relationships/image" Target="../media/image22.png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6.xml"/><Relationship Id="rId7" Type="http://schemas.openxmlformats.org/officeDocument/2006/relationships/image" Target="../media/image8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123B-B5C1-4B8A-B85C-BBC5ED300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4735"/>
            <a:ext cx="9144000" cy="3166014"/>
          </a:xfrm>
        </p:spPr>
        <p:txBody>
          <a:bodyPr>
            <a:normAutofit fontScale="90000"/>
          </a:bodyPr>
          <a:lstStyle/>
          <a:p>
            <a:r>
              <a:rPr lang="en-US" dirty="0"/>
              <a:t>Verifying Bit-vector </a:t>
            </a:r>
            <a:br>
              <a:rPr lang="en-US" dirty="0"/>
            </a:br>
            <a:r>
              <a:rPr lang="en-US" dirty="0"/>
              <a:t>Invertibility Conditions </a:t>
            </a:r>
            <a:br>
              <a:rPr lang="en-US" dirty="0"/>
            </a:br>
            <a:r>
              <a:rPr lang="en-US" dirty="0"/>
              <a:t>in</a:t>
            </a:r>
            <a:br>
              <a:rPr lang="en-US" dirty="0"/>
            </a:br>
            <a:r>
              <a:rPr lang="en-US" dirty="0"/>
              <a:t>Coq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6F882-6C25-4003-8ECD-42E1166BC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172490"/>
            <a:ext cx="10360404" cy="1655762"/>
          </a:xfrm>
        </p:spPr>
        <p:txBody>
          <a:bodyPr/>
          <a:lstStyle/>
          <a:p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Burak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 </a:t>
            </a:r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Ekici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, </a:t>
            </a:r>
            <a:r>
              <a:rPr lang="en-US" dirty="0">
                <a:solidFill>
                  <a:srgbClr val="F00E0E"/>
                </a:solidFill>
                <a:latin typeface="Liberation Sans" pitchFamily="18"/>
                <a:ea typeface="Noto Sans CJK SC Regular" pitchFamily="2"/>
                <a:cs typeface="Lohit Devanagari" pitchFamily="2"/>
              </a:rPr>
              <a:t>Arjun Viswanathan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, Yoni Zohar, Clark Barrett, Cesare </a:t>
            </a:r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Tinelli</a:t>
            </a:r>
            <a:endParaRPr lang="en-US" dirty="0">
              <a:latin typeface="Liberation Sans" pitchFamily="18"/>
              <a:ea typeface="Noto Sans CJK SC Regular" pitchFamily="2"/>
              <a:cs typeface="Lohit Devanagari" pitchFamily="2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65A4C-77AA-4899-A619-18E01566DDF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912063" y="4928560"/>
            <a:ext cx="2398633" cy="136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1693BC-052F-42AA-88ED-3F01BED698C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441133" y="4823144"/>
            <a:ext cx="2804843" cy="157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https://www2.uibk.ac.at/images/300x-auto/350-jahre/images/logo/universitaet-innsbruck-350-jahre-logo-rgb-farbe.png">
            <a:extLst>
              <a:ext uri="{FF2B5EF4-FFF2-40B4-BE49-F238E27FC236}">
                <a16:creationId xmlns:a16="http://schemas.microsoft.com/office/drawing/2014/main" id="{DFE8FE61-43E4-4A13-97A3-D102E9C1F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024" y="4927784"/>
            <a:ext cx="2159064" cy="151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03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0612-7218-47A4-BAAF-295374B5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6F488-8123-4AD5-8230-C254494F5DE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44" y="1674402"/>
            <a:ext cx="5752815" cy="449990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00BB213-40D7-43F8-AE7E-529C3A9F882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442" y="4825439"/>
            <a:ext cx="3765400" cy="13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00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8A61-7708-47D7-A1EA-CE9B7348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Bit-vector Library</a:t>
            </a:r>
          </a:p>
        </p:txBody>
      </p:sp>
    </p:spTree>
    <p:extLst>
      <p:ext uri="{BB962C8B-B14F-4D97-AF65-F5344CB8AC3E}">
        <p14:creationId xmlns:p14="http://schemas.microsoft.com/office/powerpoint/2010/main" val="208350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8CC3-014E-4E5E-AA2C-2910D4E9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9D3C-F813-4E85-A9C2-E3CA5781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1691991"/>
            <a:ext cx="11025051" cy="4732796"/>
          </a:xfrm>
        </p:spPr>
        <p:txBody>
          <a:bodyPr>
            <a:normAutofit/>
          </a:bodyPr>
          <a:lstStyle/>
          <a:p>
            <a:r>
              <a:rPr lang="en-US" sz="2600" dirty="0"/>
              <a:t>Used a bit-vector library originally developed for </a:t>
            </a:r>
            <a:r>
              <a:rPr lang="en-US" sz="2600" dirty="0" err="1">
                <a:solidFill>
                  <a:schemeClr val="accent2"/>
                </a:solidFill>
              </a:rPr>
              <a:t>SMTCoq</a:t>
            </a:r>
            <a:r>
              <a:rPr lang="en-US" sz="2600" dirty="0"/>
              <a:t> [</a:t>
            </a:r>
            <a:r>
              <a:rPr lang="en-US" sz="2600" dirty="0" err="1"/>
              <a:t>Ekici</a:t>
            </a:r>
            <a:r>
              <a:rPr lang="en-US" sz="2600" dirty="0"/>
              <a:t> et al., 2017]</a:t>
            </a:r>
          </a:p>
          <a:p>
            <a:r>
              <a:rPr lang="en-US" sz="2600" dirty="0" err="1"/>
              <a:t>SMTCoq</a:t>
            </a:r>
            <a:r>
              <a:rPr lang="en-US" sz="2600" dirty="0"/>
              <a:t> is a Coq plugin that uses external SMT solvers to complete proof goals</a:t>
            </a:r>
          </a:p>
          <a:p>
            <a:r>
              <a:rPr lang="en-US" sz="2600" dirty="0"/>
              <a:t>Bit-vectors are represented as lists of Booleans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634451-17F3-4158-9072-41C45AC6E7B5}"/>
              </a:ext>
            </a:extLst>
          </p:cNvPr>
          <p:cNvSpPr/>
          <p:nvPr/>
        </p:nvSpPr>
        <p:spPr>
          <a:xfrm>
            <a:off x="2223081" y="3859743"/>
            <a:ext cx="3951215" cy="78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Raw (Non-dependent) Bit-vector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F11DEA4-3754-44FE-83DA-7BAA3722071F}"/>
              </a:ext>
            </a:extLst>
          </p:cNvPr>
          <p:cNvSpPr/>
          <p:nvPr/>
        </p:nvSpPr>
        <p:spPr>
          <a:xfrm rot="5400000">
            <a:off x="3674885" y="5016916"/>
            <a:ext cx="1135688" cy="381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77DAB2-2365-4F95-81BF-93A906419D6F}"/>
              </a:ext>
            </a:extLst>
          </p:cNvPr>
          <p:cNvSpPr/>
          <p:nvPr/>
        </p:nvSpPr>
        <p:spPr>
          <a:xfrm>
            <a:off x="2223081" y="5775608"/>
            <a:ext cx="3951215" cy="78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Dependently Typed Bit-vector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2097E-A4CC-4339-AFD8-AF88E0FF33ED}"/>
              </a:ext>
            </a:extLst>
          </p:cNvPr>
          <p:cNvSpPr txBox="1"/>
          <p:nvPr/>
        </p:nvSpPr>
        <p:spPr>
          <a:xfrm>
            <a:off x="6560192" y="4950312"/>
            <a:ext cx="29844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Functor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: Raw2Bitvector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2AC9C-39FD-4251-95D8-EB7760EF0424}"/>
              </a:ext>
            </a:extLst>
          </p:cNvPr>
          <p:cNvSpPr txBox="1"/>
          <p:nvPr/>
        </p:nvSpPr>
        <p:spPr>
          <a:xfrm>
            <a:off x="3712126" y="3373894"/>
            <a:ext cx="2072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Modules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CFB3E-6FB2-4B3E-9AD6-1F15997C39B5}"/>
              </a:ext>
            </a:extLst>
          </p:cNvPr>
          <p:cNvSpPr txBox="1"/>
          <p:nvPr/>
        </p:nvSpPr>
        <p:spPr>
          <a:xfrm>
            <a:off x="6599339" y="3373894"/>
            <a:ext cx="2072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0B984-F3C6-4E7E-9435-D927A4563380}"/>
              </a:ext>
            </a:extLst>
          </p:cNvPr>
          <p:cNvSpPr txBox="1"/>
          <p:nvPr/>
        </p:nvSpPr>
        <p:spPr>
          <a:xfrm>
            <a:off x="6578367" y="5924834"/>
            <a:ext cx="2853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bitvector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: N -&gt;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56261-D172-4DEE-8A65-89E86833C6BE}"/>
              </a:ext>
            </a:extLst>
          </p:cNvPr>
          <p:cNvSpPr txBox="1"/>
          <p:nvPr/>
        </p:nvSpPr>
        <p:spPr>
          <a:xfrm>
            <a:off x="6546210" y="3869327"/>
            <a:ext cx="2439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bitvector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: Type</a:t>
            </a:r>
            <a:br>
              <a:rPr lang="en-US" sz="2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size :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bitvector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-&gt; N</a:t>
            </a:r>
          </a:p>
        </p:txBody>
      </p:sp>
    </p:spTree>
    <p:extLst>
      <p:ext uri="{BB962C8B-B14F-4D97-AF65-F5344CB8AC3E}">
        <p14:creationId xmlns:p14="http://schemas.microsoft.com/office/powerpoint/2010/main" val="173962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2FDC-ABC6-452E-BE8E-E09BA2A4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 Representations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29D5FB-F2E3-46E7-BB4E-16AC93874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673272"/>
              </p:ext>
            </p:extLst>
          </p:nvPr>
        </p:nvGraphicFramePr>
        <p:xfrm>
          <a:off x="916581" y="1690688"/>
          <a:ext cx="10361025" cy="4802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337">
                  <a:extLst>
                    <a:ext uri="{9D8B030D-6E8A-4147-A177-3AD203B41FA5}">
                      <a16:colId xmlns:a16="http://schemas.microsoft.com/office/drawing/2014/main" val="1616161299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1212509111"/>
                    </a:ext>
                  </a:extLst>
                </a:gridCol>
                <a:gridCol w="3063579">
                  <a:extLst>
                    <a:ext uri="{9D8B030D-6E8A-4147-A177-3AD203B41FA5}">
                      <a16:colId xmlns:a16="http://schemas.microsoft.com/office/drawing/2014/main" val="3479179974"/>
                    </a:ext>
                  </a:extLst>
                </a:gridCol>
                <a:gridCol w="2327029">
                  <a:extLst>
                    <a:ext uri="{9D8B030D-6E8A-4147-A177-3AD203B41FA5}">
                      <a16:colId xmlns:a16="http://schemas.microsoft.com/office/drawing/2014/main" val="3688213853"/>
                    </a:ext>
                  </a:extLst>
                </a:gridCol>
              </a:tblGrid>
              <a:tr h="617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SMTLib</a:t>
                      </a:r>
                      <a:r>
                        <a:rPr lang="en-US" sz="2200" dirty="0"/>
                        <a:t> </a:t>
                      </a:r>
                      <a:r>
                        <a:rPr lang="en-US" sz="1800" dirty="0"/>
                        <a:t>[</a:t>
                      </a:r>
                      <a:r>
                        <a:rPr lang="en-US" sz="1800" dirty="0" err="1"/>
                        <a:t>Niemetz</a:t>
                      </a:r>
                      <a:r>
                        <a:rPr lang="en-US" sz="1800" dirty="0"/>
                        <a:t> et al. 18]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Encoding </a:t>
                      </a:r>
                      <a:r>
                        <a:rPr lang="en-US" sz="1800" dirty="0"/>
                        <a:t>[</a:t>
                      </a:r>
                      <a:r>
                        <a:rPr lang="en-US" sz="1800" dirty="0" err="1"/>
                        <a:t>Niemetz</a:t>
                      </a:r>
                      <a:r>
                        <a:rPr lang="en-US" sz="1800" dirty="0"/>
                        <a:t> et al. 19]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Coq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33681"/>
                  </a:ext>
                </a:extLst>
              </a:tr>
              <a:tr h="1046287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Bit-vector Representation: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Bit-vector of width 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One sort for each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Bit-vector of width 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Translated to NIA and 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Bit-vector of width 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List of Booleans over 2 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06573"/>
                  </a:ext>
                </a:extLst>
              </a:tr>
              <a:tr h="1046287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Expressivity: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n cannot be symbolic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Allows quantification over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Bit-vectors dependent over 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46069"/>
                  </a:ext>
                </a:extLst>
              </a:tr>
              <a:tr h="1046287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Verification: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Automatic proofs using SMT-solvers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Automatic proofs using SMT-solvers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Manual proofs in Coq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209655"/>
                  </a:ext>
                </a:extLst>
              </a:tr>
              <a:tr h="1046287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Results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All equivalences for n = 1 to 65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Verified ≈75% of equivalences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18 equivalences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43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09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B2D5-94FF-4BCA-8CD4-E5FA09D0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B1DF-8AB3-455D-B534-942C5A38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116"/>
            <a:ext cx="10515600" cy="48538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Basic signature: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+</a:t>
            </a:r>
            <a:r>
              <a:rPr lang="en-US" sz="2400" dirty="0"/>
              <a:t>	addition			 </a:t>
            </a:r>
            <a:r>
              <a:rPr lang="en-US" sz="2400" dirty="0">
                <a:solidFill>
                  <a:schemeClr val="accent1"/>
                </a:solidFill>
              </a:rPr>
              <a:t>ₒ</a:t>
            </a:r>
            <a:r>
              <a:rPr lang="en-US" sz="2400" dirty="0"/>
              <a:t>   	concatenation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-</a:t>
            </a:r>
            <a:r>
              <a:rPr lang="en-US" sz="2400" dirty="0"/>
              <a:t>  	negation			 </a:t>
            </a:r>
            <a:r>
              <a:rPr lang="en-US" sz="2400" dirty="0">
                <a:solidFill>
                  <a:schemeClr val="accent1"/>
                </a:solidFill>
              </a:rPr>
              <a:t>=</a:t>
            </a:r>
            <a:r>
              <a:rPr lang="en-US" sz="2400" dirty="0"/>
              <a:t>  	equality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•</a:t>
            </a:r>
            <a:r>
              <a:rPr lang="en-US" sz="2400" dirty="0"/>
              <a:t> 	multiplication		 	 </a:t>
            </a:r>
            <a:r>
              <a:rPr lang="en-US" sz="2400" dirty="0">
                <a:solidFill>
                  <a:schemeClr val="accent1"/>
                </a:solidFill>
              </a:rPr>
              <a:t>≠</a:t>
            </a:r>
            <a:r>
              <a:rPr lang="en-US" sz="2400" dirty="0"/>
              <a:t>  	</a:t>
            </a:r>
            <a:r>
              <a:rPr lang="en-US" sz="2400" dirty="0" err="1"/>
              <a:t>disequality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&amp;</a:t>
            </a:r>
            <a:r>
              <a:rPr lang="en-US" sz="2400" dirty="0"/>
              <a:t> 	bit-wise conjunction		 </a:t>
            </a:r>
            <a:r>
              <a:rPr lang="en-US" sz="2400" dirty="0">
                <a:solidFill>
                  <a:schemeClr val="accent1"/>
                </a:solidFill>
              </a:rPr>
              <a:t>&lt;</a:t>
            </a:r>
            <a:r>
              <a:rPr lang="en-US" sz="2400" baseline="-25000" dirty="0">
                <a:solidFill>
                  <a:schemeClr val="accent1"/>
                </a:solidFill>
              </a:rPr>
              <a:t>u</a:t>
            </a:r>
            <a:r>
              <a:rPr lang="en-US" sz="2400" dirty="0"/>
              <a:t>	unsigned less than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|</a:t>
            </a:r>
            <a:r>
              <a:rPr lang="en-US" sz="2400" dirty="0"/>
              <a:t>  	bit-wise disjunction	 	 </a:t>
            </a:r>
            <a:r>
              <a:rPr lang="en-US" sz="2400" dirty="0">
                <a:solidFill>
                  <a:schemeClr val="accent1"/>
                </a:solidFill>
              </a:rPr>
              <a:t>&gt;</a:t>
            </a:r>
            <a:r>
              <a:rPr lang="en-US" sz="2400" baseline="-25000" dirty="0">
                <a:solidFill>
                  <a:schemeClr val="accent1"/>
                </a:solidFill>
              </a:rPr>
              <a:t>u</a:t>
            </a:r>
            <a:r>
              <a:rPr lang="en-US" sz="2400" dirty="0"/>
              <a:t>	unsigned greater than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~</a:t>
            </a:r>
            <a:r>
              <a:rPr lang="en-US" sz="2400" dirty="0"/>
              <a:t> 	bit-wise negation		 </a:t>
            </a:r>
            <a:r>
              <a:rPr lang="en-US" sz="2400" dirty="0">
                <a:solidFill>
                  <a:schemeClr val="accent1"/>
                </a:solidFill>
              </a:rPr>
              <a:t>&lt;</a:t>
            </a:r>
            <a:r>
              <a:rPr lang="en-US" sz="2400" baseline="-25000" dirty="0">
                <a:solidFill>
                  <a:schemeClr val="accent1"/>
                </a:solidFill>
              </a:rPr>
              <a:t>s</a:t>
            </a:r>
            <a:r>
              <a:rPr lang="en-US" sz="2400" dirty="0"/>
              <a:t>	signed less than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&lt;&lt;</a:t>
            </a:r>
            <a:r>
              <a:rPr lang="en-US" sz="2400" dirty="0"/>
              <a:t> 	logical left shift		 </a:t>
            </a:r>
            <a:r>
              <a:rPr lang="en-US" sz="2400" dirty="0">
                <a:solidFill>
                  <a:schemeClr val="accent1"/>
                </a:solidFill>
              </a:rPr>
              <a:t>&gt;</a:t>
            </a:r>
            <a:r>
              <a:rPr lang="en-US" sz="2400" baseline="-25000" dirty="0">
                <a:solidFill>
                  <a:schemeClr val="accent1"/>
                </a:solidFill>
              </a:rPr>
              <a:t>s</a:t>
            </a:r>
            <a:r>
              <a:rPr lang="en-US" sz="2400" dirty="0"/>
              <a:t> 	signed greater than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&gt;&gt;</a:t>
            </a:r>
            <a:r>
              <a:rPr lang="en-US" sz="2400" dirty="0"/>
              <a:t> 	logical right shift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Extended signature: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≤</a:t>
            </a:r>
            <a:r>
              <a:rPr lang="en-US" sz="2400" baseline="-25000" dirty="0">
                <a:solidFill>
                  <a:schemeClr val="accent1"/>
                </a:solidFill>
              </a:rPr>
              <a:t>u</a:t>
            </a:r>
            <a:r>
              <a:rPr lang="en-US" sz="2400" baseline="-25000" dirty="0"/>
              <a:t> </a:t>
            </a:r>
            <a:r>
              <a:rPr lang="en-US" sz="2400" dirty="0"/>
              <a:t>	unsigned weak less than	</a:t>
            </a:r>
            <a:r>
              <a:rPr lang="en-US" sz="2400" u="sng" dirty="0">
                <a:solidFill>
                  <a:schemeClr val="accent1"/>
                </a:solidFill>
              </a:rPr>
              <a:t>&lt;&lt;</a:t>
            </a:r>
            <a:r>
              <a:rPr lang="en-US" sz="2400" dirty="0"/>
              <a:t>	logical left shift (alt. def.)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≥</a:t>
            </a:r>
            <a:r>
              <a:rPr lang="en-US" sz="2400" baseline="-25000" dirty="0">
                <a:solidFill>
                  <a:schemeClr val="accent1"/>
                </a:solidFill>
              </a:rPr>
              <a:t>u</a:t>
            </a:r>
            <a:r>
              <a:rPr lang="en-US" sz="2400" baseline="-25000" dirty="0"/>
              <a:t> </a:t>
            </a:r>
            <a:r>
              <a:rPr lang="en-US" sz="2400" dirty="0"/>
              <a:t>	unsigned weak greater than	</a:t>
            </a:r>
            <a:r>
              <a:rPr lang="en-US" sz="2400" u="sng" dirty="0">
                <a:solidFill>
                  <a:schemeClr val="accent1"/>
                </a:solidFill>
              </a:rPr>
              <a:t>&gt;&gt;</a:t>
            </a:r>
            <a:r>
              <a:rPr lang="en-US" sz="2400" dirty="0"/>
              <a:t>	logical right shift (alt. def.)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&gt;&gt;</a:t>
            </a:r>
            <a:r>
              <a:rPr lang="en-US" sz="2400" baseline="-25000" dirty="0">
                <a:solidFill>
                  <a:schemeClr val="accent1"/>
                </a:solidFill>
              </a:rPr>
              <a:t>a</a:t>
            </a:r>
            <a:r>
              <a:rPr lang="en-US" sz="2400" dirty="0"/>
              <a:t>	arithmetic right shift		</a:t>
            </a:r>
            <a:r>
              <a:rPr lang="en-US" sz="2400" u="sng" dirty="0">
                <a:solidFill>
                  <a:schemeClr val="accent1"/>
                </a:solidFill>
              </a:rPr>
              <a:t>&gt;&gt;</a:t>
            </a:r>
            <a:r>
              <a:rPr lang="en-US" sz="2400" baseline="-25000" dirty="0">
                <a:solidFill>
                  <a:schemeClr val="accent1"/>
                </a:solidFill>
              </a:rPr>
              <a:t>a</a:t>
            </a:r>
            <a:r>
              <a:rPr lang="en-US" sz="2400" dirty="0"/>
              <a:t>	arithmetic right shift (alt. def.)</a:t>
            </a:r>
          </a:p>
        </p:txBody>
      </p:sp>
    </p:spTree>
    <p:extLst>
      <p:ext uri="{BB962C8B-B14F-4D97-AF65-F5344CB8AC3E}">
        <p14:creationId xmlns:p14="http://schemas.microsoft.com/office/powerpoint/2010/main" val="783522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88A5-F597-4554-B098-258504E4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Shift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6C15B5-F2DD-4CE9-A92D-2FD09CC5F92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9593"/>
            <a:ext cx="9012462" cy="470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40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8C54-629C-49FF-89FE-A8A71461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Redefined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668920-CE97-4866-B3CC-E8A8818A070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3"/>
            <a:ext cx="10622106" cy="404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36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9D6B-26CB-409E-9CAC-184A8979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829"/>
            <a:ext cx="10515600" cy="1714341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Invertibility Conditions </a:t>
            </a:r>
            <a:br>
              <a:rPr lang="en-US" sz="6000" dirty="0">
                <a:solidFill>
                  <a:schemeClr val="tx2"/>
                </a:solidFill>
              </a:rPr>
            </a:br>
            <a:r>
              <a:rPr lang="en-US" sz="6000" dirty="0">
                <a:solidFill>
                  <a:schemeClr val="tx2"/>
                </a:solidFill>
              </a:rPr>
              <a:t>Proofs</a:t>
            </a:r>
          </a:p>
        </p:txBody>
      </p:sp>
    </p:spTree>
    <p:extLst>
      <p:ext uri="{BB962C8B-B14F-4D97-AF65-F5344CB8AC3E}">
        <p14:creationId xmlns:p14="http://schemas.microsoft.com/office/powerpoint/2010/main" val="1627965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0612-7218-47A4-BAAF-295374B5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Summary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7DA1D-0D4F-43B9-B08C-2E9D8A8E76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44" y="1674399"/>
            <a:ext cx="5752815" cy="449990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E6FAD6F-8824-4738-9441-8E0F32FF97C3}"/>
              </a:ext>
            </a:extLst>
          </p:cNvPr>
          <p:cNvSpPr/>
          <p:nvPr/>
        </p:nvSpPr>
        <p:spPr>
          <a:xfrm>
            <a:off x="4441370" y="4476208"/>
            <a:ext cx="269965" cy="2873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E8138-1380-46E8-9A07-F6C60631154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319" y="2581392"/>
            <a:ext cx="4344122" cy="593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088B83-62E0-42C4-B6C9-F760664EA3E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442" y="4825439"/>
            <a:ext cx="3765400" cy="13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28A7-8DA8-4CF2-8FCF-D36E8428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graphicFrame>
        <p:nvGraphicFramePr>
          <p:cNvPr id="32" name="Content Placeholder 31">
            <a:extLst>
              <a:ext uri="{FF2B5EF4-FFF2-40B4-BE49-F238E27FC236}">
                <a16:creationId xmlns:a16="http://schemas.microsoft.com/office/drawing/2014/main" id="{A47CC3EC-C820-47E9-B34E-F1E58E158A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884885"/>
              </p:ext>
            </p:extLst>
          </p:nvPr>
        </p:nvGraphicFramePr>
        <p:xfrm>
          <a:off x="1002168" y="2470067"/>
          <a:ext cx="19224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303">
                  <a:extLst>
                    <a:ext uri="{9D8B030D-6E8A-4147-A177-3AD203B41FA5}">
                      <a16:colId xmlns:a16="http://schemas.microsoft.com/office/drawing/2014/main" val="1106906141"/>
                    </a:ext>
                  </a:extLst>
                </a:gridCol>
                <a:gridCol w="383177">
                  <a:extLst>
                    <a:ext uri="{9D8B030D-6E8A-4147-A177-3AD203B41FA5}">
                      <a16:colId xmlns:a16="http://schemas.microsoft.com/office/drawing/2014/main" val="2628777282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2179441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 –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41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1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0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9062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75FF0F9-286E-4350-A00A-9EFEA9A3FD2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68" y="5227882"/>
            <a:ext cx="8350472" cy="2758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B1C226-4521-46F4-9A03-441B5078DE9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68" y="1863547"/>
            <a:ext cx="3669330" cy="51504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04ACB1-4542-4272-8F9C-FD998EE3A147}"/>
              </a:ext>
            </a:extLst>
          </p:cNvPr>
          <p:cNvCxnSpPr>
            <a:cxnSpLocks/>
          </p:cNvCxnSpPr>
          <p:nvPr/>
        </p:nvCxnSpPr>
        <p:spPr>
          <a:xfrm>
            <a:off x="1566045" y="2855421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25180A-20C4-4180-897F-9B6A57DF1B82}"/>
              </a:ext>
            </a:extLst>
          </p:cNvPr>
          <p:cNvCxnSpPr>
            <a:cxnSpLocks/>
          </p:cNvCxnSpPr>
          <p:nvPr/>
        </p:nvCxnSpPr>
        <p:spPr>
          <a:xfrm>
            <a:off x="1448478" y="3216823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75DF4A-5400-4FD8-BC61-403B2526D586}"/>
              </a:ext>
            </a:extLst>
          </p:cNvPr>
          <p:cNvCxnSpPr>
            <a:cxnSpLocks/>
          </p:cNvCxnSpPr>
          <p:nvPr/>
        </p:nvCxnSpPr>
        <p:spPr>
          <a:xfrm>
            <a:off x="1339616" y="3578233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987126-E24A-439E-B76B-3057C6855766}"/>
              </a:ext>
            </a:extLst>
          </p:cNvPr>
          <p:cNvCxnSpPr>
            <a:cxnSpLocks/>
          </p:cNvCxnSpPr>
          <p:nvPr/>
        </p:nvCxnSpPr>
        <p:spPr>
          <a:xfrm>
            <a:off x="1213342" y="3939643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2C2150-0A1E-4B1F-BF1A-C8E6B9DFD3DE}"/>
              </a:ext>
            </a:extLst>
          </p:cNvPr>
          <p:cNvCxnSpPr/>
          <p:nvPr/>
        </p:nvCxnSpPr>
        <p:spPr>
          <a:xfrm flipH="1">
            <a:off x="1448478" y="3216823"/>
            <a:ext cx="117567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9FEABD-2C7E-4038-924B-CA3A2165F8ED}"/>
              </a:ext>
            </a:extLst>
          </p:cNvPr>
          <p:cNvCxnSpPr/>
          <p:nvPr/>
        </p:nvCxnSpPr>
        <p:spPr>
          <a:xfrm flipH="1">
            <a:off x="1339616" y="3578225"/>
            <a:ext cx="10886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7135B7-53CE-40DE-ABF0-47706182E435}"/>
              </a:ext>
            </a:extLst>
          </p:cNvPr>
          <p:cNvCxnSpPr/>
          <p:nvPr/>
        </p:nvCxnSpPr>
        <p:spPr>
          <a:xfrm flipH="1">
            <a:off x="1213342" y="3939635"/>
            <a:ext cx="126274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2C2CB4-60E2-4338-B01D-340C4239DDE6}"/>
              </a:ext>
            </a:extLst>
          </p:cNvPr>
          <p:cNvSpPr txBox="1"/>
          <p:nvPr/>
        </p:nvSpPr>
        <p:spPr>
          <a:xfrm>
            <a:off x="1044254" y="5505972"/>
            <a:ext cx="118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reduces to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871977B-29B9-4164-A652-9F30A6F8F54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59" y="3769600"/>
            <a:ext cx="1427809" cy="55466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983577A-E229-4B0E-ABA4-2DCADA3D6A5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25" y="5934490"/>
            <a:ext cx="1110274" cy="1722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9C3DAB-19D5-4F78-940E-2DB572C5754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11" y="2507384"/>
            <a:ext cx="6771999" cy="59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C720-3734-46B2-8A9C-B584FA43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71311-72A9-4567-825F-28AC77C80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Bit-vectors: Fixed-width bit sequences</a:t>
            </a:r>
            <a:br>
              <a:rPr lang="en-US" dirty="0"/>
            </a:br>
            <a:r>
              <a:rPr lang="en-US" dirty="0"/>
              <a:t>	10101</a:t>
            </a:r>
            <a:br>
              <a:rPr lang="en-US" dirty="0"/>
            </a:br>
            <a:r>
              <a:rPr lang="en-US" dirty="0"/>
              <a:t>	a </a:t>
            </a:r>
            <a:r>
              <a:rPr lang="el-GR" dirty="0"/>
              <a:t>ϵ</a:t>
            </a:r>
            <a:r>
              <a:rPr lang="en-US" dirty="0"/>
              <a:t> BV</a:t>
            </a:r>
            <a:r>
              <a:rPr lang="en-US" baseline="-25000" dirty="0"/>
              <a:t>5</a:t>
            </a:r>
          </a:p>
          <a:p>
            <a:endParaRPr lang="en-US" baseline="-25000" dirty="0"/>
          </a:p>
          <a:p>
            <a:endParaRPr lang="en-US" baseline="-25000" dirty="0"/>
          </a:p>
          <a:p>
            <a:r>
              <a:rPr lang="en-US" dirty="0"/>
              <a:t>Bit-vector operations</a:t>
            </a:r>
            <a:br>
              <a:rPr lang="en-US" dirty="0"/>
            </a:br>
            <a:r>
              <a:rPr lang="en-US" dirty="0"/>
              <a:t>	a + b</a:t>
            </a:r>
            <a:br>
              <a:rPr lang="en-US" dirty="0"/>
            </a:br>
            <a:r>
              <a:rPr lang="en-US" dirty="0"/>
              <a:t>	a &lt;</a:t>
            </a:r>
            <a:r>
              <a:rPr lang="en-US" baseline="-25000" dirty="0"/>
              <a:t>u</a:t>
            </a:r>
            <a:r>
              <a:rPr lang="en-US" dirty="0"/>
              <a:t> b</a:t>
            </a:r>
            <a:br>
              <a:rPr lang="en-US" dirty="0"/>
            </a:br>
            <a:r>
              <a:rPr lang="en-US" dirty="0"/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18287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5F49-EAEB-4209-9D86-67F41BFF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Proof Sketch of </a:t>
            </a:r>
            <a:r>
              <a:rPr lang="en-US" dirty="0" err="1"/>
              <a:t>msb_zero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DE71D-EFED-46E9-8AB1-FBFD9176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80F00BC0-272A-4CB5-B9EA-380B7BDBCA5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5" y="2769807"/>
            <a:ext cx="1702198" cy="6454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F1A69B-27FE-4B82-86E6-A276769AE5C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6" y="1844272"/>
            <a:ext cx="6282078" cy="275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896054-56FF-43E2-B777-06EB432D7EE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847" y="2583434"/>
            <a:ext cx="3420662" cy="4691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F1D2E1-9118-4189-A384-5390BFD57EA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492" y="2311832"/>
            <a:ext cx="486095" cy="178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2E16F8-30B0-47AC-98FD-8AC1FE7DAD5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778" y="2305995"/>
            <a:ext cx="115810" cy="1782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D6D685-84F1-47CD-A5A0-E3B2A498F1C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953" y="2301704"/>
            <a:ext cx="542476" cy="17828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D0BFE93-BD9A-40BA-A9CD-64FC8FF0106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603" y="2306276"/>
            <a:ext cx="108190" cy="173714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D6A3A1D2-1EA7-404F-BE50-1428BB21A3F8}"/>
              </a:ext>
            </a:extLst>
          </p:cNvPr>
          <p:cNvSpPr txBox="1"/>
          <p:nvPr/>
        </p:nvSpPr>
        <p:spPr>
          <a:xfrm>
            <a:off x="868686" y="2269018"/>
            <a:ext cx="24231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</a:rPr>
              <a:t>Proof Sketch:</a:t>
            </a:r>
          </a:p>
        </p:txBody>
      </p:sp>
      <p:graphicFrame>
        <p:nvGraphicFramePr>
          <p:cNvPr id="14" name="Content Placeholder 31">
            <a:extLst>
              <a:ext uri="{FF2B5EF4-FFF2-40B4-BE49-F238E27FC236}">
                <a16:creationId xmlns:a16="http://schemas.microsoft.com/office/drawing/2014/main" id="{2D2A4289-959A-4867-A65B-82B8EF1C9D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013251"/>
              </p:ext>
            </p:extLst>
          </p:nvPr>
        </p:nvGraphicFramePr>
        <p:xfrm>
          <a:off x="9725530" y="4260628"/>
          <a:ext cx="19224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303">
                  <a:extLst>
                    <a:ext uri="{9D8B030D-6E8A-4147-A177-3AD203B41FA5}">
                      <a16:colId xmlns:a16="http://schemas.microsoft.com/office/drawing/2014/main" val="1106906141"/>
                    </a:ext>
                  </a:extLst>
                </a:gridCol>
                <a:gridCol w="383177">
                  <a:extLst>
                    <a:ext uri="{9D8B030D-6E8A-4147-A177-3AD203B41FA5}">
                      <a16:colId xmlns:a16="http://schemas.microsoft.com/office/drawing/2014/main" val="2628777282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2179441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 –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41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1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0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90621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615191-541F-47C5-8A41-267F660B2BAE}"/>
              </a:ext>
            </a:extLst>
          </p:cNvPr>
          <p:cNvCxnSpPr>
            <a:cxnSpLocks/>
          </p:cNvCxnSpPr>
          <p:nvPr/>
        </p:nvCxnSpPr>
        <p:spPr>
          <a:xfrm>
            <a:off x="10289407" y="4645982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1B7153-B5E3-4110-99CD-5AA6B882003B}"/>
              </a:ext>
            </a:extLst>
          </p:cNvPr>
          <p:cNvCxnSpPr>
            <a:cxnSpLocks/>
          </p:cNvCxnSpPr>
          <p:nvPr/>
        </p:nvCxnSpPr>
        <p:spPr>
          <a:xfrm>
            <a:off x="10171840" y="5007384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1E900B-5D67-4CD2-8EEB-FA783D3BD78E}"/>
              </a:ext>
            </a:extLst>
          </p:cNvPr>
          <p:cNvCxnSpPr>
            <a:cxnSpLocks/>
          </p:cNvCxnSpPr>
          <p:nvPr/>
        </p:nvCxnSpPr>
        <p:spPr>
          <a:xfrm>
            <a:off x="10062978" y="5368794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D11976-ADCE-49BF-BAA6-E67E2358F457}"/>
              </a:ext>
            </a:extLst>
          </p:cNvPr>
          <p:cNvCxnSpPr>
            <a:cxnSpLocks/>
          </p:cNvCxnSpPr>
          <p:nvPr/>
        </p:nvCxnSpPr>
        <p:spPr>
          <a:xfrm>
            <a:off x="9936704" y="5730204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440E43-CF11-46CF-A58A-20884441C6D9}"/>
              </a:ext>
            </a:extLst>
          </p:cNvPr>
          <p:cNvCxnSpPr/>
          <p:nvPr/>
        </p:nvCxnSpPr>
        <p:spPr>
          <a:xfrm flipH="1">
            <a:off x="10171840" y="5007384"/>
            <a:ext cx="117567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71652C-4E2B-4ECC-B612-0DB7DD1A8E42}"/>
              </a:ext>
            </a:extLst>
          </p:cNvPr>
          <p:cNvCxnSpPr/>
          <p:nvPr/>
        </p:nvCxnSpPr>
        <p:spPr>
          <a:xfrm flipH="1">
            <a:off x="10062978" y="5368786"/>
            <a:ext cx="10886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FF60A8-1B8B-44B4-815D-316A6F6EAADB}"/>
              </a:ext>
            </a:extLst>
          </p:cNvPr>
          <p:cNvCxnSpPr/>
          <p:nvPr/>
        </p:nvCxnSpPr>
        <p:spPr>
          <a:xfrm flipH="1">
            <a:off x="9936704" y="5730196"/>
            <a:ext cx="126274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ACE4B09-F272-4D10-AB23-BE0D3FC057C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51" y="3946218"/>
            <a:ext cx="995047" cy="20876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BB25EB8-2CC5-484E-AAFB-FAA51C4B9C4F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5" y="3679933"/>
            <a:ext cx="4406857" cy="27581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59BF9D2-334C-434F-A3CE-5EFBD5F33716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5" y="4281782"/>
            <a:ext cx="993524" cy="1874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BB1C7AB-64A0-4E9C-9C91-B6632BA97728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7" y="4790542"/>
            <a:ext cx="8312378" cy="27581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99F0DE6-38A8-40F6-8CF9-F815582AEC01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5" y="5335755"/>
            <a:ext cx="3341714" cy="22400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25B7956-BC76-445A-B10D-E06E12B576DB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51" y="5820320"/>
            <a:ext cx="4444952" cy="2620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0F969-1D2B-44F6-8812-20A6AF3B14C3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23" y="4790667"/>
            <a:ext cx="8312377" cy="27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4F7D-A2A7-413F-8A5D-63FDD844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0D559-E3A1-4CF8-AA96-7C19771E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al., CAV 2018] presented 162 invertibility conditions</a:t>
            </a:r>
          </a:p>
          <a:p>
            <a:endParaRPr lang="en-US" dirty="0"/>
          </a:p>
          <a:p>
            <a:r>
              <a:rPr lang="en-US" dirty="0"/>
              <a:t>We complemented [</a:t>
            </a:r>
            <a:r>
              <a:rPr lang="en-US" dirty="0" err="1"/>
              <a:t>Niemetz</a:t>
            </a:r>
            <a:r>
              <a:rPr lang="en-US" dirty="0"/>
              <a:t> et al., CADE 2019] in proving all but one invertibility equivalences from 66 of them</a:t>
            </a:r>
          </a:p>
          <a:p>
            <a:endParaRPr lang="en-US" dirty="0"/>
          </a:p>
          <a:p>
            <a:r>
              <a:rPr lang="en-US" dirty="0"/>
              <a:t>We did this in the Coq proof assistant</a:t>
            </a:r>
          </a:p>
          <a:p>
            <a:endParaRPr lang="en-US" dirty="0"/>
          </a:p>
          <a:p>
            <a:r>
              <a:rPr lang="en-US" dirty="0"/>
              <a:t>We extended the Coq bit-vector library for </a:t>
            </a:r>
            <a:r>
              <a:rPr lang="en-US" dirty="0" err="1"/>
              <a:t>SMTCoq</a:t>
            </a:r>
            <a:r>
              <a:rPr lang="en-US" dirty="0"/>
              <a:t> to do this</a:t>
            </a:r>
          </a:p>
        </p:txBody>
      </p:sp>
    </p:spTree>
    <p:extLst>
      <p:ext uri="{BB962C8B-B14F-4D97-AF65-F5344CB8AC3E}">
        <p14:creationId xmlns:p14="http://schemas.microsoft.com/office/powerpoint/2010/main" val="1291011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E60F-4DDA-4D08-94BB-BDE8BF4C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BE64-56CE-4CC2-B44F-92EA147B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the extended bit-vector library into </a:t>
            </a:r>
            <a:r>
              <a:rPr lang="en-US" dirty="0" err="1"/>
              <a:t>SMTCoq</a:t>
            </a:r>
            <a:endParaRPr lang="en-US" dirty="0"/>
          </a:p>
          <a:p>
            <a:endParaRPr lang="en-US" dirty="0"/>
          </a:p>
          <a:p>
            <a:r>
              <a:rPr lang="en-US" dirty="0"/>
              <a:t>Extend the library with  </a:t>
            </a:r>
            <a:r>
              <a:rPr lang="en-US" dirty="0">
                <a:solidFill>
                  <a:schemeClr val="accent1"/>
                </a:solidFill>
              </a:rPr>
              <a:t>/  %  ≤</a:t>
            </a:r>
            <a:r>
              <a:rPr lang="en-US" baseline="-25000" dirty="0">
                <a:solidFill>
                  <a:schemeClr val="accent1"/>
                </a:solidFill>
              </a:rPr>
              <a:t>s </a:t>
            </a:r>
            <a:r>
              <a:rPr lang="en-US" dirty="0">
                <a:solidFill>
                  <a:schemeClr val="accent1"/>
                </a:solidFill>
              </a:rPr>
              <a:t>  ≥</a:t>
            </a:r>
            <a:r>
              <a:rPr lang="en-US" baseline="-25000" dirty="0">
                <a:solidFill>
                  <a:schemeClr val="accent1"/>
                </a:solidFill>
              </a:rPr>
              <a:t>s</a:t>
            </a:r>
          </a:p>
          <a:p>
            <a:endParaRPr lang="en-US" dirty="0"/>
          </a:p>
          <a:p>
            <a:r>
              <a:rPr lang="en-US" dirty="0"/>
              <a:t>Prove invertibility equivalences over </a:t>
            </a:r>
            <a:r>
              <a:rPr lang="en-US" dirty="0">
                <a:solidFill>
                  <a:schemeClr val="accent1"/>
                </a:solidFill>
              </a:rPr>
              <a:t>/  %  ≤</a:t>
            </a:r>
            <a:r>
              <a:rPr lang="en-US" baseline="-25000" dirty="0">
                <a:solidFill>
                  <a:schemeClr val="accent1"/>
                </a:solidFill>
              </a:rPr>
              <a:t>s  </a:t>
            </a:r>
            <a:r>
              <a:rPr lang="en-US" dirty="0">
                <a:solidFill>
                  <a:schemeClr val="accent1"/>
                </a:solidFill>
              </a:rPr>
              <a:t> ≥</a:t>
            </a:r>
            <a:r>
              <a:rPr lang="en-US" baseline="-25000" dirty="0">
                <a:solidFill>
                  <a:schemeClr val="accent1"/>
                </a:solidFill>
              </a:rPr>
              <a:t>s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r>
              <a:rPr lang="en-US" dirty="0"/>
              <a:t>Refactor the library for improved readability and modularity</a:t>
            </a:r>
          </a:p>
        </p:txBody>
      </p:sp>
    </p:spTree>
    <p:extLst>
      <p:ext uri="{BB962C8B-B14F-4D97-AF65-F5344CB8AC3E}">
        <p14:creationId xmlns:p14="http://schemas.microsoft.com/office/powerpoint/2010/main" val="1566632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E531-BE0A-47C4-A97A-0228506D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9CB6-0E1A-4ACF-9658-4FB11AF8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[Gupta et al., 1993] Aarti Gupta, Allan L. Fisher. Representation and Symbolic Manipulation of Linearly Inductive Boolean Functions. In proceedings of ICCAD '93 of the 1993 IEEE/ACM international conference on Computer-aided design, pages 192-199.</a:t>
            </a:r>
          </a:p>
          <a:p>
            <a:r>
              <a:rPr lang="en-US" dirty="0"/>
              <a:t>[Armando et al., 2006] Alessandro Armando, Jacopo </a:t>
            </a:r>
            <a:r>
              <a:rPr lang="en-US" dirty="0" err="1"/>
              <a:t>Mantovani</a:t>
            </a:r>
            <a:r>
              <a:rPr lang="en-US" dirty="0"/>
              <a:t>, Lorenzo </a:t>
            </a:r>
            <a:r>
              <a:rPr lang="en-US" dirty="0" err="1"/>
              <a:t>Platania</a:t>
            </a:r>
            <a:r>
              <a:rPr lang="en-US" dirty="0"/>
              <a:t>. Bounded Model Checking of Software Using SMT Solvers Instead of SAT Solvers. In proceedings of International SPIN Workshop on Model Checking of Software. SPIN 2006: Model Checking Software, pages 146-162.</a:t>
            </a:r>
          </a:p>
          <a:p>
            <a:r>
              <a:rPr lang="en-US" dirty="0"/>
              <a:t>[</a:t>
            </a:r>
            <a:r>
              <a:rPr lang="en-US" dirty="0" err="1"/>
              <a:t>Cadar</a:t>
            </a:r>
            <a:r>
              <a:rPr lang="en-US" dirty="0"/>
              <a:t> et al., 2006] Cristian </a:t>
            </a:r>
            <a:r>
              <a:rPr lang="en-US" dirty="0" err="1"/>
              <a:t>Cadar</a:t>
            </a:r>
            <a:r>
              <a:rPr lang="en-US" dirty="0"/>
              <a:t>, Vijay Ganesh, Peter M. Pawlowski, David L. Dill, Dawson R. Engler. EXE: Automatically Generating Inputs of Death.  In proceedings of CCS '06 Proceedings of the 13th ACM conference on Computer and communications security, pages 322-335.</a:t>
            </a:r>
          </a:p>
          <a:p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al., CAV 2018] </a:t>
            </a:r>
            <a:r>
              <a:rPr lang="en-US" dirty="0" err="1"/>
              <a:t>Aina</a:t>
            </a:r>
            <a:r>
              <a:rPr lang="en-US" dirty="0"/>
              <a:t> </a:t>
            </a:r>
            <a:r>
              <a:rPr lang="en-US" dirty="0" err="1"/>
              <a:t>Niemetz</a:t>
            </a:r>
            <a:r>
              <a:rPr lang="en-US" dirty="0"/>
              <a:t>, Mathias </a:t>
            </a:r>
            <a:r>
              <a:rPr lang="en-US" dirty="0" err="1"/>
              <a:t>Preiner</a:t>
            </a:r>
            <a:r>
              <a:rPr lang="en-US" dirty="0"/>
              <a:t>, Andrew Reynolds, Clark Barrett, Cesare </a:t>
            </a:r>
            <a:r>
              <a:rPr lang="en-US" dirty="0" err="1"/>
              <a:t>Tinelli</a:t>
            </a:r>
            <a:r>
              <a:rPr lang="en-US" dirty="0"/>
              <a:t>. Solving Quantified Bit-Vectors Using Invertibility Conditions. In proceedings of International Conference on Computer Aided Verification 2018, pages 236-255.</a:t>
            </a:r>
          </a:p>
          <a:p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al., CADE 2019] </a:t>
            </a:r>
            <a:r>
              <a:rPr lang="en-US" dirty="0" err="1"/>
              <a:t>Aina</a:t>
            </a:r>
            <a:r>
              <a:rPr lang="en-US" dirty="0"/>
              <a:t> </a:t>
            </a:r>
            <a:r>
              <a:rPr lang="en-US" dirty="0" err="1"/>
              <a:t>Niemetz</a:t>
            </a:r>
            <a:r>
              <a:rPr lang="en-US" dirty="0"/>
              <a:t>, Mathias </a:t>
            </a:r>
            <a:r>
              <a:rPr lang="en-US" dirty="0" err="1"/>
              <a:t>Preiner</a:t>
            </a:r>
            <a:r>
              <a:rPr lang="en-US" dirty="0"/>
              <a:t>, Andrew Reynolds, Yoni Zohar, Clark Barrett and Cesare </a:t>
            </a:r>
            <a:r>
              <a:rPr lang="en-US" dirty="0" err="1"/>
              <a:t>Tinelli</a:t>
            </a:r>
            <a:r>
              <a:rPr lang="en-US" dirty="0"/>
              <a:t>. </a:t>
            </a:r>
            <a:r>
              <a:rPr lang="en-US" i="1" dirty="0"/>
              <a:t>Towards Bit Width Independent Proofs in SMT Solvers.</a:t>
            </a:r>
            <a:r>
              <a:rPr lang="en-US" dirty="0"/>
              <a:t> To appear in proceedings of International Conference on Automated Deduction 2019.</a:t>
            </a:r>
          </a:p>
          <a:p>
            <a:r>
              <a:rPr lang="en-US" dirty="0"/>
              <a:t>[</a:t>
            </a:r>
            <a:r>
              <a:rPr lang="en-US" dirty="0" err="1"/>
              <a:t>Ekici</a:t>
            </a:r>
            <a:r>
              <a:rPr lang="en-US" dirty="0"/>
              <a:t> et al., 2017] </a:t>
            </a:r>
            <a:r>
              <a:rPr lang="en-US" dirty="0" err="1"/>
              <a:t>Burak</a:t>
            </a:r>
            <a:r>
              <a:rPr lang="en-US" dirty="0"/>
              <a:t> </a:t>
            </a:r>
            <a:r>
              <a:rPr lang="en-US" dirty="0" err="1"/>
              <a:t>Ekici</a:t>
            </a:r>
            <a:r>
              <a:rPr lang="en-US" dirty="0"/>
              <a:t>, Alain </a:t>
            </a:r>
            <a:r>
              <a:rPr lang="en-US" dirty="0" err="1"/>
              <a:t>Mebsout</a:t>
            </a:r>
            <a:r>
              <a:rPr lang="en-US" dirty="0"/>
              <a:t>, Cesare </a:t>
            </a:r>
            <a:r>
              <a:rPr lang="en-US" dirty="0" err="1"/>
              <a:t>Tinelli</a:t>
            </a:r>
            <a:r>
              <a:rPr lang="en-US" dirty="0"/>
              <a:t>, Chantal Keller, Guy Katz, Andrew Reynolds, Clark Barrett. </a:t>
            </a:r>
            <a:r>
              <a:rPr lang="en-US" dirty="0" err="1"/>
              <a:t>SMTCoq</a:t>
            </a:r>
            <a:r>
              <a:rPr lang="en-US" dirty="0"/>
              <a:t>: A Plug-in for Integrating SMT Solvers into Coq. In proceedings of 29</a:t>
            </a:r>
            <a:r>
              <a:rPr lang="en-US" baseline="30000" dirty="0"/>
              <a:t>th</a:t>
            </a:r>
            <a:r>
              <a:rPr lang="en-US" dirty="0"/>
              <a:t> International Conference of Computer Aided Verification 2017.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01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0F9F-C2F8-41BE-B08E-92E7292A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Lemmas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2778F0-1007-45C9-AB24-29A144A066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7" y="2174240"/>
            <a:ext cx="8757337" cy="35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0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14F8-B02B-4919-A321-694E88ED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8BF5-AA9E-4AF9-A549-44C88A072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67194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500" dirty="0"/>
              <a:t>Bit-vectors have many applications:</a:t>
            </a:r>
          </a:p>
          <a:p>
            <a:pPr lvl="0"/>
            <a:r>
              <a:rPr lang="en-US" sz="3500" dirty="0"/>
              <a:t>Hardware circuit analysis </a:t>
            </a:r>
            <a:r>
              <a:rPr lang="en-US" sz="3600" dirty="0"/>
              <a:t>[Gupta et al., 1993]</a:t>
            </a:r>
            <a:endParaRPr lang="en-US" sz="3500" dirty="0"/>
          </a:p>
          <a:p>
            <a:pPr lvl="0"/>
            <a:r>
              <a:rPr lang="en-US" sz="3500" dirty="0"/>
              <a:t>Bounded model checking </a:t>
            </a:r>
            <a:r>
              <a:rPr lang="en-US" sz="3600" dirty="0"/>
              <a:t>[Armando et al., 2006]</a:t>
            </a:r>
            <a:endParaRPr lang="en-US" sz="3500" dirty="0"/>
          </a:p>
          <a:p>
            <a:pPr lvl="0"/>
            <a:r>
              <a:rPr lang="en-US" sz="3500" dirty="0"/>
              <a:t>Symbolic execution </a:t>
            </a:r>
            <a:r>
              <a:rPr lang="en-US" sz="3600" dirty="0"/>
              <a:t>[</a:t>
            </a:r>
            <a:r>
              <a:rPr lang="en-US" sz="3600" dirty="0" err="1"/>
              <a:t>Cadar</a:t>
            </a:r>
            <a:r>
              <a:rPr lang="en-US" sz="3600" dirty="0"/>
              <a:t> et al., 2006 ]</a:t>
            </a:r>
            <a:endParaRPr lang="en-US" sz="3500" dirty="0"/>
          </a:p>
          <a:p>
            <a:pPr lvl="0"/>
            <a:r>
              <a:rPr lang="en-US" sz="3500" dirty="0"/>
              <a:t>...</a:t>
            </a:r>
          </a:p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05200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1D8F-83EE-4E85-A778-E11FC2E9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C2C7A-6F41-44AF-9861-E72F357A0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Many applications require quantified bit-vector formulas</a:t>
            </a:r>
          </a:p>
          <a:p>
            <a:endParaRPr lang="en-US" sz="1600" dirty="0"/>
          </a:p>
          <a:p>
            <a:r>
              <a:rPr lang="en-US" sz="3200" dirty="0"/>
              <a:t>Some SMT-solvers use quantifier-instantiation to solve quantified formulas</a:t>
            </a:r>
          </a:p>
          <a:p>
            <a:endParaRPr lang="en-US" sz="1500" dirty="0"/>
          </a:p>
          <a:p>
            <a:r>
              <a:rPr lang="en-US" sz="3200" i="1" dirty="0">
                <a:solidFill>
                  <a:schemeClr val="accent2"/>
                </a:solidFill>
              </a:rPr>
              <a:t>Invertibility conditions</a:t>
            </a:r>
            <a:r>
              <a:rPr lang="en-US" sz="3200" i="1" dirty="0"/>
              <a:t> </a:t>
            </a:r>
            <a:r>
              <a:rPr lang="en-US" sz="3200" dirty="0"/>
              <a:t>are a useful meta-construct for a quantifier-instantiation technique [</a:t>
            </a:r>
            <a:r>
              <a:rPr lang="en-US" sz="3200" dirty="0" err="1"/>
              <a:t>Niemetz</a:t>
            </a:r>
            <a:r>
              <a:rPr lang="en-US" sz="3200" dirty="0"/>
              <a:t> et al., CAV 2018] 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5654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338D-7CF4-4AF3-9449-3E1C71B0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Invertibility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068CA-02B9-4574-A3EE-05A0AE9A5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073" y="1775291"/>
            <a:ext cx="9118834" cy="44828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i="1" dirty="0">
                <a:solidFill>
                  <a:schemeClr val="accent2"/>
                </a:solidFill>
              </a:rPr>
              <a:t>invertibility condition for a variable 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in a bit-vector literal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a formula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s.t.</a:t>
            </a:r>
            <a:r>
              <a:rPr lang="en-US" dirty="0"/>
              <a:t> the following </a:t>
            </a:r>
            <a:r>
              <a:rPr lang="en-US" i="1" dirty="0">
                <a:solidFill>
                  <a:schemeClr val="accent2"/>
                </a:solidFill>
              </a:rPr>
              <a:t>invertibility equivalence</a:t>
            </a:r>
            <a:r>
              <a:rPr lang="en-US" dirty="0"/>
              <a:t> is valid in the theory of bit-vectors: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s, t, x </a:t>
            </a:r>
            <a:r>
              <a:rPr lang="el-GR" dirty="0"/>
              <a:t>ϵ</a:t>
            </a:r>
            <a:r>
              <a:rPr lang="en-US" dirty="0"/>
              <a:t> </a:t>
            </a:r>
            <a:r>
              <a:rPr lang="en-US" dirty="0" err="1"/>
              <a:t>BV</a:t>
            </a:r>
            <a:r>
              <a:rPr lang="en-US" baseline="-25000" dirty="0" err="1"/>
              <a:t>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869B1-5809-4978-B2B4-CB7890BF36A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94" y="2491286"/>
            <a:ext cx="1939201" cy="35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AFBD17-4F36-4B5C-943E-0AB4AA0D8C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161" y="3573241"/>
            <a:ext cx="1649066" cy="35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7CA36C-FF63-4772-BC29-1AB0E12DBC1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361" y="5027143"/>
            <a:ext cx="5002666" cy="3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9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88A8-F7DD-41A1-A207-79FAF206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Invertibility Conditions: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91C3-7E92-4BA7-825C-2BE28191B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Inversion of bit-vector addition is unconditional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</a:t>
            </a:r>
            <a:r>
              <a:rPr lang="en-US" i="1" dirty="0">
                <a:solidFill>
                  <a:schemeClr val="accent2"/>
                </a:solidFill>
              </a:rPr>
              <a:t>inverse</a:t>
            </a:r>
            <a:r>
              <a:rPr lang="en-US" dirty="0"/>
              <a:t> is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Inversion of bit-wise conjunction is conditional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FAA58-0F07-4A46-8DB5-EE431103718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660" y="2498062"/>
            <a:ext cx="3296001" cy="2773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B78698-AD2A-4A3A-AED9-8DBF3B2304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041" y="4761919"/>
            <a:ext cx="4514135" cy="26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04CBA5-86FE-4C25-86DA-51A86F3B04F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013" y="3074114"/>
            <a:ext cx="1456324" cy="23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1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C7A0-0443-4289-8FC8-74357E7F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8CE7-6235-4B9B-A65D-64CD1FDE0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technique [</a:t>
            </a:r>
            <a:r>
              <a:rPr lang="en-US" dirty="0" err="1"/>
              <a:t>Niemetz</a:t>
            </a:r>
            <a:r>
              <a:rPr lang="en-US" dirty="0"/>
              <a:t> et al., CAV 2018] requires the equivalences to be true </a:t>
            </a:r>
            <a:r>
              <a:rPr lang="en-US" dirty="0">
                <a:solidFill>
                  <a:schemeClr val="accent2"/>
                </a:solidFill>
              </a:rPr>
              <a:t>independent of bit-width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Proofs of these equivalences are required for the soundness of the technique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…and the solvers that use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4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0957-8A6C-4E7C-858D-0E5BEF66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900B-F097-4A12-A0B8-A530DC7D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al., CAV 2018] </a:t>
            </a:r>
          </a:p>
          <a:p>
            <a:pPr lvl="1"/>
            <a:r>
              <a:rPr lang="en-US" dirty="0"/>
              <a:t>generated 162 invertibility equivalences</a:t>
            </a:r>
          </a:p>
          <a:p>
            <a:pPr lvl="1"/>
            <a:r>
              <a:rPr lang="en-US" dirty="0"/>
              <a:t>proved them using SMT-solvers for bit-widths up to 65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al., CADE 2019] </a:t>
            </a:r>
          </a:p>
          <a:p>
            <a:pPr lvl="1"/>
            <a:r>
              <a:rPr lang="en-US" dirty="0"/>
              <a:t>encoded the equivalences in theories supported by SMT-solvers </a:t>
            </a:r>
          </a:p>
          <a:p>
            <a:pPr lvl="1"/>
            <a:r>
              <a:rPr lang="en-US" dirty="0"/>
              <a:t>verified equivalences for parametric bit-widths</a:t>
            </a:r>
          </a:p>
          <a:p>
            <a:pPr lvl="1"/>
            <a:r>
              <a:rPr lang="en-US" dirty="0"/>
              <a:t>approach succeeded on under 75% of the equivalences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5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B8E8-BBFC-4026-AC10-1058F93A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24529-45D2-4561-AEDA-CC1B55D77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Formalized a representative subset of the 162 invertibility equivalences in Coq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Extended a Coq bit-vector library to support these equivalences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Proved 18 of them for arbitrary bit-width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6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81.6648"/>
  <p:tag name="LATEXADDIN" val="\documentclass{article}&#10;\usepackage{amsmath}&#10;\usepackage[dvipsnames]{xcolor}&#10;\pagestyle{empty}&#10;\begin{document}&#10;\color{NavyBlue}$\ell\ [\ x\ ,\ s\ ,\ t\ ]$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0.802"/>
  <p:tag name="ORIGINALWIDTH" val="4152.231"/>
  <p:tag name="LATEXADDIN" val="\documentclass{article}&#10;\usepackage{amsmath}&#10;\usepackage[dvipsnames]{xcolor}&#10;\usepackage{bold-extra}&#10;\pagestyle{empty}&#10;\begin{document}&#10;\noindent\texttt{\color{OliveGreen}\textbf{Definition} \color{black}shl\_n\_bits\_a  (a: \color{BrickRed}list bool\color{black}) (n: \color{BrickRed}nat\color{black}): \color{BrickRed}list bool \color{black}:=} \\&#10;\phantom{\quad}\texttt{  if (n &lt;? length a)\%\color{BrickRed}nat \color{black}then} \\&#10;\phantom{\quad}\phantom{\quad}\texttt{    mk\_list\_false n ++ firstn (length a - n) a}\\&#10;\phantom{\quad}\texttt{  else }\\&#10;\phantom{\quad}\phantom{\quad}\texttt{    mk\_list\_false (length a).}\\&#10;&#10;\noindent\texttt{\color{OliveGreen}\textbf{Definition} \color{black}bv\_shl\_a (a b: \color{BrickRed}bitvector\color{black}) : \color{BrickRed}bitvector \color{black}:=}\\&#10;\phantom{\quad}\texttt{  if ((@size a) =? (@size b)) then }\\&#10;\phantom{\quad}\phantom{\quad}\texttt{    shl\_n\_bits\_a a (list2nat\_be\_a b)}\\&#10;\phantom{\quad}\texttt{  else }\\&#10;\phantom{\quad}\phantom{\quad}\texttt{    nil.}\\&#10;&#10;\end{document}"/>
  <p:tag name="IGUANATEXSIZE" val="20"/>
  <p:tag name="IGUANATEXCURSOR" val="10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5.47"/>
  <p:tag name="ORIGINALWIDTH" val="2857.893"/>
  <p:tag name="LATEXADDIN" val="\documentclass{article}&#10;\usepackage{amsmath}&#10;\usepackage[dvipsnames]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}&#10;    \hline&#10;    \\[-2.5ex]&#10;    $\ell[x]$ &amp; $=$ &amp; $\not =$ &amp; $&lt;_u$ &amp; $&gt;_u$ &amp; $&lt;=_u$ &amp; $&gt;=_u$&#10;    \\[.5ex]&#10;    \hline&#10;    \\[-2.5ex]&#10;    $- x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\\&#10;    $\sim x 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 \\&#10;    $x\ \&amp;\ s \bowtie t$ &amp; \color{blue}{$\checkmark$} &amp; \color{OliveGreen}{$\checkmark$} &amp; \color{OliveGreen}{$\checkmark$} &amp; \color{OliveGreen}{$\checkmark$}  &#10;     &amp; \color{OliveGreen}{$\checkmark$} &amp; \color{OliveGreen}{$\checkmark$} \\&#10;    $x \mid s   \bowtie t$ &amp; \color{blue}{$\checkmark$} &amp; \color{OliveGreen}{$\checkmark$} &amp; \color{OliveGreen}{$\checkmark$} &amp; \color{OliveGreen}{$\checkmark$} &#10;     &amp; \color{OliveGreen}{$\checkmark$} &amp; \color{OliveGreen}{$\checkmark$} \\&#10;    $x \mathop{&lt;\kern-.3em&lt;} s  \bowtie t$ &amp; \color{blue}{$\checkmark$} &amp; \color{blue}{$\checkmark$} &amp; \color{OliveGreen}{$\checkmark$} &amp; \color{blue}{$\checkmark$}   &#10;     &amp; \color{OliveGreen}{$\checkmark$} &amp; \color{blue}{$\checkmark$} \\&#10;    $s \mathop{&lt;\kern-.3em&lt;} x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} s \bowtie t$ &amp; \color{blue}{$\checkmark$}\nolinebreak\kern-0.7em\xspace\color{OliveGreen}{$\checkmark$} &amp; \color{OliveGreen}{$\checkmark$} &amp; \color{OliveGreen}{$\checkmark$} &amp; \color{red}\ding{53} &#10;     &amp; \color{OliveGreen}{$\checkmark$} &amp; \color{OliveGreen}{$\checkmark$} \\&#10;    $s \mathop{&gt;\kern-.3em&gt;} x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_a} s \bowtie t$ &amp; \color{blue}{$\checkmark$} &amp; \color{OliveGreen}{$\checkmark$} &amp; \color{OliveGreen}{$\checkmark$} &amp; \color{OliveGreen}{$\checkmark$} &#10;     &amp; \color{OliveGreen}{$\checkmark$} &amp; \color{OliveGreen}{$\checkmark$} \\&#10;    $s \mathop{&gt;\kern-.3em&gt;_a} x \bowtie t$ &amp; \color{blue}{$\checkmark$}\nolinebreak\kern-0.7em\xspace\color{OliveGreen}{$\checkmark$} &amp; \color{OliveGreen}{$\checkmark$} &amp; \color{blue}{$\checkmark$} &amp; \color{blue}{$\checkmark$}  &#10;     &amp; \color{blue}{$\checkmark$} &amp; \color{blue}{$\checkmark$} \\&#10;    $x + s 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\end{tabular}%&#10;}&#10;\end{center}&#10;\end{table} &#10;\end{document}"/>
  <p:tag name="IGUANATEXSIZE" val="28"/>
  <p:tag name="IGUANATEXCURSOR" val="36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948.256"/>
  <p:tag name="LATEXADDIN" val="\documentclass{article}&#10;\usepackage{amsmath}&#10;\usepackage{xspace}&#10;\usepackage[dvipsnames]{xcolor}&#10;\pagestyle{empty}&#10;\begin{document}&#10;\noindent \color{NavyBlue}&#10;$\texttt{bvshr\_ugt\_rtl:}\ \forall n.\ \forall x, s, t : BV_n.\ $ \\ &#10;$\phantom{\quad} (x &gt;\kern-.3em&gt; s) &lt;_u t&#10;\ \to \ &#10; t &lt;_u ({\ensuremath{{\sim}\,}\xspace} s &gt;\kern-.3em&gt; s)$&#10;\end{document}"/>
  <p:tag name="IGUANATEXSIZE" val="28"/>
  <p:tag name="IGUANATEXCURSOR" val="2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1877.765"/>
  <p:tag name="LATEXADDIN" val="\documentclass{article}&#10;\usepackage[a4paper]{geometry}&#10;\geometry{textwidth=\paperwidth, textheight=\paperheight, noheadfoot, nomarginpar}&#10;\setlength{\topskip}{0mm}&#10;\setlength{\parindent}{0mm}&#10;\usepackage{amsmath}&#10;\usepackage[dvipsnames]{xcolor}&#10;\usepackage{xspace}&#10;\usepackage{pifont}&#10;\usepackage{amssymb}&#10;\pagestyle{empty}&#10;\begin{document}&#10;\begin{align*}&#10;\textsf{\color{blue}{$\checkmark$}} &amp;\ \color{black}\textsf{Verified in Coq} \\&#10;\textsf{\color{OliveGreen}{$\checkmark$}} &amp;\ \color{black}\textsf{Verified in SMT} \\&#10;\textsf{\color{blue}{$\checkmark$}\nolinebreak\kern-0.7em\xspace\color{OliveGreen}{$\checkmark$}} &amp;\ \color{black}\textsf{Verified in Coq and SMT}\\&#10;\textsf{\color{red}\ding{53}} &amp;\ \color{black}\textsf{Verified in neither Coq nor SMT}&#10;\end{align*}&#10;\end{document}"/>
  <p:tag name="IGUANATEXSIZE" val="20"/>
  <p:tag name="IGUANATEXCURSOR" val="7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45.032"/>
  <p:tag name="LATEXADDIN" val="\documentclass{article}&#10;\usepackage{amsmath}&#10;\usepackage{xspace}&#10;\usepackage[dvipsnames]{xcolor}&#10;\pagestyle{empty}&#10;\begin{document}&#10;\noindent\color{NavyBlue}$\texttt{bvshr\_ugt\_rtl: } \forall n.\ \forall x, s, t : BV_{n}.\  &#10;(x &gt;\kern-.3em&gt; s) &lt;_u t&#10;\to t &lt;_u ({\ensuremath{{\sim}\,}\xspace} s &gt;\kern-.3em&gt; s)$&#10;\end{document}"/>
  <p:tag name="IGUANATEXSIZE" val="28"/>
  <p:tag name="IGUANATEXCURSOR" val="2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1805.774"/>
  <p:tag name="LATEXADDIN" val="\documentclass{article}&#10;\usepackage{amsmath}&#10;\usepackage{xspace}&#10;\usepackage[dvipsnames]{xcolor}&#10;\pagestyle{empty}&#10;\begin{document}&#10;\noindent \textsf{Consider bit-vectors \color{NavyBlue}$s$ \color{black}where \color{NavyBlue}$k &lt; l$}\color{black}. \\&#10;\textsf{For \color{NavyBlue}$l = 4$\color{black},} &#10;\end{document}"/>
  <p:tag name="IGUANATEXSIZE" val="20"/>
  <p:tag name="IGUANATEXCURSOR" val="300"/>
  <p:tag name="TRANSPARENCY" val="True"/>
  <p:tag name="FILENAME" val=""/>
  <p:tag name="LATEXENGINEID" val="0"/>
  <p:tag name="TEMPFOLDER" val="c:\temp\"/>
  <p:tag name="LATEXFORMHEIGHT" val="307.5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702.6621"/>
  <p:tag name="LATEXADDIN" val="\documentclass{article}&#10;\usepackage{amsmath}&#10;\usepackage{xspace}&#10;\usepackage[dvipsnames]{xcolor}&#10;\pagestyle{empty}&#10;\begin{document}&#10;\noindent \color{NavyBlue} $k = toNat(s)$ \newline&#10;$l = length(s)$&#10;\end{document}"/>
  <p:tag name="IGUANATEXSIZE" val="20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7.24032"/>
  <p:tag name="ORIGINALWIDTH" val="497.9377"/>
  <p:tag name="LATEXADDIN" val="\documentclass{article}&#10;\usepackage{amsmath}&#10;\usepackage{xspace}&#10;\usepackage[dvipsnames]{xcolor}&#10;\pagestyle{empty}&#10;\begin{document}&#10;\color{NavyBlue}\texttt{msb\_zero}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3037.12"/>
  <p:tag name="LATEXADDIN" val="\documentclass{article}&#10;\usepackage{amsmath}&#10;\usepackage{xspace}&#10;\usepackage[dvipsnames]{xcolor}&#10;\pagestyle{empty}&#10;\begin{document}&#10;\noindent\textsf{More generally,}\\&#10;\color{NavyBlue}$\texttt{msb\_zero: }\forall n.\ \forall s : BV_{n}.\ k &lt; l \to s[(l - 1)...k] = [0...0]$&#10;\end{document}"/>
  <p:tag name="IGUANATEXSIZE" val="20"/>
  <p:tag name="IGUANATEXCURSOR" val="2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9.4638"/>
  <p:tag name="ORIGINALWIDTH" val="763.4045"/>
  <p:tag name="LATEXADDIN" val="\documentclass{article}&#10;\usepackage{amsmath}&#10;\usepackage{xspace}&#10;\usepackage[dvipsnames]{xcolor}&#10;\pagestyle{empty}&#10;\begin{document}&#10;\color{NavyBlue}&#10;$k = \sum\limits_{i=0}^{l - 1} s[i] \cdot 2^i$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79.6776"/>
  <p:tag name="LATEXADDIN" val="\documentclass{article}&#10;\usepackage{amsmath}&#10;\usepackage[dvipsnames]{xcolor}&#10;\pagestyle{empty}&#10;\begin{document}&#10;\color{NavyBlue}$IC\ [\ s\ ,\ t\ ]$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817.398"/>
  <p:tag name="LATEXADDIN" val="\documentclass{article}&#10;\usepackage{amsmath}&#10;\usepackage{xspace}&#10;\usepackage[dvipsnames]{xcolor}&#10;\pagestyle{empty}&#10;\begin{document}&#10;\color{NavyBlue}$\texttt{msb\_zero: }\forall s : BV_{n}.\ k &lt; l \to s[(l - 1)...k] = [0...0]$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02.1373"/>
  <p:tag name="LATEXADDIN" val="\documentclass{article}&#10;\usepackage{amsmath}&#10;\pagestyle{empty}&#10;\begin{document}&#10;s: $[\ 0\ ... \ 0\ \_\ ... \ \_\ ]$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39.2201"/>
  <p:tag name="LATEXADDIN" val="\documentclass{article}&#10;\usepackage{amsmath}&#10;\pagestyle{empty}&#10;\begin{document}&#10;$l-1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pagestyle{empty}&#10;\begin{document}&#10;$k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66.9666"/>
  <p:tag name="LATEXADDIN" val="\documentclass{article}&#10;\usepackage{amsmath}&#10;\pagestyle{empty}&#10;\begin{document}&#10;$k-1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pagestyle{empty}&#10;\begin{document}&#10;$0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489.6888"/>
  <p:tag name="LATEXADDIN" val="\documentclass{article}&#10;\usepackage{amsmath}&#10;\usepackage{xspace}&#10;\usepackage[dvipsnames]{xcolor}&#10;\pagestyle{empty}&#10;\begin{document}&#10;\textsf{For \color{NavyBlue}$l = 4$,} 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2168.729"/>
  <p:tag name="LATEXADDIN" val="\documentclass{article}&#10;\usepackage{amsmath}&#10;\usepackage{xspace}&#10;\usepackage[dvipsnames]{xcolor}&#10;\pagestyle{empty}&#10;\begin{document}&#10;\color{NavyBlue}&#10;$ = s[l - 1] \cdot 2^{l - 1} + ... + s[1] \cdot 2^1 + s[0] \cdot 2^0$ &#10;\end{document}"/>
  <p:tag name="IGUANATEXSIZE" val="20"/>
  <p:tag name="IGUANATEXCURSOR" val="2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488.9389"/>
  <p:tag name="LATEXADDIN" val="\documentclass{article}&#10;\usepackage{amsmath}&#10;\usepackage{xspace}&#10;\usepackage[dvipsnames]{xcolor}&#10;\pagestyle{empty}&#10;\begin{document}&#10;\color{NavyBlue}&#10;$\color{black}\textsf{But } \color{NavyBlue}k &lt; l$ &#10;\end{document}"/>
  <p:tag name="IGUANATEXSIZE" val="20"/>
  <p:tag name="IGUANATEXCURSOR" val="2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4090.739"/>
  <p:tag name="LATEXADDIN" val="\documentclass{article}&#10;\usepackage{amsmath}&#10;\usepackage{xspace}&#10;\usepackage[dvipsnames]{xcolor}&#10;\pagestyle{empty}&#10;\begin{document}&#10;\color{NavyBlue}&#10;$ = \color{red}s[l - 1] \cdot 2^{l - 1}\ +\ \ ...\ \ +\ s[k] \cdot 2^k \color{NavyBlue} + s[k-1] \cdot 2^{k-1}\ +\ \ ...\ \ +\  s[1] \cdot 2^1 + s[0] \cdot 2^0$&#10;\end{document}"/>
  <p:tag name="IGUANATEXSIZE" val="20"/>
  <p:tag name="IGUANATEXCURSOR" val="2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758.53"/>
  <p:tag name="LATEXADDIN" val="\documentclass{article}&#10;\usepackage{amsmath}&#10;\usepackage[dvipsnames]{xcolor}&#10;\pagestyle{empty}&#10;\begin{document}&#10;\color{NavyBlue}$\forall s.\ \forall t.\ IC[s,t] \iff \exists x.\ \ell[x,s,t]$&#10;\end{document}"/>
  <p:tag name="IGUANATEXSIZE" val="28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644.544"/>
  <p:tag name="LATEXADDIN" val="\documentclass{article}&#10;\usepackage{amsmath}&#10;\usepackage{xspace}&#10;\usepackage[dvipsnames]{xcolor}&#10;\pagestyle{empty}&#10;\begin{document}&#10;$\textsf{But }\color{NavyBlue}k &lt; 2^k &lt; 2^{k+1} &lt; ... &lt; 2^{l - 1}$&#10;\end{document}"/>
  <p:tag name="IGUANATEXSIZE" val="20"/>
  <p:tag name="IGUANATEXCURSOR" val="1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2187.477"/>
  <p:tag name="LATEXADDIN" val="\documentclass{article}&#10;\usepackage{amsmath}&#10;\usepackage{xspace}&#10;\usepackage[dvipsnames]{xcolor}&#10;\pagestyle{empty}&#10;\begin{document}&#10;\color{NavyBlue}&#10;$\color{black}\textsf{Thus, the coefficients of } \color{NavyBlue}2^k, ..., 2^{l - 1} \color{black}\textsf{ are }\color{NavyBlue}0\color{black}.$&#10;\end{document}"/>
  <p:tag name="IGUANATEXSIZE" val="20"/>
  <p:tag name="IGUANATEXCURSOR" val="3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4090.739"/>
  <p:tag name="LATEXADDIN" val="\documentclass{article}&#10;\usepackage{amsmath}&#10;\usepackage{xspace}&#10;\usepackage[dvipsnames]{xcolor}&#10;\pagestyle{empty}&#10;\begin{document}&#10;\color{NavyBlue}&#10;$ = s[l - 1] \cdot 2^{l - 1}\ +\ \ ...\ \ +\ s[k] \cdot 2^k  + s[k-1] \cdot 2^{k-1}\ +\ \ ...\ \ +\  s[1] \cdot 2^1 + s[0] \cdot 2^0$&#10;\end{document}"/>
  <p:tag name="IGUANATEXSIZE" val="20"/>
  <p:tag name="IGUANATEXCURSOR" val="2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57.78"/>
  <p:tag name="ORIGINALWIDTH" val="4309.711"/>
  <p:tag name="LATEXADDIN" val="\documentclass{article}&#10;\usepackage{amsmath}&#10;\usepackage{amsmath}&#10;\usepackage[dvipsnames]{xcolor}&#10;\usepackage{bold-extra}&#10;\pagestyle{empty}&#10;\begin{document}&#10;&#10;\noindent\texttt{\color{OliveGreen}\textbf{Lemma} \color{black}firstn\_all: $\forall$ (l : \color{BrickRed}list A\color{black}), firstn (length l) l = l.}\\&#10;&#10;\noindent\texttt{\color{OliveGreen}\textbf{Lemma} \color{black}firstn\_length\_le: $\forall$ (l : \color{BrickRed}list A\color{black}) (n : \color{BrickRed}nat\color{black}),&#10;  n &lt;= length l -&gt; length (firstn n l) = n.}\\&#10;&#10;\noindent\texttt{\color{OliveGreen}\textbf{Lemma} \color{black}firstn\_length: $\forall$ (n : \color{BrickRed}nat\color{black}) (l : \color{BrickRed}list A\color{black}), length (firstn n l) = min n (length l).}\\&#10;&#10;\noindent\texttt{\color{OliveGreen}\textbf{Theorem} \color{black}app\_nil\_r: $\forall$ (l : \color{BrickRed}list A\color{black}), l ++ [] = l.}\\&#10;&#10;\noindent\texttt{\color{OliveGreen}\textbf{Lemma} \color{black}app\_length: $\forall$ (l l' : \color{BrickRed}list A\color{black}), length (l++l') = length l + length l'.}&#10;\end{document}"/>
  <p:tag name="IGUANATEXSIZE" val="20"/>
  <p:tag name="IGUANATEXCURSOR" val="10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1158.605"/>
  <p:tag name="LATEXADDIN" val="\documentclass{article}&#10;\usepackage{amsmath}&#10;\usepackage[dvipsnames]{xcolor}&#10;\pagestyle{empty}&#10;\begin{document}&#10;\color{NavyBlue}$\exists x.\ x + s = t \iff \top$&#10;\end{document}"/>
  <p:tag name="IGUANATEXSIZE" val="28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586.802"/>
  <p:tag name="LATEXADDIN" val="\documentclass{article}&#10;\usepackage{amsmath}&#10;\usepackage[dvipsnames]{xcolor}&#10;\pagestyle{empty}&#10;\begin{document}&#10;\color{NavyBlue}$\exists x.\ x\ \&amp;\ s = t \iff t\ \&amp;\ s = t$&#10;\end{document}"/>
  <p:tag name="IGUANATEXSIZE" val="28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483.6895"/>
  <p:tag name="LATEXADDIN" val="\documentclass{article}&#10;\usepackage{amsmath}&#10;\usepackage[dvipsnames]{xcolor}&#10;\pagestyle{empty}&#10;\begin{document}&#10;\color{NavyBlue}$x = t - s$&#10;\end{document}"/>
  <p:tag name="IGUANATEXSIZE" val="20"/>
  <p:tag name="IGUANATEXCURSOR" val="1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5.47"/>
  <p:tag name="ORIGINALWIDTH" val="2857.893"/>
  <p:tag name="LATEXADDIN" val="\documentclass{article}&#10;\usepackage{amsmath}&#10;\usepackage[dvipsnames]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}&#10;    \hline&#10;    \\[-2.5ex]&#10;    $\ell[x]$ &amp; $=$ &amp; $\not =$ &amp; $&lt;_u$ &amp; $&gt;_u$ &amp; $&lt;=_u$ &amp; $&gt;=_u$&#10;    \\[.5ex]&#10;    \hline&#10;    \\[-2.5ex]&#10;    $- x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\\&#10;    $\sim x 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 \\&#10;    $x\ \&amp;\ s \bowtie t$ &amp; \color{Blue}{$\checkmark$} &amp; \color{OliveGreen}{$\checkmark$} &amp; \color{OliveGreen}{$\checkmark$} &amp; \color{OliveGreen}{$\checkmark$}  &#10;     &amp; \color{OliveGreen}{$\checkmark$} &amp; \color{OliveGreen}{$\checkmark$} \\&#10;    $x \mid s   \bowtie t$ &amp; \color{Blue}{$\checkmark$} &amp; \color{OliveGreen}{$\checkmark$} &amp; \color{OliveGreen}{$\checkmark$} &amp; \color{OliveGreen}{$\checkmark$} &#10;     &amp; \color{OliveGreen}{$\checkmark$} &amp; \color{OliveGreen}{$\checkmark$} \\&#10;    $x \mathop{&lt;\kern-.3em&lt;} s  \bowtie t$ &amp; \color{Blue}{$\checkmark$} &amp; \color{Blue}{$\checkmark$} &amp; \color{OliveGreen}{$\checkmark$} &amp; \color{Blue}{$\checkmark$}   &#10;     &amp; \color{OliveGreen}{$\checkmark$} &amp; \color{Blue}{$\checkmark$} \\&#10;    $s \mathop{&lt;\kern-.3em&lt;} x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} s \bowtie t$ &amp; \color{Blue}{$\checkmark$}\nolinebreak\kern-0.7em\xspace\color{OliveGreen}{$\checkmark$} &amp; \color{OliveGreen}{$\checkmark$} &amp; \color{OliveGreen}{$\checkmark$} &amp; \color{red}\ding{53} &#10;     &amp; \color{OliveGreen}{$\checkmark$} &amp; \color{OliveGreen}{$\checkmark$} \\&#10;    $s \mathop{&gt;\kern-.3em&gt;} x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_a} s \bowtie t$ &amp; \color{Blue}{$\checkmark$} &amp; \color{OliveGreen}{$\checkmark$} &amp; \color{OliveGreen}{$\checkmark$} &amp; \color{OliveGreen}{$\checkmark$} &#10;     &amp; \color{OliveGreen}{$\checkmark$} &amp; \color{OliveGreen}{$\checkmark$} \\&#10;    $s \mathop{&gt;\kern-.3em&gt;_a} x \bowtie t$ &amp; \color{Blue}{$\checkmark$}\nolinebreak\kern-0.7em\xspace\color{OliveGreen}{$\checkmark$} &amp; \color{OliveGreen}{$\checkmark$} &amp; \color{Blue}{$\checkmark$} &amp; \color{Blue}{$\checkmark$}  &#10;     &amp; \color{Blue}{$\checkmark$} &amp; \color{Blue}{$\checkmark$} \\&#10;    $x + s 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\end{tabular}%&#10;}&#10;\end{center}&#10;\end{table} &#10;\end{document}"/>
  <p:tag name="IGUANATEXSIZE" val="28"/>
  <p:tag name="IGUANATEXCURSOR" val="36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1877.765"/>
  <p:tag name="LATEXADDIN" val="\documentclass{article}&#10;\usepackage[a4paper]{geometry}&#10;\geometry{textwidth=\paperwidth, textheight=\paperheight, noheadfoot, nomarginpar}&#10;\setlength{\topskip}{0mm}&#10;\setlength{\parindent}{0mm}&#10;\usepackage{amsmath}&#10;\usepackage[dvipsnames]{xcolor}&#10;\usepackage{xspace}&#10;\usepackage{pifont}&#10;\usepackage{amssymb}&#10;\pagestyle{empty}&#10;\begin{document}&#10;\begin{align*}&#10;\textsf{\color{blue}{$\checkmark$}} &amp;\ \color{black}\textsf{Verified in Coq} \\&#10;\textsf{\color{OliveGreen}{$\checkmark$}} &amp;\ \color{black}\textsf{Verified in SMT} \\&#10;\textsf{\color{blue}{$\checkmark$}\nolinebreak\kern-0.7em\xspace\color{OliveGreen}{$\checkmark$}} &amp;\ \color{black}\textsf{Verified in Coq and SMT}\\&#10;\textsf{\color{red}\ding{53}} &amp;\ \color{black}\textsf{Verified in neither Coq nor SMT}&#10;\end{align*}&#10;\end{document}"/>
  <p:tag name="IGUANATEXSIZE" val="20"/>
  <p:tag name="IGUANATEXCURSOR" val="7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38.245"/>
  <p:tag name="ORIGINALWIDTH" val="3902.512"/>
  <p:tag name="LATEXADDIN" val="\documentclass{article}&#10;\usepackage{amsmath}&#10;\usepackage[dvipsnames]{xcolor}&#10;\usepackage{bold-extra}&#10;\pagestyle{empty}&#10;\begin{document}&#10;\noindent \texttt{\color{OliveGreen}\textbf{Definition} \color{black}shl\_one\_bit  (a: \color{BrickRed}list bool\color{black}) : \color{BrickRed}list bool \color{black}:=} \\&#10;\phantom{\quad}\texttt{  match a with} \\&#10;\phantom{\quad}\phantom{\quad}\texttt{    | [] =&gt; []} \\&#10;\phantom{\quad}\phantom{\quad}\texttt{    | \_  =&gt; false :: removelast a } \\&#10;\phantom{\quad}\texttt{  end.} \\&#10;&#10;\noindent \texttt{\color{OliveGreen}\textbf{Fixpoint} \color{black}shl\_n\_bits  (a: \color{BrickRed}list bool\color{black}) (n: \color{BrickRed}nat\color{black}): \color{BrickRed}list bool \color{black}:=} \\&#10;\phantom{\quad}\texttt{  match n with} \\&#10;\phantom{\quad}\phantom{\quad}\texttt{    | O    =&gt; a} \\&#10;\phantom{\quad}\phantom{\quad}\texttt{    | S n' =&gt; shl\_n\_bits (shl\_one\_bit a) n'  } \\&#10;\phantom{\quad}\texttt{    end.} \\&#10;&#10;\noindent \texttt{\color{OliveGreen}\textbf{Definition} \color{black}shl\_aux  (a b: \color{BrickRed}list bool\color{black}): \color{BrickRed}list bool \color{black}:=} \\&#10;\phantom{\quad}\texttt{shl\_n\_bits a (list2nat\_be\_a b).} \\&#10;&#10;\end{document}"/>
  <p:tag name="IGUANATEXSIZE" val="28"/>
  <p:tag name="IGUANATEXCURSOR" val="12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2059</TotalTime>
  <Words>1021</Words>
  <Application>Microsoft Office PowerPoint</Application>
  <PresentationFormat>Widescreen</PresentationFormat>
  <Paragraphs>191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Liberation Sans</vt:lpstr>
      <vt:lpstr>Times New Roman</vt:lpstr>
      <vt:lpstr>Office Theme</vt:lpstr>
      <vt:lpstr>Verifying Bit-vector  Invertibility Conditions  in Coq</vt:lpstr>
      <vt:lpstr>Introduction</vt:lpstr>
      <vt:lpstr>Introduction</vt:lpstr>
      <vt:lpstr>Introduction</vt:lpstr>
      <vt:lpstr>Invertibility Conditions</vt:lpstr>
      <vt:lpstr>Invertibility Conditions: Example</vt:lpstr>
      <vt:lpstr>Motivation</vt:lpstr>
      <vt:lpstr>Previous Work</vt:lpstr>
      <vt:lpstr>Contributions</vt:lpstr>
      <vt:lpstr>Result Summary</vt:lpstr>
      <vt:lpstr>Bit-vector Library</vt:lpstr>
      <vt:lpstr>Bit-vector Library</vt:lpstr>
      <vt:lpstr>Bit-vector Representations</vt:lpstr>
      <vt:lpstr>Bit-vector Library</vt:lpstr>
      <vt:lpstr>Definition of Shift</vt:lpstr>
      <vt:lpstr>Shift Redefined</vt:lpstr>
      <vt:lpstr>Invertibility Conditions  Proofs</vt:lpstr>
      <vt:lpstr>Result Summary</vt:lpstr>
      <vt:lpstr>Challenge</vt:lpstr>
      <vt:lpstr>Proof Sketch of msb_zero</vt:lpstr>
      <vt:lpstr>Conclusion</vt:lpstr>
      <vt:lpstr>Future Work</vt:lpstr>
      <vt:lpstr>References</vt:lpstr>
      <vt:lpstr>Useful Lemmas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Bit-vector  Invertibility Conditions  in Coq</dc:title>
  <dc:creator>arjun viswanathan</dc:creator>
  <cp:lastModifiedBy>arjun viswanathan</cp:lastModifiedBy>
  <cp:revision>158</cp:revision>
  <dcterms:created xsi:type="dcterms:W3CDTF">2019-07-12T01:51:43Z</dcterms:created>
  <dcterms:modified xsi:type="dcterms:W3CDTF">2019-08-20T16:18:49Z</dcterms:modified>
</cp:coreProperties>
</file>