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6"/>
  </p:notesMasterIdLst>
  <p:sldIdLst>
    <p:sldId id="256" r:id="rId2"/>
    <p:sldId id="283" r:id="rId3"/>
    <p:sldId id="257" r:id="rId4"/>
    <p:sldId id="258" r:id="rId5"/>
    <p:sldId id="264" r:id="rId6"/>
    <p:sldId id="259" r:id="rId7"/>
    <p:sldId id="261" r:id="rId8"/>
    <p:sldId id="260" r:id="rId9"/>
    <p:sldId id="268" r:id="rId10"/>
    <p:sldId id="284" r:id="rId11"/>
    <p:sldId id="279" r:id="rId12"/>
    <p:sldId id="266" r:id="rId13"/>
    <p:sldId id="281" r:id="rId14"/>
    <p:sldId id="267" r:id="rId15"/>
    <p:sldId id="276" r:id="rId16"/>
    <p:sldId id="277" r:id="rId17"/>
    <p:sldId id="280" r:id="rId18"/>
    <p:sldId id="272" r:id="rId19"/>
    <p:sldId id="271" r:id="rId20"/>
    <p:sldId id="273" r:id="rId21"/>
    <p:sldId id="274" r:id="rId22"/>
    <p:sldId id="275" r:id="rId23"/>
    <p:sldId id="26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88719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BAD48-3E9D-44CA-B663-82E68EEB1E0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D78B-5075-4CBB-A78B-67D8560C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producing SMT solvers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column wise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8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need to mention: we represent bit-vectors with MSB on the right, so a left shift will look like a right shift.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Coq standard list library consists of many lemmas about ++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we found useful. 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CoqHammer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hammer tool that learns from previous proofs and using external solvers.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CoqHammer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has these proofs at its disposal.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4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proved 18 equivalences in both directions, and one in one direction, so far.</a:t>
            </a:r>
          </a:p>
          <a:p>
            <a:r>
              <a:rPr lang="en-US" dirty="0"/>
              <a:t>The proof sketch for the other direction is interesting.</a:t>
            </a:r>
          </a:p>
          <a:p>
            <a:r>
              <a:rPr lang="en-US" dirty="0"/>
              <a:t>In this direction of the equivalence existential becomes universal. </a:t>
            </a:r>
          </a:p>
          <a:p>
            <a:r>
              <a:rPr lang="en-US" dirty="0"/>
              <a:t>Left side is literal, right side is 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4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</a:t>
            </a:r>
            <a:r>
              <a:rPr lang="en-US" dirty="0" err="1"/>
              <a:t>msb_zero</a:t>
            </a:r>
            <a:r>
              <a:rPr lang="en-US" dirty="0"/>
              <a:t> states that when k &lt; l the most significant l - k bits of s are 0. </a:t>
            </a:r>
          </a:p>
          <a:p>
            <a:r>
              <a:rPr lang="en-US" dirty="0"/>
              <a:t>Consider quantification over l instead of n.</a:t>
            </a:r>
          </a:p>
          <a:p>
            <a:r>
              <a:rPr lang="en-US" dirty="0"/>
              <a:t>Consider removing </a:t>
            </a:r>
            <a:r>
              <a:rPr lang="en-US" dirty="0" err="1"/>
              <a:t>sigma_n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7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4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Bit-vectors have many applications in verification.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CoqHammer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hammer tool that learns from previous proofs and using external solvers.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CoqHammer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has these proofs at its disposal.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0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..and implemented in the CVC4 SMT solver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3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being precise about the term inverse here. </a:t>
            </a:r>
          </a:p>
          <a:p>
            <a:r>
              <a:rPr lang="en-US" dirty="0"/>
              <a:t>For conjunction, the inverse is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general correctness, the quantifier instantiation technique introduced by [</a:t>
            </a:r>
            <a:r>
              <a:rPr lang="en-US" dirty="0" err="1"/>
              <a:t>Niemetz</a:t>
            </a:r>
            <a:r>
              <a:rPr lang="en-US" dirty="0"/>
              <a:t> et al.] requires the equivalences to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CVC4 uses these invertibility conditions for arbitrary n. </a:t>
            </a:r>
          </a:p>
          <a:p>
            <a:endParaRPr lang="en-US" dirty="0"/>
          </a:p>
          <a:p>
            <a:r>
              <a:rPr lang="en-US" dirty="0"/>
              <a:t>Our work focused on the remaining 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of which were previously unproven for arbitrary bit-width.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bowtie is a placeholder for the predicate.</a:t>
            </a:r>
          </a:p>
          <a:p>
            <a:r>
              <a:rPr lang="en-US" dirty="0"/>
              <a:t>Mention that SMT is CADE work, not CAV work. </a:t>
            </a:r>
          </a:p>
          <a:p>
            <a:r>
              <a:rPr lang="en-US" dirty="0"/>
              <a:t>We proved 18 equivalences in both directions, and one in one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1.xml"/><Relationship Id="rId10" Type="http://schemas.openxmlformats.org/officeDocument/2006/relationships/image" Target="../media/image12.png"/><Relationship Id="rId4" Type="http://schemas.openxmlformats.org/officeDocument/2006/relationships/tags" Target="../tags/tag10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9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2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21.xml"/><Relationship Id="rId10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tags" Target="../tags/tag24.xml"/><Relationship Id="rId21" Type="http://schemas.openxmlformats.org/officeDocument/2006/relationships/image" Target="../media/image27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tags" Target="../tags/tag23.xml"/><Relationship Id="rId16" Type="http://schemas.openxmlformats.org/officeDocument/2006/relationships/notesSlide" Target="../notesSlides/notesSlide17.xml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30.png"/><Relationship Id="rId5" Type="http://schemas.openxmlformats.org/officeDocument/2006/relationships/tags" Target="../tags/tag2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tags" Target="../tags/tag31.xml"/><Relationship Id="rId19" Type="http://schemas.openxmlformats.org/officeDocument/2006/relationships/image" Target="../media/image25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3921199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  <a:br>
              <a:rPr lang="en-US" dirty="0"/>
            </a:br>
            <a:r>
              <a:rPr lang="en-US" dirty="0"/>
              <a:t>(Extended Abstract)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620165"/>
            <a:ext cx="10360404" cy="628110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96683" y="5213534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64933" y="5000371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521353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52B09D-AE5D-49AB-B655-4B4F8A7A08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8" y="1674397"/>
            <a:ext cx="5363356" cy="44999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00BB213-40D7-43F8-AE7E-529C3A9F88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42" y="4825439"/>
            <a:ext cx="3765400" cy="13488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B6557F-27D4-4EBC-9260-411981580C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5" y="1674695"/>
            <a:ext cx="5363356" cy="44999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B28F3E-37EA-4358-8EC9-B777489CF0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2" y="1677055"/>
            <a:ext cx="5363356" cy="44999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46C1F1-24FD-4501-8D22-DF2C0EE085A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72" y="1674399"/>
            <a:ext cx="5363356" cy="449991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F717B838-469D-4A7C-8E61-A313D172ECE1}"/>
              </a:ext>
            </a:extLst>
          </p:cNvPr>
          <p:cNvSpPr txBox="1">
            <a:spLocks/>
          </p:cNvSpPr>
          <p:nvPr/>
        </p:nvSpPr>
        <p:spPr>
          <a:xfrm>
            <a:off x="838200" y="3734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 Summary (SMT)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236B003-E40F-4DA0-933C-650723AF2F71}"/>
              </a:ext>
            </a:extLst>
          </p:cNvPr>
          <p:cNvSpPr txBox="1">
            <a:spLocks/>
          </p:cNvSpPr>
          <p:nvPr/>
        </p:nvSpPr>
        <p:spPr>
          <a:xfrm>
            <a:off x="838200" y="371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 Summary (Coq)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23A1395-5B9A-4196-867E-B85EBDE1226C}"/>
              </a:ext>
            </a:extLst>
          </p:cNvPr>
          <p:cNvSpPr txBox="1">
            <a:spLocks/>
          </p:cNvSpPr>
          <p:nvPr/>
        </p:nvSpPr>
        <p:spPr>
          <a:xfrm>
            <a:off x="838200" y="3618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 Summary (Both)</a:t>
            </a:r>
          </a:p>
        </p:txBody>
      </p:sp>
    </p:spTree>
    <p:extLst>
      <p:ext uri="{BB962C8B-B14F-4D97-AF65-F5344CB8AC3E}">
        <p14:creationId xmlns:p14="http://schemas.microsoft.com/office/powerpoint/2010/main" val="321867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4" grpId="1"/>
      <p:bldP spid="25" grpId="0"/>
      <p:bldP spid="25" grpId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8A61-7708-47D7-A1EA-CE9B7348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Bit-vector Library</a:t>
            </a:r>
          </a:p>
        </p:txBody>
      </p:sp>
    </p:spTree>
    <p:extLst>
      <p:ext uri="{BB962C8B-B14F-4D97-AF65-F5344CB8AC3E}">
        <p14:creationId xmlns:p14="http://schemas.microsoft.com/office/powerpoint/2010/main" val="208350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691991"/>
            <a:ext cx="11025051" cy="4732796"/>
          </a:xfrm>
        </p:spPr>
        <p:txBody>
          <a:bodyPr>
            <a:normAutofit/>
          </a:bodyPr>
          <a:lstStyle/>
          <a:p>
            <a:r>
              <a:rPr lang="en-US" sz="2600" dirty="0"/>
              <a:t>Used a bit-vector library originally developed for </a:t>
            </a:r>
            <a:r>
              <a:rPr lang="en-US" sz="2600" dirty="0" err="1">
                <a:solidFill>
                  <a:schemeClr val="accent2"/>
                </a:solidFill>
              </a:rPr>
              <a:t>SMTCoq</a:t>
            </a:r>
            <a:r>
              <a:rPr lang="en-US" sz="2600" dirty="0"/>
              <a:t> [</a:t>
            </a:r>
            <a:r>
              <a:rPr lang="en-US" sz="2600" dirty="0" err="1"/>
              <a:t>Ekici</a:t>
            </a:r>
            <a:r>
              <a:rPr lang="en-US" sz="2600" dirty="0"/>
              <a:t> et al., 2017]</a:t>
            </a:r>
          </a:p>
          <a:p>
            <a:r>
              <a:rPr lang="en-US" sz="2600" dirty="0" err="1"/>
              <a:t>SMTCoq</a:t>
            </a:r>
            <a:r>
              <a:rPr lang="en-US" sz="2600" dirty="0"/>
              <a:t> is a Coq plugin that uses external SMT solvers to complete proof goals</a:t>
            </a:r>
          </a:p>
          <a:p>
            <a:r>
              <a:rPr lang="en-US" sz="2600" dirty="0"/>
              <a:t>Bit-vectors are represented as lists of Booleans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34451-17F3-4158-9072-41C45AC6E7B5}"/>
              </a:ext>
            </a:extLst>
          </p:cNvPr>
          <p:cNvSpPr/>
          <p:nvPr/>
        </p:nvSpPr>
        <p:spPr>
          <a:xfrm>
            <a:off x="2267121" y="5785205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Raw (Non-dependent) Bit-vector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F11DEA4-3754-44FE-83DA-7BAA3722071F}"/>
              </a:ext>
            </a:extLst>
          </p:cNvPr>
          <p:cNvSpPr/>
          <p:nvPr/>
        </p:nvSpPr>
        <p:spPr>
          <a:xfrm rot="16200000">
            <a:off x="3674885" y="5016916"/>
            <a:ext cx="1135688" cy="3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7DAB2-2365-4F95-81BF-93A906419D6F}"/>
              </a:ext>
            </a:extLst>
          </p:cNvPr>
          <p:cNvSpPr/>
          <p:nvPr/>
        </p:nvSpPr>
        <p:spPr>
          <a:xfrm>
            <a:off x="2267121" y="3854946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Dependently Typed Bit-vector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2097E-A4CC-4339-AFD8-AF88E0FF33ED}"/>
              </a:ext>
            </a:extLst>
          </p:cNvPr>
          <p:cNvSpPr txBox="1"/>
          <p:nvPr/>
        </p:nvSpPr>
        <p:spPr>
          <a:xfrm>
            <a:off x="6560192" y="4950312"/>
            <a:ext cx="2984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Functor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: Raw2Bitvector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C9C-39FD-4251-95D8-EB7760EF0424}"/>
              </a:ext>
            </a:extLst>
          </p:cNvPr>
          <p:cNvSpPr txBox="1"/>
          <p:nvPr/>
        </p:nvSpPr>
        <p:spPr>
          <a:xfrm>
            <a:off x="3712126" y="3373894"/>
            <a:ext cx="207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FB3E-6FB2-4B3E-9AD6-1F15997C39B5}"/>
              </a:ext>
            </a:extLst>
          </p:cNvPr>
          <p:cNvSpPr txBox="1"/>
          <p:nvPr/>
        </p:nvSpPr>
        <p:spPr>
          <a:xfrm>
            <a:off x="6599339" y="3373894"/>
            <a:ext cx="207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B984-F3C6-4E7E-9435-D927A4563380}"/>
              </a:ext>
            </a:extLst>
          </p:cNvPr>
          <p:cNvSpPr txBox="1"/>
          <p:nvPr/>
        </p:nvSpPr>
        <p:spPr>
          <a:xfrm>
            <a:off x="6560192" y="4058389"/>
            <a:ext cx="2853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: N -&gt;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56261-D172-4DEE-8A65-89E86833C6BE}"/>
              </a:ext>
            </a:extLst>
          </p:cNvPr>
          <p:cNvSpPr txBox="1"/>
          <p:nvPr/>
        </p:nvSpPr>
        <p:spPr>
          <a:xfrm>
            <a:off x="6560192" y="5725643"/>
            <a:ext cx="243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: Type</a:t>
            </a:r>
            <a:br>
              <a:rPr lang="en-US" sz="2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size :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-&gt; N</a:t>
            </a:r>
          </a:p>
        </p:txBody>
      </p:sp>
    </p:spTree>
    <p:extLst>
      <p:ext uri="{BB962C8B-B14F-4D97-AF65-F5344CB8AC3E}">
        <p14:creationId xmlns:p14="http://schemas.microsoft.com/office/powerpoint/2010/main" val="17396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2FDC-ABC6-452E-BE8E-E09BA2A4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Representations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29D5FB-F2E3-46E7-BB4E-16AC93874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23373"/>
              </p:ext>
            </p:extLst>
          </p:nvPr>
        </p:nvGraphicFramePr>
        <p:xfrm>
          <a:off x="916581" y="1690688"/>
          <a:ext cx="10361025" cy="480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337">
                  <a:extLst>
                    <a:ext uri="{9D8B030D-6E8A-4147-A177-3AD203B41FA5}">
                      <a16:colId xmlns:a16="http://schemas.microsoft.com/office/drawing/2014/main" val="1616161299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212509111"/>
                    </a:ext>
                  </a:extLst>
                </a:gridCol>
                <a:gridCol w="3063579">
                  <a:extLst>
                    <a:ext uri="{9D8B030D-6E8A-4147-A177-3AD203B41FA5}">
                      <a16:colId xmlns:a16="http://schemas.microsoft.com/office/drawing/2014/main" val="3479179974"/>
                    </a:ext>
                  </a:extLst>
                </a:gridCol>
                <a:gridCol w="2327029">
                  <a:extLst>
                    <a:ext uri="{9D8B030D-6E8A-4147-A177-3AD203B41FA5}">
                      <a16:colId xmlns:a16="http://schemas.microsoft.com/office/drawing/2014/main" val="3688213853"/>
                    </a:ext>
                  </a:extLst>
                </a:gridCol>
              </a:tblGrid>
              <a:tr h="617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SMTLib</a:t>
                      </a:r>
                      <a:r>
                        <a:rPr lang="en-US" sz="2200" dirty="0"/>
                        <a:t> </a:t>
                      </a:r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Niemetz</a:t>
                      </a:r>
                      <a:r>
                        <a:rPr lang="en-US" sz="1800" dirty="0"/>
                        <a:t> et al.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Encoding </a:t>
                      </a:r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Niemetz</a:t>
                      </a:r>
                      <a:r>
                        <a:rPr lang="en-US" sz="1800" dirty="0"/>
                        <a:t> et al. 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Coq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33681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Bit-vector Representation: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Bit-vector of width 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One sort for each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Bit-vector of width 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Translated to NIA and 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Bit-vector of width 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List of Booleans over 2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6573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Expressivity: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n cannot be 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Allows quantification over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Bit-vectors dependent over 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46069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Verification: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Automatic proofs using SMT solvers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Automatic proofs using SMT solvers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Manual proofs in Coq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09655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All equivalences for n = 1 to 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Verified ≈75% of equivalences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18 equivalences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3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09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2D5-94FF-4BCA-8CD4-E5FA09D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1DF-8AB3-455D-B534-942C5A38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116"/>
            <a:ext cx="10515600" cy="4853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Basic signature (previous work):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+</a:t>
            </a:r>
            <a:r>
              <a:rPr lang="en-US" sz="2400" dirty="0"/>
              <a:t>	addition			 </a:t>
            </a:r>
            <a:r>
              <a:rPr lang="en-US" sz="2400" dirty="0">
                <a:solidFill>
                  <a:schemeClr val="accent1"/>
                </a:solidFill>
              </a:rPr>
              <a:t>ₒ</a:t>
            </a:r>
            <a:r>
              <a:rPr lang="en-US" sz="2400" dirty="0"/>
              <a:t>   	concatenation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-</a:t>
            </a:r>
            <a:r>
              <a:rPr lang="en-US" sz="2400" dirty="0"/>
              <a:t>  	negation			 </a:t>
            </a:r>
            <a:r>
              <a:rPr lang="en-US" sz="2400" dirty="0">
                <a:solidFill>
                  <a:schemeClr val="accent1"/>
                </a:solidFill>
              </a:rPr>
              <a:t>=</a:t>
            </a:r>
            <a:r>
              <a:rPr lang="en-US" sz="2400" dirty="0"/>
              <a:t>  	equality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•</a:t>
            </a:r>
            <a:r>
              <a:rPr lang="en-US" sz="2400" dirty="0"/>
              <a:t> 	multiplication		 	 </a:t>
            </a:r>
            <a:r>
              <a:rPr lang="en-US" sz="2400" dirty="0">
                <a:solidFill>
                  <a:schemeClr val="accent1"/>
                </a:solidFill>
              </a:rPr>
              <a:t>≠</a:t>
            </a:r>
            <a:r>
              <a:rPr lang="en-US" sz="2400" dirty="0"/>
              <a:t>  	</a:t>
            </a:r>
            <a:r>
              <a:rPr lang="en-US" sz="2400" dirty="0" err="1"/>
              <a:t>disequality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&amp;</a:t>
            </a:r>
            <a:r>
              <a:rPr lang="en-US" sz="2400" dirty="0"/>
              <a:t> 	bit-wise conjunction		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dirty="0"/>
              <a:t>	unsigned less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|</a:t>
            </a:r>
            <a:r>
              <a:rPr lang="en-US" sz="2400" dirty="0"/>
              <a:t>  	bit-wise disjunction	 	 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dirty="0"/>
              <a:t>	unsigned greater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~</a:t>
            </a:r>
            <a:r>
              <a:rPr lang="en-US" sz="2400" dirty="0"/>
              <a:t> 	bit-wise negation		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baseline="-25000" dirty="0">
                <a:solidFill>
                  <a:schemeClr val="accent1"/>
                </a:solidFill>
              </a:rPr>
              <a:t>s</a:t>
            </a:r>
            <a:r>
              <a:rPr lang="en-US" sz="2400" dirty="0"/>
              <a:t>	signed less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&lt;&lt;</a:t>
            </a:r>
            <a:r>
              <a:rPr lang="en-US" sz="2400" dirty="0"/>
              <a:t> 	logical left shift		 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r>
              <a:rPr lang="en-US" sz="2400" baseline="-25000" dirty="0">
                <a:solidFill>
                  <a:schemeClr val="accent1"/>
                </a:solidFill>
              </a:rPr>
              <a:t>s</a:t>
            </a:r>
            <a:r>
              <a:rPr lang="en-US" sz="2400" dirty="0"/>
              <a:t> 	signed greater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&gt;&gt;</a:t>
            </a:r>
            <a:r>
              <a:rPr lang="en-US" sz="2400" dirty="0"/>
              <a:t> 	logical right shift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Extended signature (this work):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≤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baseline="-25000" dirty="0"/>
              <a:t> </a:t>
            </a:r>
            <a:r>
              <a:rPr lang="en-US" sz="2400" dirty="0"/>
              <a:t>	unsigned weak less than	</a:t>
            </a:r>
            <a:r>
              <a:rPr lang="en-US" sz="2400" u="sng" dirty="0">
                <a:solidFill>
                  <a:schemeClr val="accent1"/>
                </a:solidFill>
              </a:rPr>
              <a:t>&lt;&lt;</a:t>
            </a:r>
            <a:r>
              <a:rPr lang="en-US" sz="2400" dirty="0"/>
              <a:t>	logical left shift (alt. def.)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≥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baseline="-25000" dirty="0"/>
              <a:t> </a:t>
            </a:r>
            <a:r>
              <a:rPr lang="en-US" sz="2400" dirty="0"/>
              <a:t>	unsigned weak greater than	</a:t>
            </a:r>
            <a:r>
              <a:rPr lang="en-US" sz="2400" u="sng" dirty="0">
                <a:solidFill>
                  <a:schemeClr val="accent1"/>
                </a:solidFill>
              </a:rPr>
              <a:t>&gt;&gt;</a:t>
            </a:r>
            <a:r>
              <a:rPr lang="en-US" sz="2400" dirty="0"/>
              <a:t>	logical right shift (alt. def.)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&gt;&gt;</a:t>
            </a:r>
            <a:r>
              <a:rPr lang="en-US" sz="2400" baseline="-25000" dirty="0">
                <a:solidFill>
                  <a:schemeClr val="accent1"/>
                </a:solidFill>
              </a:rPr>
              <a:t>a</a:t>
            </a:r>
            <a:r>
              <a:rPr lang="en-US" sz="2400" dirty="0"/>
              <a:t>	arithmetic right shift		</a:t>
            </a:r>
            <a:r>
              <a:rPr lang="en-US" sz="2400" u="sng" dirty="0">
                <a:solidFill>
                  <a:schemeClr val="accent1"/>
                </a:solidFill>
              </a:rPr>
              <a:t>&gt;&gt;</a:t>
            </a:r>
            <a:r>
              <a:rPr lang="en-US" sz="2400" baseline="-25000" dirty="0">
                <a:solidFill>
                  <a:schemeClr val="accent1"/>
                </a:solidFill>
              </a:rPr>
              <a:t>a</a:t>
            </a:r>
            <a:r>
              <a:rPr lang="en-US" sz="2400" dirty="0"/>
              <a:t>	arithmetic right shift (alt. def.)</a:t>
            </a:r>
          </a:p>
        </p:txBody>
      </p:sp>
    </p:spTree>
    <p:extLst>
      <p:ext uri="{BB962C8B-B14F-4D97-AF65-F5344CB8AC3E}">
        <p14:creationId xmlns:p14="http://schemas.microsoft.com/office/powerpoint/2010/main" val="78352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88A5-F597-4554-B098-258504E4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Shift Definition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6C15B5-F2DD-4CE9-A92D-2FD09CC5F9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9593"/>
            <a:ext cx="9012462" cy="47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8C54-629C-49FF-89FE-A8A71461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68920-CE97-4866-B3CC-E8A8818A07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3"/>
            <a:ext cx="10622106" cy="40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3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9D6B-26CB-409E-9CAC-184A8979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29"/>
            <a:ext cx="10515600" cy="1714341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Invertibility Conditions 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162796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6FAD6F-8824-4738-9441-8E0F32FF97C3}"/>
              </a:ext>
            </a:extLst>
          </p:cNvPr>
          <p:cNvSpPr/>
          <p:nvPr/>
        </p:nvSpPr>
        <p:spPr>
          <a:xfrm>
            <a:off x="4441370" y="4476208"/>
            <a:ext cx="269965" cy="2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E8138-1380-46E8-9A07-F6C6063115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19" y="2581392"/>
            <a:ext cx="4344122" cy="593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88B83-62E0-42C4-B6C9-F760664EA3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42" y="4825439"/>
            <a:ext cx="3765400" cy="1348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D4068-23DB-4939-807B-30F7461B43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0" y="1674401"/>
            <a:ext cx="5363356" cy="44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7-8DA8-4CF2-8FCF-D36E842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A47CC3EC-C820-47E9-B34E-F1E58E158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884885"/>
              </p:ext>
            </p:extLst>
          </p:nvPr>
        </p:nvGraphicFramePr>
        <p:xfrm>
          <a:off x="1002168" y="2470067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75FF0F9-286E-4350-A00A-9EFEA9A3FD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8" y="5227882"/>
            <a:ext cx="8350472" cy="275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1C226-4521-46F4-9A03-441B5078DE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8" y="1863547"/>
            <a:ext cx="3669330" cy="5150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04ACB1-4542-4272-8F9C-FD998EE3A147}"/>
              </a:ext>
            </a:extLst>
          </p:cNvPr>
          <p:cNvCxnSpPr>
            <a:cxnSpLocks/>
          </p:cNvCxnSpPr>
          <p:nvPr/>
        </p:nvCxnSpPr>
        <p:spPr>
          <a:xfrm>
            <a:off x="1566045" y="2855421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5180A-20C4-4180-897F-9B6A57DF1B82}"/>
              </a:ext>
            </a:extLst>
          </p:cNvPr>
          <p:cNvCxnSpPr>
            <a:cxnSpLocks/>
          </p:cNvCxnSpPr>
          <p:nvPr/>
        </p:nvCxnSpPr>
        <p:spPr>
          <a:xfrm>
            <a:off x="1448478" y="321682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5DF4A-5400-4FD8-BC61-403B2526D586}"/>
              </a:ext>
            </a:extLst>
          </p:cNvPr>
          <p:cNvCxnSpPr>
            <a:cxnSpLocks/>
          </p:cNvCxnSpPr>
          <p:nvPr/>
        </p:nvCxnSpPr>
        <p:spPr>
          <a:xfrm>
            <a:off x="1339616" y="357823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987126-E24A-439E-B76B-3057C6855766}"/>
              </a:ext>
            </a:extLst>
          </p:cNvPr>
          <p:cNvCxnSpPr>
            <a:cxnSpLocks/>
          </p:cNvCxnSpPr>
          <p:nvPr/>
        </p:nvCxnSpPr>
        <p:spPr>
          <a:xfrm>
            <a:off x="1213342" y="393964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2C2150-0A1E-4B1F-BF1A-C8E6B9DFD3DE}"/>
              </a:ext>
            </a:extLst>
          </p:cNvPr>
          <p:cNvCxnSpPr/>
          <p:nvPr/>
        </p:nvCxnSpPr>
        <p:spPr>
          <a:xfrm flipH="1">
            <a:off x="1448478" y="3216823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FEABD-2C7E-4038-924B-CA3A2165F8ED}"/>
              </a:ext>
            </a:extLst>
          </p:cNvPr>
          <p:cNvCxnSpPr/>
          <p:nvPr/>
        </p:nvCxnSpPr>
        <p:spPr>
          <a:xfrm flipH="1">
            <a:off x="1339616" y="3578225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7135B7-53CE-40DE-ABF0-47706182E435}"/>
              </a:ext>
            </a:extLst>
          </p:cNvPr>
          <p:cNvCxnSpPr/>
          <p:nvPr/>
        </p:nvCxnSpPr>
        <p:spPr>
          <a:xfrm flipH="1">
            <a:off x="1213342" y="3939635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2C2CB4-60E2-4338-B01D-340C4239DDE6}"/>
              </a:ext>
            </a:extLst>
          </p:cNvPr>
          <p:cNvSpPr txBox="1"/>
          <p:nvPr/>
        </p:nvSpPr>
        <p:spPr>
          <a:xfrm>
            <a:off x="1044254" y="5505972"/>
            <a:ext cx="118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reduces to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871977B-29B9-4164-A652-9F30A6F8F5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3769600"/>
            <a:ext cx="1427809" cy="55466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983577A-E229-4B0E-ABA4-2DCADA3D6A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5" y="5934490"/>
            <a:ext cx="1110274" cy="172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C3DAB-19D5-4F78-940E-2DB572C575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11" y="2507384"/>
            <a:ext cx="6771999" cy="5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C720-3734-46B2-8A9C-B584FA43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1311-72A9-4567-825F-28AC77C8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Bit-vectors: Fixed-width bit sequences</a:t>
            </a:r>
            <a:br>
              <a:rPr lang="en-US" dirty="0"/>
            </a:br>
            <a:r>
              <a:rPr lang="en-US" dirty="0"/>
              <a:t>	10101</a:t>
            </a:r>
            <a:br>
              <a:rPr lang="en-US" dirty="0"/>
            </a:br>
            <a:r>
              <a:rPr lang="en-US" dirty="0"/>
              <a:t>	a : BV</a:t>
            </a:r>
            <a:r>
              <a:rPr lang="en-US" baseline="-25000" dirty="0"/>
              <a:t>5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Bit-vector operations</a:t>
            </a:r>
            <a:br>
              <a:rPr lang="en-US" dirty="0"/>
            </a:br>
            <a:r>
              <a:rPr lang="en-US" dirty="0"/>
              <a:t>	a + b</a:t>
            </a:r>
            <a:br>
              <a:rPr lang="en-US" dirty="0"/>
            </a:br>
            <a:r>
              <a:rPr lang="en-US" dirty="0"/>
              <a:t>	a &lt;</a:t>
            </a:r>
            <a:r>
              <a:rPr lang="en-US" baseline="-25000" dirty="0"/>
              <a:t>u</a:t>
            </a:r>
            <a:r>
              <a:rPr lang="en-US" dirty="0"/>
              <a:t> b</a:t>
            </a:r>
            <a:br>
              <a:rPr lang="en-US" dirty="0"/>
            </a:br>
            <a:r>
              <a:rPr lang="en-US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28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Proof Sketch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0F00BC0-272A-4CB5-B9EA-380B7BDBCA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7"/>
            <a:ext cx="1702198" cy="645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1A69B-27FE-4B82-86E6-A276769AE5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6" y="1844272"/>
            <a:ext cx="6282078" cy="27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47" y="2583434"/>
            <a:ext cx="3420662" cy="469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1D2E1-9118-4189-A384-5390BFD57E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92" y="2311832"/>
            <a:ext cx="486095" cy="17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E16F8-30B0-47AC-98FD-8AC1FE7DAD5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78" y="2305995"/>
            <a:ext cx="115810" cy="17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D6D685-84F1-47CD-A5A0-E3B2A498F1C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53" y="2301704"/>
            <a:ext cx="542476" cy="1782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03" y="2306276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24231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 Sketch:</a:t>
            </a:r>
          </a:p>
        </p:txBody>
      </p:sp>
      <p:graphicFrame>
        <p:nvGraphicFramePr>
          <p:cNvPr id="14" name="Content Placeholder 31">
            <a:extLst>
              <a:ext uri="{FF2B5EF4-FFF2-40B4-BE49-F238E27FC236}">
                <a16:creationId xmlns:a16="http://schemas.microsoft.com/office/drawing/2014/main" id="{2D2A4289-959A-4867-A65B-82B8EF1C9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013251"/>
              </p:ext>
            </p:extLst>
          </p:nvPr>
        </p:nvGraphicFramePr>
        <p:xfrm>
          <a:off x="9725530" y="4260628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615191-541F-47C5-8A41-267F660B2BAE}"/>
              </a:ext>
            </a:extLst>
          </p:cNvPr>
          <p:cNvCxnSpPr>
            <a:cxnSpLocks/>
          </p:cNvCxnSpPr>
          <p:nvPr/>
        </p:nvCxnSpPr>
        <p:spPr>
          <a:xfrm>
            <a:off x="10289407" y="4645982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1B7153-B5E3-4110-99CD-5AA6B882003B}"/>
              </a:ext>
            </a:extLst>
          </p:cNvPr>
          <p:cNvCxnSpPr>
            <a:cxnSpLocks/>
          </p:cNvCxnSpPr>
          <p:nvPr/>
        </p:nvCxnSpPr>
        <p:spPr>
          <a:xfrm>
            <a:off x="10171840" y="500738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1E900B-5D67-4CD2-8EEB-FA783D3BD78E}"/>
              </a:ext>
            </a:extLst>
          </p:cNvPr>
          <p:cNvCxnSpPr>
            <a:cxnSpLocks/>
          </p:cNvCxnSpPr>
          <p:nvPr/>
        </p:nvCxnSpPr>
        <p:spPr>
          <a:xfrm>
            <a:off x="10062978" y="536879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D11976-ADCE-49BF-BAA6-E67E2358F457}"/>
              </a:ext>
            </a:extLst>
          </p:cNvPr>
          <p:cNvCxnSpPr>
            <a:cxnSpLocks/>
          </p:cNvCxnSpPr>
          <p:nvPr/>
        </p:nvCxnSpPr>
        <p:spPr>
          <a:xfrm>
            <a:off x="9936704" y="573020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440E43-CF11-46CF-A58A-20884441C6D9}"/>
              </a:ext>
            </a:extLst>
          </p:cNvPr>
          <p:cNvCxnSpPr/>
          <p:nvPr/>
        </p:nvCxnSpPr>
        <p:spPr>
          <a:xfrm flipH="1">
            <a:off x="10171840" y="5007384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1652C-4E2B-4ECC-B612-0DB7DD1A8E42}"/>
              </a:ext>
            </a:extLst>
          </p:cNvPr>
          <p:cNvCxnSpPr/>
          <p:nvPr/>
        </p:nvCxnSpPr>
        <p:spPr>
          <a:xfrm flipH="1">
            <a:off x="10062978" y="5368786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F60A8-1B8B-44B4-815D-316A6F6EAADB}"/>
              </a:ext>
            </a:extLst>
          </p:cNvPr>
          <p:cNvCxnSpPr/>
          <p:nvPr/>
        </p:nvCxnSpPr>
        <p:spPr>
          <a:xfrm flipH="1">
            <a:off x="9936704" y="5730196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CE4B09-F272-4D10-AB23-BE0D3FC057C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1" y="3946218"/>
            <a:ext cx="995047" cy="20876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BB25EB8-2CC5-484E-AAFB-FAA51C4B9C4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3679933"/>
            <a:ext cx="4406857" cy="27581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59BF9D2-334C-434F-A3CE-5EFBD5F3371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4281782"/>
            <a:ext cx="993524" cy="1874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B1C7AB-64A0-4E9C-9C91-B6632BA97728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7" y="4790542"/>
            <a:ext cx="8312378" cy="27581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99F0DE6-38A8-40F6-8CF9-F815582AEC0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5335755"/>
            <a:ext cx="3341714" cy="2240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25B7956-BC76-445A-B10D-E06E12B576D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1" y="5820320"/>
            <a:ext cx="4444952" cy="2620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0F969-1D2B-44F6-8812-20A6AF3B14C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3" y="4790667"/>
            <a:ext cx="8312377" cy="2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F7D-A2A7-413F-8A5D-63FDD844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D559-E3A1-4CF8-AA96-7C19771E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presented 162 invertibility conditions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verified ≈75% of the equivalences using an encoding</a:t>
            </a:r>
          </a:p>
          <a:p>
            <a:endParaRPr lang="en-US" dirty="0"/>
          </a:p>
          <a:p>
            <a:r>
              <a:rPr lang="en-US" dirty="0"/>
              <a:t>We complemented [</a:t>
            </a:r>
            <a:r>
              <a:rPr lang="en-US" dirty="0" err="1"/>
              <a:t>Niemetz</a:t>
            </a:r>
            <a:r>
              <a:rPr lang="en-US" dirty="0"/>
              <a:t> et al., CADE 2019] in proving all but one invertibility equivalences from 66 of them</a:t>
            </a:r>
          </a:p>
          <a:p>
            <a:endParaRPr lang="en-US" dirty="0"/>
          </a:p>
          <a:p>
            <a:r>
              <a:rPr lang="en-US" dirty="0"/>
              <a:t>We did this in the Coq proof assistant</a:t>
            </a:r>
          </a:p>
          <a:p>
            <a:endParaRPr lang="en-US" dirty="0"/>
          </a:p>
          <a:p>
            <a:r>
              <a:rPr lang="en-US" dirty="0"/>
              <a:t>We extended the Coq bit-vector library for </a:t>
            </a:r>
            <a:r>
              <a:rPr lang="en-US" dirty="0" err="1"/>
              <a:t>SMTCoq</a:t>
            </a:r>
            <a:r>
              <a:rPr lang="en-US" dirty="0"/>
              <a:t> to do this</a:t>
            </a:r>
          </a:p>
        </p:txBody>
      </p:sp>
    </p:spTree>
    <p:extLst>
      <p:ext uri="{BB962C8B-B14F-4D97-AF65-F5344CB8AC3E}">
        <p14:creationId xmlns:p14="http://schemas.microsoft.com/office/powerpoint/2010/main" val="1291011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E60F-4DDA-4D08-94BB-BDE8BF4C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BE64-56CE-4CC2-B44F-92EA147B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Integrate the extended bit-vector library into </a:t>
            </a:r>
            <a:r>
              <a:rPr lang="en-US" dirty="0" err="1"/>
              <a:t>SMTCoq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Prove the remaining invertibility equivalences </a:t>
            </a:r>
          </a:p>
          <a:p>
            <a:endParaRPr lang="en-US" dirty="0"/>
          </a:p>
          <a:p>
            <a:r>
              <a:rPr lang="en-US" dirty="0"/>
              <a:t>Extend the library with  </a:t>
            </a:r>
            <a:r>
              <a:rPr lang="en-US" dirty="0">
                <a:solidFill>
                  <a:schemeClr val="accent1"/>
                </a:solidFill>
              </a:rPr>
              <a:t>/  %  ≤</a:t>
            </a:r>
            <a:r>
              <a:rPr lang="en-US" baseline="-25000" dirty="0">
                <a:solidFill>
                  <a:schemeClr val="accent1"/>
                </a:solidFill>
              </a:rPr>
              <a:t>s </a:t>
            </a:r>
            <a:r>
              <a:rPr lang="en-US" dirty="0">
                <a:solidFill>
                  <a:schemeClr val="accent1"/>
                </a:solidFill>
              </a:rPr>
              <a:t>  ≥</a:t>
            </a:r>
            <a:r>
              <a:rPr lang="en-US" baseline="-25000" dirty="0">
                <a:solidFill>
                  <a:schemeClr val="accent1"/>
                </a:solidFill>
              </a:rPr>
              <a:t>s</a:t>
            </a:r>
          </a:p>
          <a:p>
            <a:endParaRPr lang="en-US" dirty="0"/>
          </a:p>
          <a:p>
            <a:r>
              <a:rPr lang="en-US" dirty="0"/>
              <a:t>Refactor the library for improved readability and modularity</a:t>
            </a:r>
          </a:p>
          <a:p>
            <a:endParaRPr lang="en-US" dirty="0"/>
          </a:p>
          <a:p>
            <a:r>
              <a:rPr lang="en-US" dirty="0"/>
              <a:t>Consider using </a:t>
            </a:r>
            <a:r>
              <a:rPr lang="en-US" dirty="0" err="1"/>
              <a:t>MathComp</a:t>
            </a:r>
            <a:r>
              <a:rPr lang="en-US" dirty="0"/>
              <a:t> library for future proofs</a:t>
            </a:r>
          </a:p>
        </p:txBody>
      </p:sp>
    </p:spTree>
    <p:extLst>
      <p:ext uri="{BB962C8B-B14F-4D97-AF65-F5344CB8AC3E}">
        <p14:creationId xmlns:p14="http://schemas.microsoft.com/office/powerpoint/2010/main" val="156663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[Gupta et al., 1993] 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[Armando et al., 2006] 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[</a:t>
            </a:r>
            <a:r>
              <a:rPr lang="en-US" dirty="0" err="1"/>
              <a:t>Cadar</a:t>
            </a:r>
            <a:r>
              <a:rPr lang="en-US" dirty="0"/>
              <a:t> et al., 2006] 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Clark Barrett, Cesare </a:t>
            </a:r>
            <a:r>
              <a:rPr lang="en-US" dirty="0" err="1"/>
              <a:t>Tinelli</a:t>
            </a:r>
            <a:r>
              <a:rPr lang="en-US" dirty="0"/>
              <a:t>. Solving Quantified Bit-Vectors Using Invertibility Conditions. In proceedings of International Conference on Computer Aided Verification 2018, pages 236-255.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Yoni Zohar, Clark Barrett and Cesare </a:t>
            </a:r>
            <a:r>
              <a:rPr lang="en-US" dirty="0" err="1"/>
              <a:t>Tinelli</a:t>
            </a:r>
            <a:r>
              <a:rPr lang="en-US" dirty="0"/>
              <a:t>. </a:t>
            </a:r>
            <a:r>
              <a:rPr lang="en-US" i="1" dirty="0"/>
              <a:t>Towards Bit Width Independent Proofs in SMT Solvers.</a:t>
            </a:r>
            <a:r>
              <a:rPr lang="en-US" dirty="0"/>
              <a:t> To appear in proceedings of International Conference on Automated Deduction 2019.</a:t>
            </a:r>
          </a:p>
          <a:p>
            <a:r>
              <a:rPr lang="en-US" dirty="0"/>
              <a:t>[</a:t>
            </a:r>
            <a:r>
              <a:rPr lang="en-US" dirty="0" err="1"/>
              <a:t>Ekici</a:t>
            </a:r>
            <a:r>
              <a:rPr lang="en-US" dirty="0"/>
              <a:t> et al., 2017] </a:t>
            </a:r>
            <a:r>
              <a:rPr lang="en-US" dirty="0" err="1"/>
              <a:t>Burak</a:t>
            </a:r>
            <a:r>
              <a:rPr lang="en-US" dirty="0"/>
              <a:t> </a:t>
            </a:r>
            <a:r>
              <a:rPr lang="en-US" dirty="0" err="1"/>
              <a:t>Ekici</a:t>
            </a:r>
            <a:r>
              <a:rPr lang="en-US" dirty="0"/>
              <a:t>, Alain </a:t>
            </a:r>
            <a:r>
              <a:rPr lang="en-US" dirty="0" err="1"/>
              <a:t>Mebsout</a:t>
            </a:r>
            <a:r>
              <a:rPr lang="en-US" dirty="0"/>
              <a:t>, Cesare </a:t>
            </a:r>
            <a:r>
              <a:rPr lang="en-US" dirty="0" err="1"/>
              <a:t>Tinelli</a:t>
            </a:r>
            <a:r>
              <a:rPr lang="en-US" dirty="0"/>
              <a:t>, Chantal Keller, Guy Katz, Andrew Reynolds, Clark Barrett. </a:t>
            </a:r>
            <a:r>
              <a:rPr lang="en-US" dirty="0" err="1"/>
              <a:t>SMTCoq</a:t>
            </a:r>
            <a:r>
              <a:rPr lang="en-US" dirty="0"/>
              <a:t>: A Plug-in for Integrating SMT Solvers into Coq. In proceedings of 29</a:t>
            </a:r>
            <a:r>
              <a:rPr lang="en-US" baseline="30000" dirty="0"/>
              <a:t>th</a:t>
            </a:r>
            <a:r>
              <a:rPr lang="en-US" dirty="0"/>
              <a:t> International Conference of Computer Aided Verification 2017.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0F9F-C2F8-41BE-B08E-92E7292A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Lemmas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2778F0-1007-45C9-AB24-29A144A066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7" y="2174240"/>
            <a:ext cx="8757337" cy="35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Bit-vectors have many applications:</a:t>
            </a:r>
          </a:p>
          <a:p>
            <a:pPr lvl="0"/>
            <a:r>
              <a:rPr lang="en-US" sz="3500" dirty="0"/>
              <a:t>Hardware circuit analysis </a:t>
            </a:r>
            <a:r>
              <a:rPr lang="en-US" sz="3600" dirty="0"/>
              <a:t>[Gupta et al., 1993]</a:t>
            </a:r>
            <a:endParaRPr lang="en-US" sz="3500" dirty="0"/>
          </a:p>
          <a:p>
            <a:pPr lvl="0"/>
            <a:r>
              <a:rPr lang="en-US" sz="3500" dirty="0"/>
              <a:t>Bounded model checking </a:t>
            </a:r>
            <a:r>
              <a:rPr lang="en-US" sz="3600" dirty="0"/>
              <a:t>[Armando et al., 2006]</a:t>
            </a:r>
            <a:endParaRPr lang="en-US" sz="3500" dirty="0"/>
          </a:p>
          <a:p>
            <a:pPr lvl="0"/>
            <a:r>
              <a:rPr lang="en-US" sz="3500" dirty="0"/>
              <a:t>Symbolic execution </a:t>
            </a:r>
            <a:r>
              <a:rPr lang="en-US" sz="3600" dirty="0"/>
              <a:t>[</a:t>
            </a:r>
            <a:r>
              <a:rPr lang="en-US" sz="3600" dirty="0" err="1"/>
              <a:t>Cadar</a:t>
            </a:r>
            <a:r>
              <a:rPr lang="en-US" sz="3600" dirty="0"/>
              <a:t> et al., 2006 ]</a:t>
            </a:r>
            <a:endParaRPr lang="en-US" sz="3500" dirty="0"/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Many applications require </a:t>
            </a:r>
            <a:r>
              <a:rPr lang="en-US" sz="3200" dirty="0">
                <a:solidFill>
                  <a:schemeClr val="accent2"/>
                </a:solidFill>
              </a:rPr>
              <a:t>quantified</a:t>
            </a:r>
            <a:r>
              <a:rPr lang="en-US" sz="3200" dirty="0"/>
              <a:t> bit-vector formulas</a:t>
            </a:r>
          </a:p>
          <a:p>
            <a:endParaRPr lang="en-US" sz="1600" dirty="0"/>
          </a:p>
          <a:p>
            <a:r>
              <a:rPr lang="en-US" sz="3200" dirty="0"/>
              <a:t>Some SMT solvers use quantifier-instantiation to solve quantified formulas</a:t>
            </a:r>
          </a:p>
          <a:p>
            <a:endParaRPr lang="en-US" sz="1500" dirty="0"/>
          </a:p>
          <a:p>
            <a:r>
              <a:rPr lang="en-US" sz="3200" i="1" dirty="0">
                <a:solidFill>
                  <a:schemeClr val="accent2"/>
                </a:solidFill>
              </a:rPr>
              <a:t>Invertibility conditions</a:t>
            </a:r>
            <a:r>
              <a:rPr lang="en-US" sz="3200" i="1" dirty="0"/>
              <a:t> </a:t>
            </a:r>
            <a:r>
              <a:rPr lang="en-US" sz="3200" dirty="0"/>
              <a:t>are a useful meta-construct for a quantifier-instantiation technique [</a:t>
            </a:r>
            <a:r>
              <a:rPr lang="en-US" sz="3200" dirty="0" err="1"/>
              <a:t>Niemetz</a:t>
            </a:r>
            <a:r>
              <a:rPr lang="en-US" sz="3200" dirty="0"/>
              <a:t> et al., CAV 2018] 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3" y="1775291"/>
            <a:ext cx="9118834" cy="4482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>
                <a:solidFill>
                  <a:schemeClr val="accent2"/>
                </a:solidFill>
              </a:rPr>
              <a:t>invertibility condition </a:t>
            </a:r>
            <a:r>
              <a:rPr lang="en-US" dirty="0"/>
              <a:t>for a variable 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a bit-vector literal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s.t.</a:t>
            </a:r>
            <a:r>
              <a:rPr lang="en-US" dirty="0"/>
              <a:t> the following </a:t>
            </a:r>
            <a:r>
              <a:rPr lang="en-US" i="1" dirty="0">
                <a:solidFill>
                  <a:schemeClr val="accent2"/>
                </a:solidFill>
              </a:rPr>
              <a:t>invertibility equivalence</a:t>
            </a:r>
            <a:r>
              <a:rPr lang="en-US" dirty="0"/>
              <a:t> is valid in the theory of bit-vectors: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s, t, x : </a:t>
            </a:r>
            <a:r>
              <a:rPr lang="en-US" dirty="0" err="1"/>
              <a:t>BV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869B1-5809-4978-B2B4-CB7890BF36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491286"/>
            <a:ext cx="1939201" cy="35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FBD17-4F36-4B5C-943E-0AB4AA0D8C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73241"/>
            <a:ext cx="1649066" cy="35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CA36C-FF63-4772-BC29-1AB0E12DBC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61" y="5027143"/>
            <a:ext cx="5002666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bit-vector addition is unconditional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i="1" dirty="0">
                <a:solidFill>
                  <a:schemeClr val="accent2"/>
                </a:solidFill>
              </a:rPr>
              <a:t>inverse</a:t>
            </a:r>
            <a:r>
              <a:rPr lang="en-US" dirty="0"/>
              <a:t> is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Inversion of bit-wise conjunction is conditional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DDAE8-0BCB-416B-B5DF-09D5D30432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60" y="2498062"/>
            <a:ext cx="3304535" cy="277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51D72-954D-4D35-92D7-F4838ADC64B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41" y="4761919"/>
            <a:ext cx="4526934" cy="2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4CBA5-86FE-4C25-86DA-51A86F3B04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13" y="3074114"/>
            <a:ext cx="1456324" cy="2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technique [</a:t>
            </a:r>
            <a:r>
              <a:rPr lang="en-US" dirty="0" err="1"/>
              <a:t>Niemetz</a:t>
            </a:r>
            <a:r>
              <a:rPr lang="en-US" dirty="0"/>
              <a:t> et al., CAV 2018] requires the equivalences to be true </a:t>
            </a:r>
            <a:r>
              <a:rPr lang="en-US" dirty="0">
                <a:solidFill>
                  <a:schemeClr val="accent2"/>
                </a:solidFill>
              </a:rPr>
              <a:t>independent of bit-width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Proofs of these equivalences are required for the soundness of the technique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…and the solvers that use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</a:t>
            </a:r>
          </a:p>
          <a:p>
            <a:pPr lvl="1"/>
            <a:r>
              <a:rPr lang="en-US" dirty="0"/>
              <a:t>generated 162 invertibility equivalences</a:t>
            </a:r>
          </a:p>
          <a:p>
            <a:pPr lvl="1"/>
            <a:r>
              <a:rPr lang="en-US" dirty="0"/>
              <a:t>proved them using SMT solvers for bit-widths up to 65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</a:t>
            </a:r>
          </a:p>
          <a:p>
            <a:pPr lvl="1"/>
            <a:r>
              <a:rPr lang="en-US" dirty="0"/>
              <a:t>encoded the equivalences in theories supported by SMT solvers </a:t>
            </a:r>
          </a:p>
          <a:p>
            <a:pPr lvl="1"/>
            <a:r>
              <a:rPr lang="en-US" dirty="0"/>
              <a:t>verified equivalences for parametric bit-widths</a:t>
            </a:r>
          </a:p>
          <a:p>
            <a:pPr lvl="1"/>
            <a:r>
              <a:rPr lang="en-US" dirty="0"/>
              <a:t>approach succeeded on under 75% of the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4529-45D2-4561-AEDA-CC1B55D7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825625"/>
            <a:ext cx="1084897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Formalized a representative subset of invertibility equivalences in Coq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Extended a Coq bit-vector library to support these equivalences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Proved 18 of them for arbitrary bit-width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usepackage[dvipsnames]{xcolor}&#10;\pagestyle{empty}&#10;\begin{document}&#10;\color{NavyBlue}$\ell\ [\ x\ ,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white}{$\checkmark$}\nolinebreak\kern-0.7em\xspace\color{white}{$\checkmark$} &amp; \color{white}{$\checkmark$} &amp; \color{white}{$\checkmark$} &amp; \color{white}{$\checkmark$}  &#10;     &amp; \color{white}{$\checkmark$} &amp; \color{white}{$\checkmark$} \\&#10;    $\sim x  \bowtie t$ &amp; \color{white}{$\checkmark$}\nolinebreak\kern-0.7em\xspace\color{white}{$\checkmark$} &amp; \color{white}{$\checkmark$} &amp; \color{white}{$\checkmark$} &amp; \color{white}{$\checkmark$}  &#10;     &amp; \color{white}{$\checkmark$} &amp; \color{white}{$\checkmark$}  \\&#10;    $x\ \&amp;\ s \bowtie t$ &amp; \color{white}{$\checkmark$} &amp; \color{white}{$\checkmark$} &amp; \color{white}{$\checkmark$} &amp; \color{white}{$\checkmark$}  &#10;     &amp; \color{white}{$\checkmark$} &amp; \color{white}{$\checkmark$} \\&#10;    $x \mid s   \bowtie t$ &amp; \color{white}{$\checkmark$} &amp; \color{white}{$\checkmark$} &amp; \color{white}{$\checkmark$} &amp; \color{white}{$\checkmark$} &#10;     &amp; \color{white}{$\checkmark$} &amp; \color{white}{$\checkmark$} \\&#10;    $x \mathop{&lt;\kern-.3em&lt;} s  \bowtie t$ &amp; \color{white}{$\checkmark$} &amp; \color{white}{$\checkmark$} &amp; \color{white}{$\checkmark$} &amp; \color{white}{$\checkmark$}   &#10;     &amp; \color{white}{$\checkmark$} &amp; \color{white}{$\checkmark$} \\&#10;    $s \mathop{&lt;\kern-.3em&lt;} x  \bowtie t$ &amp; \color{white}{$\checkmark$}\nolinebreak\kern-0.7em\xspace\color{white}{$\checkmark$} &amp; \color{white}{$\checkmark$} &amp; \color{white}{$\checkmark$} &amp; \color{white}{$\checkmark$} &#10;     &amp; \color{white}{$\checkmark$} &amp; \color{white}{$\checkmark$} \\&#10;    $x \mathop{&gt;\kern-.3em&gt;} s \bowtie t$ &amp; \color{white}{$\checkmark$}\nolinebreak\kern-0.7em\xspace\color{white}{$\checkmark$} &amp; \color{white}{$\checkmark$} &amp; \color{white}{$\checkmark$} &amp; \color{white}\ding{53} &#10;     &amp; \color{white}{$\checkmark$} &amp; \color{white}{$\checkmark$} \\&#10;    $s \mathop{&gt;\kern-.3em&gt;} x \bowtie t$ &amp; \color{white}{$\checkmark$}\nolinebreak\kern-0.7em\xspace\color{white}{$\checkmark$} &amp; \color{white}{$\checkmark$} &amp; \color{white}{$\checkmark$} &amp; \color{white}{$\checkmark$} &#10;     &amp; \color{white}{$\checkmark$} &amp; \color{white}{$\checkmark$} \\&#10;    $x \mathop{&gt;\kern-.3em&gt;_a} s \bowtie t$ &amp; \color{white}{$\checkmark$} &amp; \color{white}{$\checkmark$} &amp; \color{white}{$\checkmark$} &amp; \color{white}{$\checkmark$} &#10;     &amp; \color{white}{$\checkmark$} &amp; \color{white}{$\checkmark$} \\&#10;    $s \mathop{&gt;\kern-.3em&gt;_a} x \bowtie t$ &amp; \color{white}{$\checkmark$}\nolinebreak\kern-0.7em\xspace\color{white}{$\checkmark$} &amp; \color{white}{$\checkmark$} &amp; \color{white}{$\checkmark$} &amp; \color{white}{$\checkmark$}  &#10;     &amp; \color{white}{$\checkmark$} &amp; \color{white}{$\checkmark$} \\&#10;    $x + s   \bowtie t$ &amp; \color{white}{$\checkmark$}\nolinebreak\kern-0.7em\xspace\color{white}{$\checkmark$} &amp; \color{white}{$\checkmark$} &amp; \color{white}{$\checkmark$} &amp; \color{white}{$\checkmark$} &#10;     &amp; \color{white}{$\checkmark$} &amp; \color{white}{$\checkmark$} \\&#10;  \end{tabular}%&#10;}&#10;\end{center}&#10;\end{table} &#10;\end{document}"/>
  <p:tag name="IGUANATEXSIZE" val="28"/>
  <p:tag name="IGUANATEXCURSOR" val="34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8.245"/>
  <p:tag name="ORIGINALWIDTH" val="3902.512"/>
  <p:tag name="LATEXADDIN" val="\documentclass{article}&#10;\usepackage{amsmath}&#10;\usepackage[dvipsnames]{xcolor}&#10;\usepackage{bold-extra}&#10;\pagestyle{empty}&#10;\begin{document}&#10;\noindent \texttt{\color{OliveGreen}\textbf{Definition} \color{black}shl\_one\_bit  (a: \color{BrickRed}list bool\color{black}) : \color{BrickRed}list bool \color{black}:=} \\&#10;\phantom{\quad}\texttt{  match a with} \\&#10;\phantom{\quad}\phantom{\quad}\texttt{    | [] =&gt; []} \\&#10;\phantom{\quad}\phantom{\quad}\texttt{    | \_  =&gt; false :: removelast a } \\&#10;\phantom{\quad}\texttt{  end.} \\&#10;&#10;\noindent \texttt{\color{OliveGreen}\textbf{Fixpoint} \color{black}shl\_n\_bits  (a: \color{BrickRed}list bool\color{black}) (n: \color{BrickRed}nat\color{black}): \color{BrickRed}list bool \color{black}:=} \\&#10;\phantom{\quad}\texttt{  match n with} \\&#10;\phantom{\quad}\phantom{\quad}\texttt{    | O    =&gt; a} \\&#10;\phantom{\quad}\phantom{\quad}\texttt{    | S n' =&gt; shl\_n\_bits (shl\_one\_bit a) n'  } \\&#10;\phantom{\quad}\texttt{    end.} \\&#10;&#10;\noindent \texttt{\color{OliveGreen}\textbf{Definition} \color{black}shl\_aux  (a b: \color{BrickRed}list bool\color{black}): \color{BrickRed}list bool \color{black}:=} \\&#10;\phantom{\quad}\texttt{shl\_n\_bits a (list2nat\_be\_a b).} \\&#10;&#10;\end{document}"/>
  <p:tag name="IGUANATEXSIZE" val="28"/>
  <p:tag name="IGUANATEXCURSOR" val="1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0.802"/>
  <p:tag name="ORIGINALWIDTH" val="4152.231"/>
  <p:tag name="LATEXADDIN" val="\documentclass{article}&#10;\usepackage{amsmath}&#10;\usepackage[dvipsnames]{xcolor}&#10;\usepackage{bold-extra}&#10;\pagestyle{empty}&#10;\begin{document}&#10;\noindent\texttt{\color{OliveGreen}\textbf{Definition} \color{black}shl\_n\_bits\_a  (a: \color{BrickRed}list bool\color{black}) (n: \color{BrickRed}nat\color{black}): \color{BrickRed}list bool \color{black}:=} \\&#10;\phantom{\quad}\texttt{  if (n &lt;? length a)\%\color{BrickRed}nat \color{black}then} \\&#10;\phantom{\quad}\phantom{\quad}\texttt{    mk\_list\_false n ++ firstn (length a - n) a}\\&#10;\phantom{\quad}\texttt{  else }\\&#10;\phantom{\quad}\phantom{\quad}\texttt{    mk\_list\_false (length a).}\\&#10;&#10;\noindent\texttt{\color{OliveGreen}\textbf{Definition} \color{black}bv\_shl\_a (a b: \color{BrickRed}bitvector\color{black}) : \color{BrickRed}bitvector \color{black}:=}\\&#10;\phantom{\quad}\texttt{  if ((@size a) =? (@size b)) then }\\&#10;\phantom{\quad}\phantom{\quad}\texttt{    shl\_n\_bits\_a a (list2nat\_be\_a b)}\\&#10;\phantom{\quad}\texttt{  else }\\&#10;\phantom{\quad}\phantom{\quad}\texttt{    nil.}\\&#10;&#10;\end{document}"/>
  <p:tag name="IGUANATEXSIZE" val="20"/>
  <p:tag name="IGUANATEXCURSOR" val="10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948.256"/>
  <p:tag name="LATEXADDIN" val="\documentclass{article}&#10;\usepackage{amsmath}&#10;\usepackage{xspace}&#10;\usepackage[dvipsnames]{xcolor}&#10;\pagestyle{empty}&#10;\begin{document}&#10;\noindent \color{NavyBlue}&#10;$\texttt{bvshr\_ugt\_rtl:}\ \forall n.\ \forall x, s, t : BV_n.\ $ \\ &#10;$\phantom{\quad} (x &gt;\kern-.3em&gt; s) &lt;_u t&#10;\ \to \ &#10; t &lt;_u ({\ensuremath{{\sim}\,}\xspace} s &gt;\kern-.3em&gt; s)$&#10;\end{document}"/>
  <p:tag name="IGUANATEXSIZE" val="28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45.032"/>
  <p:tag name="LATEXADDIN" val="\documentclass{article}&#10;\usepackage{amsmath}&#10;\usepackage{xspace}&#10;\usepackage[dvipsnames]{xcolor}&#10;\pagestyle{empty}&#10;\begin{document}&#10;\noindent\color{NavyBlue}$\texttt{bvshr\_ugt\_rtl: } \forall n.\ \forall x, s, t : BV_{n}.\  &#10;(x &gt;\kern-.3em&gt; s) &lt;_u t&#10;\to t &lt;_u ({\ensuremath{{\sim}\,}\xspace} s &gt;\kern-.3em&gt; s)$&#10;\end{document}"/>
  <p:tag name="IGUANATEXSIZE" val="28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805.774"/>
  <p:tag name="LATEXADDIN" val="\documentclass{article}&#10;\usepackage{amsmath}&#10;\usepackage{xspace}&#10;\usepackage[dvipsnames]{xcolor}&#10;\pagestyle{empty}&#10;\begin{document}&#10;\noindent \textsf{Consider bit-vectors \color{NavyBlue}$s$ \color{black}where \color{NavyBlue}$k &lt; l$}\color{black}. \\&#10;\textsf{For \color{NavyBlue}$l = 4$\color{black},} &#10;\end{document}"/>
  <p:tag name="IGUANATEXSIZE" val="20"/>
  <p:tag name="IGUANATEXCURSOR" val="300"/>
  <p:tag name="TRANSPARENCY" val="True"/>
  <p:tag name="FILENAME" val=""/>
  <p:tag name="LATEXENGINEID" val="0"/>
  <p:tag name="TEMPFOLDER" val="c:\temp\"/>
  <p:tag name="LATEXFORMHEIGHT" val="307.5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702.6621"/>
  <p:tag name="LATEXADDIN" val="\documentclass{article}&#10;\usepackage{amsmath}&#10;\usepackage{xspace}&#10;\usepackage[dvipsnames]{xcolor}&#10;\pagestyle{empty}&#10;\begin{document}&#10;\noindent \color{NavyBlue} $k = toNat(s)$ \newline&#10;$l = length(s)$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usepackage[dvipsnames]{xcolor}&#10;\pagestyle{empty}&#10;\begin{document}&#10;\color{NavyBlue}$IC\ [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24032"/>
  <p:tag name="ORIGINALWIDTH" val="497.9377"/>
  <p:tag name="LATEXADDIN" val="\documentclass{article}&#10;\usepackage{amsmath}&#10;\usepackage{xspace}&#10;\usepackage[dvipsnames]{xcolor}&#10;\pagestyle{empty}&#10;\begin{document}&#10;\color{NavyBlue}\texttt{msb\_zero}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037.12"/>
  <p:tag name="LATEXADDIN" val="\documentclass{article}&#10;\usepackage{amsmath}&#10;\usepackage{xspace}&#10;\usepackage[dvipsnames]{xcolor}&#10;\pagestyle{empty}&#10;\begin{document}&#10;\noindent\textsf{More generally,}\\&#10;\color{NavyBlue}$\texttt{msb\_zero: }\forall n.\ \forall s : BV_{n}.\ k &lt; l \to s[(l - 1)...k] = [0...0]$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763.4045"/>
  <p:tag name="LATEXADDIN" val="\documentclass{article}&#10;\usepackage{amsmath}&#10;\usepackage{xspace}&#10;\usepackage[dvipsnames]{xcolor}&#10;\pagestyle{empty}&#10;\begin{document}&#10;\color{NavyBlue}&#10;$k = \sum\limits_{i=0}^{l - 1} s[i] \cdot 2^i$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17.398"/>
  <p:tag name="LATEXADDIN" val="\documentclass{article}&#10;\usepackage{amsmath}&#10;\usepackage{xspace}&#10;\usepackage[dvipsnames]{xcolor}&#10;\pagestyle{empty}&#10;\begin{document}&#10;\color{NavyBlue}$\texttt{msb\_zero: }\forall s : BV_{n}.\ k &lt; l \to s[(l - 1)...k] = [0...0]$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39.2201"/>
  <p:tag name="LATEXADDIN" val="\documentclass{article}&#10;\usepackage{amsmath}&#10;\pagestyle{empty}&#10;\begin{document}&#10;$l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$k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6.9666"/>
  <p:tag name="LATEXADDIN" val="\documentclass{article}&#10;\usepackage{amsmath}&#10;\pagestyle{empty}&#10;\begin{document}&#10;$k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89.6888"/>
  <p:tag name="LATEXADDIN" val="\documentclass{article}&#10;\usepackage{amsmath}&#10;\usepackage{xspace}&#10;\usepackage[dvipsnames]{xcolor}&#10;\pagestyle{empty}&#10;\begin{document}&#10;\textsf{For \color{NavyBlue}$l = 4$,} 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58.53"/>
  <p:tag name="LATEXADDIN" val="\documentclass{article}&#10;\usepackage{amsmath}&#10;\usepackage[dvipsnames]{xcolor}&#10;\pagestyle{empty}&#10;\begin{document}&#10;\color{NavyBlue}$\forall s.\ \forall t.\ IC[s,t] \iff \exists x.\ \ell[x,s,t]$&#10;\end{document}"/>
  <p:tag name="IGUANATEXSIZE" val="28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2168.729"/>
  <p:tag name="LATEXADDIN" val="\documentclass{article}&#10;\usepackage{amsmath}&#10;\usepackage{xspace}&#10;\usepackage[dvipsnames]{xcolor}&#10;\pagestyle{empty}&#10;\begin{document}&#10;\color{NavyBlue}&#10;$ = s[l - 1] \cdot 2^{l - 1} + ... + s[1] \cdot 2^1 + s[0] \cdot 2^0$ 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88.9389"/>
  <p:tag name="LATEXADDIN" val="\documentclass{article}&#10;\usepackage{amsmath}&#10;\usepackage{xspace}&#10;\usepackage[dvipsnames]{xcolor}&#10;\pagestyle{empty}&#10;\begin{document}&#10;\color{NavyBlue}&#10;$\color{black}\textsf{But } \color{NavyBlue}k &lt; l$ 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090.739"/>
  <p:tag name="LATEXADDIN" val="\documentclass{article}&#10;\usepackage{amsmath}&#10;\usepackage{xspace}&#10;\usepackage[dvipsnames]{xcolor}&#10;\pagestyle{empty}&#10;\begin{document}&#10;\color{NavyBlue}&#10;$ = \color{red}s[l - 1] \cdot 2^{l - 1}\ +\ \ ...\ \ +\ s[k] \cdot 2^k \color{NavyBlue} + s[k-1] \cdot 2^{k-1}\ +\ \ ...\ \ +\  s[1] \cdot 2^1 + s[0] \cdot 2^0$&#10;\end{document}"/>
  <p:tag name="IGUANATEXSIZE" val="20"/>
  <p:tag name="IGUANATEXCURSOR" val="2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644.544"/>
  <p:tag name="LATEXADDIN" val="\documentclass{article}&#10;\usepackage{amsmath}&#10;\usepackage{xspace}&#10;\usepackage[dvipsnames]{xcolor}&#10;\pagestyle{empty}&#10;\begin{document}&#10;$\textsf{But }\color{NavyBlue}k &lt; 2^k &lt; 2^{k+1} &lt; ... &lt; 2^{l - 1}$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2187.477"/>
  <p:tag name="LATEXADDIN" val="\documentclass{article}&#10;\usepackage{amsmath}&#10;\usepackage{xspace}&#10;\usepackage[dvipsnames]{xcolor}&#10;\pagestyle{empty}&#10;\begin{document}&#10;\color{NavyBlue}&#10;$\color{black}\textsf{Thus, the coefficients of } \color{NavyBlue}2^k, ..., 2^{l - 1} \color{black}\textsf{ are }\color{NavyBlue}0\color{black}.$&#10;\end{document}"/>
  <p:tag name="IGUANATEXSIZE" val="20"/>
  <p:tag name="IGUANATEXCURSOR" val="3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090.739"/>
  <p:tag name="LATEXADDIN" val="\documentclass{article}&#10;\usepackage{amsmath}&#10;\usepackage{xspace}&#10;\usepackage[dvipsnames]{xcolor}&#10;\pagestyle{empty}&#10;\begin{document}&#10;\color{NavyBlue}&#10;$ = s[l - 1] \cdot 2^{l - 1}\ +\ \ ...\ \ +\ s[k] \cdot 2^k  + s[k-1] \cdot 2^{k-1}\ +\ \ ...\ \ +\  s[1] \cdot 2^1 + s[0] \cdot 2^0$&#10;\end{document}"/>
  <p:tag name="IGUANATEXSIZE" val="20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7.78"/>
  <p:tag name="ORIGINALWIDTH" val="4309.711"/>
  <p:tag name="LATEXADDIN" val="\documentclass{article}&#10;\usepackage{amsmath}&#10;\usepackage{amsmath}&#10;\usepackage[dvipsnames]{xcolor}&#10;\usepackage{bold-extra}&#10;\pagestyle{empty}&#10;\begin{document}&#10;&#10;\noindent\texttt{\color{OliveGreen}\textbf{Lemma} \color{black}firstn\_all: $\forall$ (l : \color{BrickRed}list A\color{black}), firstn (length l) l = l.}\\&#10;&#10;\noindent\texttt{\color{OliveGreen}\textbf{Lemma} \color{black}firstn\_length\_le: $\forall$ (l : \color{BrickRed}list A\color{black}) (n : \color{BrickRed}nat\color{black}),&#10;  n &lt;= length l -&gt; length (firstn n l) = n.}\\&#10;&#10;\noindent\texttt{\color{OliveGreen}\textbf{Lemma} \color{black}firstn\_length: $\forall$ (n : \color{BrickRed}nat\color{black}) (l : \color{BrickRed}list A\color{black}), length (firstn n l) = min n (length l).}\\&#10;&#10;\noindent\texttt{\color{OliveGreen}\textbf{Theorem} \color{black}app\_nil\_r: $\forall$ (l : \color{BrickRed}list A\color{black}), l ++ [] = l.}\\&#10;&#10;\noindent\texttt{\color{OliveGreen}\textbf{Lemma} \color{black}app\_length: $\forall$ (l l' : \color{BrickRed}list A\color{black}), length (l++l') = length l + length l'.}&#10;\end{document}"/>
  <p:tag name="IGUANATEXSIZE" val="20"/>
  <p:tag name="IGUANATEXCURSOR" val="10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161.605"/>
  <p:tag name="LATEXADDIN" val="\documentclass{article}&#10;\usepackage{amsmath}&#10;\usepackage[dvipsnames]{xcolor}&#10;\pagestyle{empty}&#10;\begin{document}&#10;\color{NavyBlue}$\top \iff \exists x.\ x + s = t$&#10;\end{document}"/>
  <p:tag name="IGUANATEXSIZE" val="28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591.301"/>
  <p:tag name="LATEXADDIN" val="\documentclass{article}&#10;\usepackage{amsmath}&#10;\usepackage[dvipsnames]{xcolor}&#10;\pagestyle{empty}&#10;\begin{document}&#10;\color{NavyBlue}$t\ \&amp;\ s = t \iff \exists x.\ x\ \&amp;\ s = t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483.6895"/>
  <p:tag name="LATEXADDIN" val="\documentclass{article}&#10;\usepackage{amsmath}&#10;\usepackage[dvipsnames]{xcolor}&#10;\pagestyle{empty}&#10;\begin{document}&#10;\color{NavyBlue}$x = t - s$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whit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whit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white}{$\checkmark$} &amp; \color{OliveGreen}{$\checkmark$} &amp; \color{OliveGreen}{$\checkmark$} &amp; \color{OliveGreen}{$\checkmark$}  &#10;     &amp; \color{OliveGreen}{$\checkmark$} &amp; \color{OliveGreen}{$\checkmark$} \\&#10;    $x \mid s   \bowtie t$ &amp; \color{whit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white}{$\checkmark$} &amp; \color{white}{$\checkmark$} &amp; \color{OliveGreen}{$\checkmark$} &amp; \color{white}{$\checkmark$}   &#10;     &amp; \color{OliveGreen}{$\checkmark$} &amp; \color{white}{$\checkmark$} \\&#10;    $s \mathop{&lt;\kern-.3em&lt;} x  \bowtie t$ &amp; \color{whit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white}{$\checkmark$}\nolinebreak\kern-0.7em\xspace\color{OliveGreen}{$\checkmark$} &amp; \color{OliveGreen}{$\checkmark$} &amp; \color{OliveGreen}{$\checkmark$} &amp; \color{white}\ding{53} &#10;     &amp; \color{OliveGreen}{$\checkmark$} &amp; \color{OliveGreen}{$\checkmark$} \\&#10;    $s \mathop{&gt;\kern-.3em&gt;} x \bowtie t$ &amp; \color{whit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whit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white}{$\checkmark$}\nolinebreak\kern-0.7em\xspace\color{OliveGreen}{$\checkmark$} &amp; \color{OliveGreen}{$\checkmark$} &amp; \color{white}{$\checkmark$} &amp; \color{white}{$\checkmark$}  &#10;     &amp; \color{white}{$\checkmark$} &amp; \color{white}{$\checkmark$} \\&#10;    $x + s   \bowtie t$ &amp; \color{whit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White}{$\checkmark$} &amp; \color{White}{$\checkmark$} &amp; \color{White}{$\checkmark$} &amp; \color{White}{$\checkmark$}  &#10;     &amp; \color{White}{$\checkmark$} &amp; \color{White}{$\checkmark$} \\&#10;    $\sim x  \bowtie t$ &amp; \color{Blue}{$\checkmark$}\nolinebreak\kern-0.7em\xspace\color{White}{$\checkmark$} &amp; \color{White}{$\checkmark$} &amp; \color{White}{$\checkmark$} &amp; \color{White}{$\checkmark$}  &#10;     &amp; \color{White}{$\checkmark$} &amp; \color{White}{$\checkmark$}  \\&#10;    $x\ \&amp;\ s \bowtie t$ &amp; \color{Blue}{$\checkmark$} &amp; \color{White}{$\checkmark$} &amp; \color{White}{$\checkmark$} &amp; \color{White}{$\checkmark$}  &#10;     &amp; \color{White}{$\checkmark$} &amp; \color{White}{$\checkmark$} \\&#10;    $x \mid s   \bowtie t$ &amp; \color{Blue}{$\checkmark$} &amp; \color{White}{$\checkmark$} &amp; \color{White}{$\checkmark$} &amp; \color{White}{$\checkmark$} &#10;     &amp; \color{White}{$\checkmark$} &amp; \color{White}{$\checkmark$} \\&#10;    $x \mathop{&lt;\kern-.3em&lt;} s  \bowtie t$ &amp; \color{Blue}{$\checkmark$} &amp; \color{Blue}{$\checkmark$} &amp; \color{White}{$\checkmark$} &amp; \color{Blue}{$\checkmark$}   &#10;     &amp; \color{White}{$\checkmark$} &amp; \color{Blue}{$\checkmark$} \\&#10;    $s \mathop{&lt;\kern-.3em&lt;} x  \bowtie t$ &amp; \color{Blue}{$\checkmark$}\nolinebreak\kern-0.7em\xspace\color{White}{$\checkmark$} &amp; \color{White}{$\checkmark$} &amp; \color{White}{$\checkmark$} &amp; \color{White}{$\checkmark$} &#10;     &amp; \color{White}{$\checkmark$} &amp; \color{White}{$\checkmark$} \\&#10;    $x \mathop{&gt;\kern-.3em&gt;} s \bowtie t$ &amp; \color{Blue}{$\checkmark$}\nolinebreak\kern-0.7em\xspace\color{White}{$\checkmark$} &amp; \color{White}{$\checkmark$} &amp; \color{White}{$\checkmark$} &amp; \color{red}\ding{53} &#10;     &amp; \color{White}{$\checkmark$} &amp; \color{White}{$\checkmark$} \\&#10;    $s \mathop{&gt;\kern-.3em&gt;} x \bowtie t$ &amp; \color{Blue}{$\checkmark$}\nolinebreak\kern-0.7em\xspace\color{White}{$\checkmark$} &amp; \color{White}{$\checkmark$} &amp; \color{White}{$\checkmark$} &amp; \color{White}{$\checkmark$} &#10;     &amp; \color{White}{$\checkmark$} &amp; \color{White}{$\checkmark$} \\&#10;    $x \mathop{&gt;\kern-.3em&gt;_a} s \bowtie t$ &amp; \color{Blue}{$\checkmark$} &amp; \color{White}{$\checkmark$} &amp; \color{White}{$\checkmark$} &amp; \color{White}{$\checkmark$} &#10;     &amp; \color{White}{$\checkmark$} &amp; \color{White}{$\checkmark$} \\&#10;    $s \mathop{&gt;\kern-.3em&gt;_a} x \bowtie t$ &amp; \color{Blue}{$\checkmark$}\nolinebreak\kern-0.7em\xspace\color{White}{$\checkmark$} &amp; \color{White}{$\checkmark$} &amp; \color{Blue}{$\checkmark$} &amp; \color{Blue}{$\checkmark$}  &#10;     &amp; \color{Blue}{$\checkmark$} &amp; \color{Blue}{$\checkmark$} \\&#10;    $x + s   \bowtie t$ &amp; \color{Blue}{$\checkmark$}\nolinebreak\kern-0.7em\xspace\color{White}{$\checkmark$} &amp; \color{White}{$\checkmark$} &amp; \color{White}{$\checkmark$} &amp; \color{White}{$\checkmark$} &#10;     &amp; \color{White}{$\checkmark$} &amp; \color{White}{$\checkmark$} \\&#10;  \end{tabular}%&#10;}&#10;\end{center}&#10;\end{table} &#10;\end{document}&#10;\end{document}"/>
  <p:tag name="IGUANATEXSIZE" val="28"/>
  <p:tag name="IGUANATEXCURSOR" val="34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2424</TotalTime>
  <Words>1115</Words>
  <Application>Microsoft Office PowerPoint</Application>
  <PresentationFormat>Widescreen</PresentationFormat>
  <Paragraphs>209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Liberation Sans</vt:lpstr>
      <vt:lpstr>Times New Roman</vt:lpstr>
      <vt:lpstr>Office Theme</vt:lpstr>
      <vt:lpstr>Verifying Bit-vector  Invertibility Conditions  in Coq (Extended Abstract)</vt:lpstr>
      <vt:lpstr>Bit-vectors</vt:lpstr>
      <vt:lpstr>Introduction</vt:lpstr>
      <vt:lpstr>Introduction</vt:lpstr>
      <vt:lpstr>Invertibility Conditions</vt:lpstr>
      <vt:lpstr>Invertibility Conditions: Example</vt:lpstr>
      <vt:lpstr>Motivation</vt:lpstr>
      <vt:lpstr>Previous Work</vt:lpstr>
      <vt:lpstr>Contributions</vt:lpstr>
      <vt:lpstr>Result Summary</vt:lpstr>
      <vt:lpstr>Bit-vector Library</vt:lpstr>
      <vt:lpstr>Bit-vector Library</vt:lpstr>
      <vt:lpstr>Bit-vector Representations</vt:lpstr>
      <vt:lpstr>Bit-vector Library</vt:lpstr>
      <vt:lpstr>Original Shift Definition</vt:lpstr>
      <vt:lpstr>Shift Redefined</vt:lpstr>
      <vt:lpstr>Invertibility Conditions  Proofs</vt:lpstr>
      <vt:lpstr>Result Summary</vt:lpstr>
      <vt:lpstr>Challenge</vt:lpstr>
      <vt:lpstr>Proof Sketch of msb_zero</vt:lpstr>
      <vt:lpstr>Conclusion</vt:lpstr>
      <vt:lpstr>Future Work</vt:lpstr>
      <vt:lpstr>References</vt:lpstr>
      <vt:lpstr>Useful Lemmas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180</cp:revision>
  <dcterms:created xsi:type="dcterms:W3CDTF">2019-07-12T01:51:43Z</dcterms:created>
  <dcterms:modified xsi:type="dcterms:W3CDTF">2019-08-26T16:20:26Z</dcterms:modified>
</cp:coreProperties>
</file>