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3694-3F83-4F1D-BBEA-460008A3D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44305-0346-4CEB-BA5E-810EA3B22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588F7-1121-4458-88BC-357AAC70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F375A-17C4-41ED-B381-61DBDC62E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8C703-54C0-4478-BBB1-922F1FE8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2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6E1E-4788-48B1-ABDB-13B5AD02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2DC27-8F71-4D1D-B6D9-4751AB069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42AAA-D3E9-4DC1-B412-98445157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A50DA-D89A-4CA0-A9C9-AC03F6E6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5426E-E5CE-49E6-A265-F164505A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4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7642A-4A73-4A7F-99D8-CA06E657E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E41AD-14DD-47B0-A9DA-C90FA4087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FF629-9242-465E-B4DD-25A0C7B5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5E961-C615-481B-B36E-3ECB77A0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34E9-9728-4EB7-9C54-A7C61B49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6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47D9-176E-4F65-9A27-FF9A9C63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27045-C4C5-4F74-A1F7-21CE4D4DF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BB469-31EC-4C8C-A59E-C266DEA22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249A4-206A-4666-BF7E-C89552E83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E71CD-27D6-46C6-87F0-172E4D17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0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AEB7-08A9-4F7B-A5CF-686D7BAE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FC441-1FD6-47E7-A1A7-AA6E6EB85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E389B-F02B-4670-B076-EC65533A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044D0-65E1-4484-98A2-3351F226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4782C-02FF-422B-BC89-BC314D78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9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9D3C-3020-4B6D-8670-EE576F55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B7D90-5126-4B98-B0C5-8DFFE25FB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3B13D-2590-41BB-BD08-D93C76B44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DC3D6-22F9-45CD-814D-737C1BC0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2FFBC-5EAE-42DB-920A-0E1FE550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56A8E-CE58-4A88-A0B6-57F0A8F8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0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76E5-1830-4C24-81DD-87D9AB02E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4398F-D0A7-4735-84A5-F6FE6469F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AD6BF-A0D7-4039-8442-636ED4200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988A71-9A8F-4A21-988B-F107FE1DD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5B35B-C469-4C9B-A676-57860BB75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482F4A-39A6-4956-A37E-CB514117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2A6CA-78FB-4112-8279-DEB95B56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F8CE15-FC98-4620-BF9D-3187C3A7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4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04907-FDCD-40F7-A4B8-E48526CB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DE154-529E-4A89-9492-B20A09AA6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A7930-4CA2-4959-B04B-D782B80D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9275E-080C-45CD-97C8-B6CACEBA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5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5A504-17EE-4241-8360-EAFD5C45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33E23-81DD-4975-8EBC-9567F645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72697-8D12-446A-B9E8-F1DFDC31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9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2D83-62CD-43E7-ACD2-D454D621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4C8D5-90B7-472D-9F71-81D36B91C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71E01-39E6-4F77-BC32-A07DE081E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87D28-E0B8-4349-BE22-65561886B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EC955-32D0-48D8-884F-4033E0A7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1F7BC-2BA7-4366-938C-448B0EC7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48B9-AFD3-4BB9-828A-A64787B8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C79DF2-7563-4E9F-BA5A-16EE5975A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DAC64-4344-4D41-83AB-7987C4466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8BBE7-49C9-45A0-8F82-04F50ABA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C15B9-139F-4EDB-B6B0-A113A6B87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97FC4-D115-4316-BE39-A274E30D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1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250D9-AD3A-44BE-99DA-6CAB4A44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8BE2D-E0CD-4F70-B83D-83DAD7FDE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EC4AF-A4AD-40DB-9EC0-76B9A3E56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3F418-5BE6-4764-B372-575D89EC1E3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5CD80-C672-4F93-9E54-F3276CCB6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44DA6-1A26-4FEE-89A7-8B6AB9E3B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3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5123B-B5C1-4B8A-B85C-BBC5ED300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4735"/>
            <a:ext cx="9144000" cy="3166014"/>
          </a:xfrm>
        </p:spPr>
        <p:txBody>
          <a:bodyPr>
            <a:normAutofit fontScale="90000"/>
          </a:bodyPr>
          <a:lstStyle/>
          <a:p>
            <a:r>
              <a:rPr lang="en-US" dirty="0"/>
              <a:t>Verifying Bit-vector </a:t>
            </a:r>
            <a:br>
              <a:rPr lang="en-US" dirty="0"/>
            </a:br>
            <a:r>
              <a:rPr lang="en-US" dirty="0"/>
              <a:t>Invertibility Conditions </a:t>
            </a:r>
            <a:br>
              <a:rPr lang="en-US" dirty="0"/>
            </a:br>
            <a:r>
              <a:rPr lang="en-US" dirty="0"/>
              <a:t>in</a:t>
            </a:r>
            <a:br>
              <a:rPr lang="en-US" dirty="0"/>
            </a:br>
            <a:r>
              <a:rPr lang="en-US" dirty="0"/>
              <a:t>Coq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6F882-6C25-4003-8ECD-42E1166BC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178" y="4172490"/>
            <a:ext cx="10360404" cy="1655762"/>
          </a:xfrm>
        </p:spPr>
        <p:txBody>
          <a:bodyPr/>
          <a:lstStyle/>
          <a:p>
            <a:r>
              <a:rPr lang="en-US" dirty="0" err="1">
                <a:latin typeface="Liberation Sans" pitchFamily="18"/>
                <a:ea typeface="Noto Sans CJK SC Regular" pitchFamily="2"/>
                <a:cs typeface="Lohit Devanagari" pitchFamily="2"/>
              </a:rPr>
              <a:t>Burak</a:t>
            </a:r>
            <a:r>
              <a:rPr lang="en-US" dirty="0">
                <a:latin typeface="Liberation Sans" pitchFamily="18"/>
                <a:ea typeface="Noto Sans CJK SC Regular" pitchFamily="2"/>
                <a:cs typeface="Lohit Devanagari" pitchFamily="2"/>
              </a:rPr>
              <a:t> </a:t>
            </a:r>
            <a:r>
              <a:rPr lang="en-US" dirty="0" err="1">
                <a:latin typeface="Liberation Sans" pitchFamily="18"/>
                <a:ea typeface="Noto Sans CJK SC Regular" pitchFamily="2"/>
                <a:cs typeface="Lohit Devanagari" pitchFamily="2"/>
              </a:rPr>
              <a:t>Ekici</a:t>
            </a:r>
            <a:r>
              <a:rPr lang="en-US" dirty="0">
                <a:latin typeface="Liberation Sans" pitchFamily="18"/>
                <a:ea typeface="Noto Sans CJK SC Regular" pitchFamily="2"/>
                <a:cs typeface="Lohit Devanagari" pitchFamily="2"/>
              </a:rPr>
              <a:t>, </a:t>
            </a:r>
            <a:r>
              <a:rPr lang="en-US" dirty="0">
                <a:solidFill>
                  <a:srgbClr val="F00E0E"/>
                </a:solidFill>
                <a:latin typeface="Liberation Sans" pitchFamily="18"/>
                <a:ea typeface="Noto Sans CJK SC Regular" pitchFamily="2"/>
                <a:cs typeface="Lohit Devanagari" pitchFamily="2"/>
              </a:rPr>
              <a:t>Arjun Viswanathan</a:t>
            </a:r>
            <a:r>
              <a:rPr lang="en-US" dirty="0">
                <a:latin typeface="Liberation Sans" pitchFamily="18"/>
                <a:ea typeface="Noto Sans CJK SC Regular" pitchFamily="2"/>
                <a:cs typeface="Lohit Devanagari" pitchFamily="2"/>
              </a:rPr>
              <a:t>, Yoni Zohar, Clark Barrett, Cesare </a:t>
            </a:r>
            <a:r>
              <a:rPr lang="en-US" dirty="0" err="1">
                <a:latin typeface="Liberation Sans" pitchFamily="18"/>
                <a:ea typeface="Noto Sans CJK SC Regular" pitchFamily="2"/>
                <a:cs typeface="Lohit Devanagari" pitchFamily="2"/>
              </a:rPr>
              <a:t>Tinelli</a:t>
            </a:r>
            <a:endParaRPr lang="en-US" dirty="0">
              <a:latin typeface="Liberation Sans" pitchFamily="18"/>
              <a:ea typeface="Noto Sans CJK SC Regular" pitchFamily="2"/>
              <a:cs typeface="Lohit Devanagari" pitchFamily="2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65A4C-77AA-4899-A619-18E01566DDF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528644" y="5137566"/>
            <a:ext cx="2398633" cy="136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1693BC-052F-42AA-88ED-3F01BED698C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719993" y="5041575"/>
            <a:ext cx="2804843" cy="1577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https://www2.uibk.ac.at/images/300x-auto/350-jahre/images/logo/universitaet-innsbruck-350-jahre-logo-rgb-farbe.png">
            <a:extLst>
              <a:ext uri="{FF2B5EF4-FFF2-40B4-BE49-F238E27FC236}">
                <a16:creationId xmlns:a16="http://schemas.microsoft.com/office/drawing/2014/main" id="{DFE8FE61-43E4-4A13-97A3-D102E9C1F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554" y="4993321"/>
            <a:ext cx="2159064" cy="151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03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14F8-B02B-4919-A321-694E88ED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8BF5-AA9E-4AF9-A549-44C88A072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67194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500" dirty="0"/>
              <a:t>The theory of bit-vectors can be used to model problems in many applications:</a:t>
            </a:r>
          </a:p>
          <a:p>
            <a:pPr lvl="0"/>
            <a:r>
              <a:rPr lang="en-US" sz="3500" dirty="0"/>
              <a:t>Hardware circuit analysis</a:t>
            </a:r>
          </a:p>
          <a:p>
            <a:pPr lvl="0"/>
            <a:r>
              <a:rPr lang="en-US" sz="3500" dirty="0"/>
              <a:t>Bounded model checking</a:t>
            </a:r>
          </a:p>
          <a:p>
            <a:pPr lvl="0"/>
            <a:r>
              <a:rPr lang="en-US" sz="3500" dirty="0"/>
              <a:t>Symbolic execution</a:t>
            </a:r>
          </a:p>
          <a:p>
            <a:pPr lvl="0"/>
            <a:r>
              <a:rPr lang="en-US" sz="3500" dirty="0"/>
              <a:t>...</a:t>
            </a:r>
          </a:p>
          <a:p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05200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1D8F-83EE-4E85-A778-E11FC2E9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C2C7A-6F41-44AF-9861-E72F357A0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It is useful to solve quantified bit-vector formulas, and to have guarantees about them</a:t>
            </a:r>
          </a:p>
          <a:p>
            <a:r>
              <a:rPr lang="en-US" sz="3200" dirty="0"/>
              <a:t>To solve quantified bit-vector formulas, some SMT-solvers use quantifier-instantiation.</a:t>
            </a:r>
          </a:p>
          <a:p>
            <a:r>
              <a:rPr lang="en-US" sz="3200" i="1" dirty="0"/>
              <a:t>Invertibility conditions </a:t>
            </a:r>
            <a:r>
              <a:rPr lang="en-US" sz="3200" dirty="0"/>
              <a:t>appear in quantified bit-vector equivalences (invertibility equivalences), and are a useful meta-construct, for a quantifier-instantiation technique.</a:t>
            </a:r>
          </a:p>
        </p:txBody>
      </p:sp>
    </p:spTree>
    <p:extLst>
      <p:ext uri="{BB962C8B-B14F-4D97-AF65-F5344CB8AC3E}">
        <p14:creationId xmlns:p14="http://schemas.microsoft.com/office/powerpoint/2010/main" val="355654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88A8-F7DD-41A1-A207-79FAF206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91C3-7E92-4BA7-825C-2BE28191B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example, inversion of bit-vector addition is unconditional.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x + s = t is always invertible for x. The inverse is x = t – s, and the       invertibility condition is T.</a:t>
            </a:r>
          </a:p>
          <a:p>
            <a:r>
              <a:rPr lang="en-US" dirty="0"/>
              <a:t>The following equation is not always invertible: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conditions under which it is invertible for x are: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C32174-FC8A-4D5D-A0FE-17CE303D9C0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76" y="2447722"/>
            <a:ext cx="2692267" cy="2666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A61942C-BF7D-47F9-B234-FAEC8C42886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42" y="4486247"/>
            <a:ext cx="1461334" cy="2602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9892EF9-0B66-47C8-ABD0-DEB895858C9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419" y="5719224"/>
            <a:ext cx="3910400" cy="2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1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C7A0-0443-4289-8FC8-74357E7F4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D8CE7-6235-4B9B-A65D-64CD1FDE0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quantifier instantiation technique considers these invertibility equivalences to be true independent of their bit-width.</a:t>
            </a:r>
          </a:p>
          <a:p>
            <a:r>
              <a:rPr lang="en-US" dirty="0"/>
              <a:t>As a result, proofs of these equivalences parametric in bit-width are guarantees that bolster the results of the SMT-solvers that use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84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0957-8A6C-4E7C-858D-0E5BEF66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C900B-F097-4A12-A0B8-A530DC7DB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work generated 162 of these invertibility equivalences, and proved them using SMT-solvers for bit-widths </a:t>
            </a:r>
            <a:r>
              <a:rPr lang="en-US" dirty="0" err="1"/>
              <a:t>upto</a:t>
            </a:r>
            <a:r>
              <a:rPr lang="en-US" dirty="0"/>
              <a:t> 65.</a:t>
            </a:r>
          </a:p>
          <a:p>
            <a:r>
              <a:rPr lang="en-US" dirty="0"/>
              <a:t>Another approach was to encode the equivalences in theories supported by SMT-solvers to reason about parametric bit-widths. However, this approach failed on over a quarter of the equivalences.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5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338D-7CF4-4AF3-9449-3E1C71B0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Invertibility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068CA-02B9-4574-A3EE-05A0AE9A5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invertibility condition (IC) for a variable x in a bit-vector literal over </a:t>
            </a:r>
          </a:p>
        </p:txBody>
      </p:sp>
    </p:spTree>
    <p:extLst>
      <p:ext uri="{BB962C8B-B14F-4D97-AF65-F5344CB8AC3E}">
        <p14:creationId xmlns:p14="http://schemas.microsoft.com/office/powerpoint/2010/main" val="147289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4E7DA-CDC1-413C-8425-9D8CBDEB5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00DFD-D313-4D26-A2E9-34F5CA10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Represented a subset of the 162 invertibility equivalences in Coq, and proved them.</a:t>
            </a:r>
          </a:p>
          <a:p>
            <a:r>
              <a:rPr lang="en-US" sz="3500" dirty="0"/>
              <a:t>Extended a Coq bit-vector library to support some of these equivalences.</a:t>
            </a:r>
          </a:p>
          <a:p>
            <a:pPr marL="0" indent="0">
              <a:buNone/>
            </a:pP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406460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E531-BE0A-47C4-A97A-0228506D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9CB6-0E1A-4ACF-9658-4FB11AF81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Aarti Gupta, Allan L. Fisher. Representation and Symbolic Manipulation of Linearly Inductive Boolean Functions. In proceedings of ICCAD '93 of the 1993 IEEE/ACM international conference on Computer-aided design, pages 192-199.</a:t>
            </a:r>
          </a:p>
          <a:p>
            <a:r>
              <a:rPr lang="en-US" dirty="0"/>
              <a:t>Alessandro Armando, Jacopo </a:t>
            </a:r>
            <a:r>
              <a:rPr lang="en-US" dirty="0" err="1"/>
              <a:t>Mantovani</a:t>
            </a:r>
            <a:r>
              <a:rPr lang="en-US" dirty="0"/>
              <a:t>, Lorenzo </a:t>
            </a:r>
            <a:r>
              <a:rPr lang="en-US" dirty="0" err="1"/>
              <a:t>Platania</a:t>
            </a:r>
            <a:r>
              <a:rPr lang="en-US" dirty="0"/>
              <a:t>. Bounded Model Checking of Software Using SMT Solvers Instead of SAT Solvers. In proceedings of International SPIN Workshop on Model Checking of Software. SPIN 2006: Model Checking Software, pages 146-162.</a:t>
            </a:r>
          </a:p>
          <a:p>
            <a:r>
              <a:rPr lang="en-US" dirty="0"/>
              <a:t>Cristian </a:t>
            </a:r>
            <a:r>
              <a:rPr lang="en-US" dirty="0" err="1"/>
              <a:t>Cadar</a:t>
            </a:r>
            <a:r>
              <a:rPr lang="en-US" dirty="0"/>
              <a:t>, Vijay Ganesh, Peter M. Pawlowski, David L. Dill, Dawson R. Engler. EXE: Automatically Generating Inputs of Death.  In proceedings of CCS '06 Proceedings of the 13th ACM conference on Computer and communications security, pages 322-335.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014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.73827"/>
  <p:tag name="ORIGINALWIDTH" val="946.3817"/>
  <p:tag name="LATEXADDIN" val="\documentclass{article}&#10;\usepackage{amsmath}&#10;\pagestyle{empty}&#10;\begin{document}&#10;$x + s = t \iff \top$&#10;\end{document}"/>
  <p:tag name="IGUANATEXSIZE" val="28"/>
  <p:tag name="IGUANATEXCURSOR" val="1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513.6857"/>
  <p:tag name="LATEXADDIN" val="\documentclass{article}&#10;\usepackage{amsmath}&#10;\pagestyle{empty}&#10;\begin{document}&#10;$x\ \&amp;\ s = t$&#10;\end{document}"/>
  <p:tag name="IGUANATEXSIZE" val="28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374.578"/>
  <p:tag name="LATEXADDIN" val="\documentclass{article}&#10;\usepackage{amsmath}&#10;\pagestyle{empty}&#10;\begin{document}&#10;$x\ \&amp;\ s = t \iff t\ \&amp;\ s = t$&#10;&#10;&#10;&#10;\end{document}"/>
  <p:tag name="IGUANATEXSIZE" val="28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370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Liberation Sans</vt:lpstr>
      <vt:lpstr>Lohit Devanagari</vt:lpstr>
      <vt:lpstr>Noto Sans CJK SC Regular</vt:lpstr>
      <vt:lpstr>Office Theme</vt:lpstr>
      <vt:lpstr>Verifying Bit-vector  Invertibility Conditions  in Coq</vt:lpstr>
      <vt:lpstr>Introduction</vt:lpstr>
      <vt:lpstr>Introduction</vt:lpstr>
      <vt:lpstr>Introduction</vt:lpstr>
      <vt:lpstr>Introduction</vt:lpstr>
      <vt:lpstr>Previous Work</vt:lpstr>
      <vt:lpstr>Invertibility Conditions</vt:lpstr>
      <vt:lpstr>Contributions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Verifying Bit-vector  Invertibility Conditions  in Coq</dc:title>
  <dc:creator>arjun viswanathan</dc:creator>
  <cp:lastModifiedBy>arjun viswanathan</cp:lastModifiedBy>
  <cp:revision>7</cp:revision>
  <dcterms:created xsi:type="dcterms:W3CDTF">2019-07-12T01:51:43Z</dcterms:created>
  <dcterms:modified xsi:type="dcterms:W3CDTF">2019-07-15T23:22:08Z</dcterms:modified>
</cp:coreProperties>
</file>