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8" r:id="rId9"/>
    <p:sldId id="265" r:id="rId10"/>
    <p:sldId id="266" r:id="rId11"/>
    <p:sldId id="270" r:id="rId12"/>
    <p:sldId id="267" r:id="rId13"/>
    <p:sldId id="272" r:id="rId14"/>
    <p:sldId id="271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5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into columns starting with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</a:t>
            </a:r>
            <a:r>
              <a:rPr lang="en-US" dirty="0" err="1"/>
              <a:t>n_s</a:t>
            </a:r>
            <a:r>
              <a:rPr lang="en-US" dirty="0"/>
              <a:t> &lt; </a:t>
            </a:r>
            <a:r>
              <a:rPr lang="en-US" dirty="0" err="1"/>
              <a:t>l_s</a:t>
            </a:r>
            <a:r>
              <a:rPr lang="en-US" dirty="0"/>
              <a:t> the most significant </a:t>
            </a:r>
            <a:r>
              <a:rPr lang="en-US" dirty="0" err="1"/>
              <a:t>l_s</a:t>
            </a:r>
            <a:r>
              <a:rPr lang="en-US" dirty="0"/>
              <a:t> – </a:t>
            </a:r>
            <a:r>
              <a:rPr lang="en-US" dirty="0" err="1"/>
              <a:t>n_s</a:t>
            </a:r>
            <a:r>
              <a:rPr lang="en-US" dirty="0"/>
              <a:t> bits of s are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</a:t>
            </a:r>
            <a:r>
              <a:rPr lang="en-US" dirty="0" err="1"/>
              <a:t>texsf</a:t>
            </a:r>
            <a:r>
              <a:rPr lang="en-US" dirty="0"/>
              <a:t>. To align, make separate aligns and add \phantom{S}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7.png"/><Relationship Id="rId2" Type="http://schemas.openxmlformats.org/officeDocument/2006/relationships/tags" Target="../tags/tag15.xml"/><Relationship Id="rId16" Type="http://schemas.openxmlformats.org/officeDocument/2006/relationships/image" Target="../media/image21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12063" y="4928560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133" y="4823144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492778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54"/>
            <a:ext cx="10515600" cy="4732796"/>
          </a:xfrm>
        </p:spPr>
        <p:txBody>
          <a:bodyPr>
            <a:normAutofit/>
          </a:bodyPr>
          <a:lstStyle/>
          <a:p>
            <a:r>
              <a:rPr lang="en-US" sz="2600" dirty="0"/>
              <a:t>We used a bit-vector library originally developed for </a:t>
            </a:r>
            <a:r>
              <a:rPr lang="en-US" sz="2600" dirty="0" err="1"/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859743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74885" y="5016916"/>
            <a:ext cx="1135688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775608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924834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912872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E9B470-C65D-4D30-874E-E1AA18A8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71708"/>
              </p:ext>
            </p:extLst>
          </p:nvPr>
        </p:nvGraphicFramePr>
        <p:xfrm>
          <a:off x="838200" y="1825625"/>
          <a:ext cx="10515600" cy="442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596737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26786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322844"/>
                    </a:ext>
                  </a:extLst>
                </a:gridCol>
              </a:tblGrid>
              <a:tr h="7276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SMTLib</a:t>
                      </a:r>
                      <a:r>
                        <a:rPr lang="en-US" sz="2200" dirty="0"/>
                        <a:t> </a:t>
                      </a:r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Niemetz</a:t>
                      </a:r>
                      <a:r>
                        <a:rPr lang="en-US" sz="2400" dirty="0"/>
                        <a:t> et al., 2018]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Niemetz</a:t>
                      </a:r>
                      <a:r>
                        <a:rPr lang="en-US" sz="2400" dirty="0"/>
                        <a:t> et al., 2019]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4338"/>
                  </a:ext>
                </a:extLst>
              </a:tr>
              <a:tr h="36036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one sort for each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No dependent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 can’t be symbolic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n = 1 to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translated to NIA and 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Allows quantification over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75% of equivalences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represented as list of Booleans over 2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Raw bit-vectors have external size guarantees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Dependent bit-vectors are built over raw-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</a:rPr>
                        <a:t>bitvectors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Manual proofs in Coq for a subset of the equivalences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16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Basic signature:</a:t>
            </a:r>
            <a:br>
              <a:rPr lang="en-US" sz="2400" dirty="0"/>
            </a:br>
            <a:r>
              <a:rPr lang="en-US" sz="2400" dirty="0"/>
              <a:t>+	(addition)			 ₒ   	(concatenation)</a:t>
            </a:r>
            <a:br>
              <a:rPr lang="en-US" sz="2400" dirty="0"/>
            </a:br>
            <a:r>
              <a:rPr lang="en-US" sz="2400" dirty="0"/>
              <a:t>-  	(negation)			 =  	(equality) </a:t>
            </a:r>
            <a:br>
              <a:rPr lang="en-US" sz="2400" dirty="0"/>
            </a:br>
            <a:r>
              <a:rPr lang="en-US" sz="2400" dirty="0"/>
              <a:t>• 	(multiplication)		 ≠  	(</a:t>
            </a:r>
            <a:r>
              <a:rPr lang="en-US" sz="2400" dirty="0" err="1"/>
              <a:t>unequality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&amp; 	(bit-wise conjunction)		 &lt;</a:t>
            </a:r>
            <a:r>
              <a:rPr lang="en-US" sz="2400" baseline="-25000" dirty="0"/>
              <a:t>u</a:t>
            </a:r>
            <a:r>
              <a:rPr lang="en-US" sz="2400" dirty="0"/>
              <a:t>	(unsigned less than)</a:t>
            </a:r>
            <a:br>
              <a:rPr lang="en-US" sz="2400" dirty="0"/>
            </a:br>
            <a:r>
              <a:rPr lang="en-US" sz="2400" dirty="0"/>
              <a:t>|  	(bit-wise disjunction)	 	 &gt;</a:t>
            </a:r>
            <a:r>
              <a:rPr lang="en-US" sz="2400" baseline="-25000" dirty="0"/>
              <a:t>u</a:t>
            </a:r>
            <a:r>
              <a:rPr lang="en-US" sz="2400" dirty="0"/>
              <a:t>	(unsigned greater than)</a:t>
            </a:r>
            <a:br>
              <a:rPr lang="en-US" sz="2400" dirty="0"/>
            </a:br>
            <a:r>
              <a:rPr lang="en-US" sz="2400" dirty="0"/>
              <a:t>~ 	(bit-wise negation)		 &lt;</a:t>
            </a:r>
            <a:r>
              <a:rPr lang="en-US" sz="2400" baseline="-25000" dirty="0"/>
              <a:t>s</a:t>
            </a:r>
            <a:r>
              <a:rPr lang="en-US" sz="2400" dirty="0"/>
              <a:t>	(signed less than)</a:t>
            </a:r>
            <a:br>
              <a:rPr lang="en-US" sz="2400" dirty="0"/>
            </a:br>
            <a:r>
              <a:rPr lang="en-US" sz="2400" dirty="0"/>
              <a:t>&lt;&lt; 	(logical left)			 &gt;</a:t>
            </a:r>
            <a:r>
              <a:rPr lang="en-US" sz="2400" baseline="-25000" dirty="0"/>
              <a:t>s</a:t>
            </a:r>
            <a:r>
              <a:rPr lang="en-US" sz="2400" dirty="0"/>
              <a:t> 	(signed greater than)</a:t>
            </a:r>
            <a:br>
              <a:rPr lang="en-US" sz="2400" dirty="0"/>
            </a:br>
            <a:r>
              <a:rPr lang="en-US" sz="2400" dirty="0"/>
              <a:t>&gt;&gt; 	(and right shift 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Extended signature:</a:t>
            </a:r>
            <a:br>
              <a:rPr lang="en-US" sz="2400" dirty="0"/>
            </a:br>
            <a:r>
              <a:rPr lang="en-US" sz="2400" dirty="0"/>
              <a:t>≤</a:t>
            </a:r>
            <a:r>
              <a:rPr lang="en-US" sz="2400" baseline="-25000" dirty="0"/>
              <a:t>u </a:t>
            </a:r>
            <a:r>
              <a:rPr lang="en-US" sz="2400" dirty="0"/>
              <a:t>	(unsigned weak less than)		new definitions of &lt;&lt; and &gt;&gt;</a:t>
            </a:r>
            <a:br>
              <a:rPr lang="en-US" sz="2400" dirty="0"/>
            </a:br>
            <a:r>
              <a:rPr lang="en-US" sz="2400" dirty="0"/>
              <a:t>≥</a:t>
            </a:r>
            <a:r>
              <a:rPr lang="en-US" sz="2400" baseline="-25000" dirty="0"/>
              <a:t>u </a:t>
            </a:r>
            <a:r>
              <a:rPr lang="en-US" sz="2400" dirty="0"/>
              <a:t>	(unsigned weak greater than)</a:t>
            </a:r>
            <a:br>
              <a:rPr lang="en-US" sz="2400" dirty="0"/>
            </a:br>
            <a:r>
              <a:rPr lang="en-US" sz="2400" dirty="0"/>
              <a:t>&gt;&gt;</a:t>
            </a:r>
            <a:r>
              <a:rPr lang="en-US" sz="2400" baseline="-25000" dirty="0"/>
              <a:t>a</a:t>
            </a:r>
            <a:r>
              <a:rPr lang="en-US" sz="2400" dirty="0"/>
              <a:t>	(arithmetic right shift)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6C8B27-4E67-440B-943D-EBD4E448BC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65" y="1690688"/>
            <a:ext cx="5248726" cy="8247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7AF1A1-99FC-49D7-8794-8424F4404A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67" y="4323104"/>
            <a:ext cx="4344121" cy="5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53638"/>
              </p:ext>
            </p:extLst>
          </p:nvPr>
        </p:nvGraphicFramePr>
        <p:xfrm>
          <a:off x="1003663" y="4508863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 – n</a:t>
                      </a:r>
                      <a:r>
                        <a:rPr lang="en-US" baseline="-25000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6D7DBC7B-CC83-41A9-B67F-3EAEC46E2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053"/>
            <a:ext cx="9331997" cy="305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A0D39-73B6-4B37-B250-E2BB864C96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910"/>
            <a:ext cx="7159932" cy="3059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8FBEE-16DC-402F-BE89-6E30358C7B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205"/>
            <a:ext cx="3017142" cy="14521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7540" y="4894217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9973" y="525561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41111" y="561702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4837" y="597843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9973" y="5255619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41111" y="5617021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4837" y="5978431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2C2CB4-60E2-4338-B01D-340C4239DDE6}"/>
              </a:ext>
            </a:extLst>
          </p:cNvPr>
          <p:cNvSpPr txBox="1"/>
          <p:nvPr/>
        </p:nvSpPr>
        <p:spPr>
          <a:xfrm>
            <a:off x="866499" y="1845041"/>
            <a:ext cx="17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1FA6F-8268-4AA1-8685-ACDF209C9D77}"/>
              </a:ext>
            </a:extLst>
          </p:cNvPr>
          <p:cNvSpPr txBox="1"/>
          <p:nvPr/>
        </p:nvSpPr>
        <p:spPr>
          <a:xfrm>
            <a:off x="866499" y="2582888"/>
            <a:ext cx="17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B7EF0-0D0E-492A-8890-0F473B0408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6"/>
            <a:ext cx="7200064" cy="30499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E58864-8236-4987-9DD2-18FF5156C9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1844272"/>
            <a:ext cx="6962625" cy="30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1" y="3189070"/>
            <a:ext cx="3420662" cy="4691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D535636-A798-4C34-A7B1-86BFD08033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96" y="2917468"/>
            <a:ext cx="589714" cy="2148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647E49E-F8B6-4EF4-9CE0-9F429CBAED1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82" y="2911631"/>
            <a:ext cx="150857" cy="18285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0AFF1F9-520D-4D22-98B0-0BBFC01EC6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757" y="2907340"/>
            <a:ext cx="572952" cy="18285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07" y="2911912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1761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complemented [</a:t>
            </a:r>
            <a:r>
              <a:rPr lang="en-US" dirty="0" err="1"/>
              <a:t>Niemetz</a:t>
            </a:r>
            <a:r>
              <a:rPr lang="en-US" dirty="0"/>
              <a:t> et al</a:t>
            </a:r>
            <a:r>
              <a:rPr lang="en-US"/>
              <a:t>., CADE 2019</a:t>
            </a:r>
            <a:r>
              <a:rPr lang="en-US" dirty="0"/>
              <a:t>] in proving all but one invertibility equivalences from the 162 presented by [</a:t>
            </a:r>
            <a:r>
              <a:rPr lang="en-US" dirty="0" err="1"/>
              <a:t>Niemetz</a:t>
            </a:r>
            <a:r>
              <a:rPr lang="en-US" dirty="0"/>
              <a:t> et al., CAV 2018] We did this in the Coq proof assistant</a:t>
            </a:r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extended bit-vector library compatible with </a:t>
            </a:r>
            <a:r>
              <a:rPr lang="en-US" dirty="0" err="1"/>
              <a:t>SMTCoq</a:t>
            </a:r>
            <a:endParaRPr lang="en-US" dirty="0"/>
          </a:p>
          <a:p>
            <a:r>
              <a:rPr lang="en-US" dirty="0"/>
              <a:t>Extend the library with division (/), modulus (%), and weak signed comparison operators (≤</a:t>
            </a:r>
            <a:r>
              <a:rPr lang="en-US" baseline="-25000" dirty="0"/>
              <a:t>s</a:t>
            </a:r>
            <a:r>
              <a:rPr lang="en-US" dirty="0"/>
              <a:t>, ≥</a:t>
            </a:r>
            <a:r>
              <a:rPr lang="en-US" baseline="-25000" dirty="0"/>
              <a:t>s</a:t>
            </a:r>
            <a:r>
              <a:rPr lang="en-US" dirty="0"/>
              <a:t>) and prove equivalences over them</a:t>
            </a:r>
          </a:p>
          <a:p>
            <a:r>
              <a:rPr lang="en-US" dirty="0"/>
              <a:t>Organize the library as one for SMTLib2 bit-vectors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al., 1993]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al., 2006]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al., 2006]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al., 2017]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al., 1993]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al., 2006]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al., 2006 ]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Most applications use quantified bit-vector formulas</a:t>
            </a:r>
          </a:p>
          <a:p>
            <a:r>
              <a:rPr lang="en-US" sz="3200" dirty="0"/>
              <a:t>Some SMT-solvers use quantifier-instantiation to solve quantified formulas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al., CAV 2018] </a:t>
            </a:r>
          </a:p>
          <a:p>
            <a:r>
              <a:rPr lang="en-US" sz="3200" dirty="0"/>
              <a:t>Invertibility conditions appear in </a:t>
            </a:r>
            <a:r>
              <a:rPr lang="en-US" sz="3200" i="1" dirty="0">
                <a:solidFill>
                  <a:schemeClr val="accent2"/>
                </a:solidFill>
              </a:rPr>
              <a:t>invertibility equivalences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this equivalence is valid (in the theory of bit-vectors):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3091-CE30-467C-A650-7273D0E288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inverse is x = t – s</a:t>
            </a:r>
          </a:p>
          <a:p>
            <a:r>
              <a:rPr lang="en-US" dirty="0"/>
              <a:t>Inversion of bit-vector multiplication is conditional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232C63-6A58-4E0C-BF91-29CA707097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98062"/>
            <a:ext cx="2692267" cy="2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4C4FF-B431-4666-A1B5-5CA88A35D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15" y="4143611"/>
            <a:ext cx="3910401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requires these equivalences to be true independent of bit-width</a:t>
            </a:r>
          </a:p>
          <a:p>
            <a:r>
              <a:rPr lang="en-US" dirty="0"/>
              <a:t>Proofs of these equivalences parametric in bit-width are guarantees that bolster the results of the SMT-solvers that 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generated 162 invertibility equivalences, and proved them using SMT-solvers for bit-widths up to 65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encoded the equivalences in theories supported by SMT-solvers to reason about parametric bit-widths</a:t>
            </a:r>
          </a:p>
          <a:p>
            <a:r>
              <a:rPr lang="en-US" dirty="0"/>
              <a:t>The approach by [</a:t>
            </a:r>
            <a:r>
              <a:rPr lang="en-US" dirty="0" err="1"/>
              <a:t>Niemetz</a:t>
            </a:r>
            <a:r>
              <a:rPr lang="en-US" dirty="0"/>
              <a:t> et al., CADE 2019] failed on over a quarter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 subset of the 162 invertibility equivalences in Coq, and proved them for arbitrary bit-width</a:t>
            </a:r>
          </a:p>
          <a:p>
            <a:r>
              <a:rPr lang="en-US" dirty="0"/>
              <a:t>Extended a Coq bit-vector library to support some of these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FD448-50EC-46A5-835A-025DE843DC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99" y="1690688"/>
            <a:ext cx="5248726" cy="8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48.256"/>
  <p:tag name="LATEXADDIN" val="\documentclass{article}&#10;\usepackage{amsmath}&#10;\usepackage{xspace}&#10;\usepackage[dvipsnames]{xcolor}&#10;\pagestyle{empty}&#10;\begin{document}&#10;\noindent \color{NavyBlue}&#10;$\texttt{bvshr\_ugt\_rtl:}\ \forall n.\ \forall x, s, t : \sigma_{[n]}.\ $ \\ &#10;$\phantom{\quad} (x &gt;\kern-.3em&gt; s) &lt;_u t&#10;\ \to \ &#10; t &lt;_u ({\ensuremath{{\sim}\,}\xspace} s &gt;\kern-.3em&gt; s)$&#10;\end{document}"/>
  <p:tag name="IGUANATEXSIZE" val="28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185.227"/>
  <p:tag name="LATEXADDIN" val="\documentclass{article}&#10;\usepackage{amsmath}&#10;\usepackage{xspace}&#10;\usepackage[dvipsnames]{xcolor}&#10;\pagestyle{empty}&#10;\begin{document}&#10;\noindent\color{NavyBlue}$\texttt{bvshr\_ugt\_rtl: } \forall n.\ \forall s, t : \sigma_{[n]}.\  &#10;(\exists x : \sigma_{[n]}.\ (x &gt;\kern-.3em&gt; s) &lt;_u t)&#10;\to t &lt;_u ({\ensuremath{{\sim}\,}\xspace} s &gt;\kern-.3em&gt; s)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211.099"/>
  <p:tag name="LATEXADDIN" val="\documentclass{article}&#10;\usepackage{amsmath}&#10;\usepackage{xspace}&#10;\usepackage[dvipsnames]{xcolor}&#10;\pagestyle{empty}&#10;\begin{document}&#10;\color{NavyBlue}$\texttt{msb\_zero: }\forall n.\ \forall s : \sigma_{[n]}.\ n_s &lt; l_s \to s[(l_s - 1)...n_s] = [0...0]$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4.6606"/>
  <p:tag name="ORIGINALWIDTH" val="1484.814"/>
  <p:tag name="LATEXADDIN" val="\documentclass{article}&#10;\usepackage{amsmath}&#10;\usepackage{xspace}&#10;\usepackage[dvipsnames]{xcolor}&#10;\pagestyle{empty}&#10;\begin{document}&#10;\noindent \color{NavyBlue} $n_s = toNat(s)$ \newline&#10;$l_s = length(s)$ \newline&#10;\\&#10;\\&#10;\noindent \color{black} \textsf{For example, consider} $l_s = 4$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7.829"/>
  <p:tag name="ORIGINALWIDTH" val="3229.096"/>
  <p:tag name="LATEXADDIN" val="\documentclass{article}&#10;\usepackage{amsmath}&#10;\usepackage{xspace}&#10;\usepackage[dvipsnames]{xcolor}&#10;\pagestyle{empty}&#10;\begin{document}&#10;\color{NavyBlue}&#10;\begin{align*}&#10;S &amp;= \sum_{i=0}^{l_s - 1} s[i] \cdot 2^i \\&#10; &amp;= s[l_s - 1] \cdot 2^{l_s - 1} + ... + s[1] \cdot 2^1 + s[0] \cdot 2^0 \\&#10;&amp;\color{black}\textsf{But } S &lt; l_s\\&#10;\color{NavyBlue}&#10; &amp;= s[l_s - 1] \cdot 2^{l_s - 1} + ... + s[S] \cdot 2^S + ... + s[1] \cdot 2^1 + s[0] \cdot 2^0 \\&#10;&amp;\color{black}&#10;S &lt; 2^S &lt; 2^{S+1} &lt; ... &lt; 2^{l_s - 1}\\&#10;&amp;\color{black}\textsf{Thus, the coefficients of } 2^S, ..., 2^{l_s - 1} \textsf{ are }0.&#10;\end{align*}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22.61"/>
  <p:tag name="LATEXADDIN" val="\documentclass{article}&#10;\usepackage{amsmath}&#10;\usepackage{xspace}&#10;\usepackage[dvipsnames]{xcolor}&#10;\pagestyle{empty}&#10;\begin{document}&#10;\color{NavyBlue}$\texttt{msb\_zero: }\forall n.\ \forall s : \sigma_{[n]}.\ S &lt; l_s \to s[(l_s - 1)...S] = [0...0]$&#10;\end{document}"/>
  <p:tag name="IGUANATEXSIZE" val="20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90.2137"/>
  <p:tag name="LATEXADDIN" val="\documentclass{article}&#10;\usepackage{amsmath}&#10;\pagestyle{empty}&#10;\begin{document}&#10;$l_s-1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4.24071"/>
  <p:tag name="LATEXADDIN" val="\documentclass{article}&#10;\usepackage{amsmath}&#10;\pagestyle{empty}&#10;\begin{document}&#10;$S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81.9647"/>
  <p:tag name="LATEXADDIN" val="\documentclass{article}&#10;\usepackage{amsmath}&#10;\pagestyle{empty}&#10;\begin{document}&#10;$S-1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usepackage[dvipsnames]{xcolor}&#10;\pagestyle{empty}&#10;\begin{document}&#10;\color{NavyBlue}$\forall s : \sigma_{[n]}.\ \forall t : \sigma_{[n]}.\ IC[s,t] \iff \exists x : \sigma_{[n]}.\ \ell[x,s,t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usepackage[dvipsnames]{xcolor}&#10;\pagestyle{empty}&#10;\begin{document}&#10;\color{NavyBlue}$x + s = t \iff \top$&#10;\end{document}"/>
  <p:tag name="IGUANATEXSIZE" val="2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usepackage[dvipsnames]{xcolor}&#10;\pagestyle{empty}&#10;\begin{document}&#10;\color{NavyBlue}$x\ \&amp;\ s = t \iff t\ \&amp;\ s = t$&#10;\end{document}"/>
  <p:tag name="IGUANATEXSIZE" val="2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1792"/>
  <p:tag name="ORIGINALWIDTH" val="3603.3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[Niemetz et al., CADE 2019] using SMT encoding. \\&#10;{\color{blue}{$\checkmark$}\nolinebreak\kern-0.7em\xspace\color{OliveGreen}{$\checkmark$}} - Verified by both us and [Niemetz et al., CADE 2019] \\&#10;{\color{red}\ding{53}} - Verified by neither us nor [Niemetz et al., CADE 2019]&#10;\end{document}"/>
  <p:tag name="IGUANATEXSIZE" val="20"/>
  <p:tag name="IGUANATEXCURSOR" val="7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1792"/>
  <p:tag name="ORIGINALWIDTH" val="3603.3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[Niemetz et al., CADE 2019] using SMT encoding. \\&#10;{\color{blue}{$\checkmark$}\nolinebreak\kern-0.7em\xspace\color{OliveGreen}{$\checkmark$}} - Verified by both us and [Niemetz et al., CADE 2019] \\&#10;{\color{red}\ding{53}} - Verified by neither us nor [Niemetz et al., CADE 2019]&#10;\end{document}"/>
  <p:tag name="IGUANATEXSIZE" val="20"/>
  <p:tag name="IGUANATEXCURSOR" val="7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869</Words>
  <Application>Microsoft Office PowerPoint</Application>
  <PresentationFormat>Widescreen</PresentationFormat>
  <Paragraphs>110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Representations</vt:lpstr>
      <vt:lpstr>Bit-vector Library</vt:lpstr>
      <vt:lpstr>Result Summary</vt:lpstr>
      <vt:lpstr>Challenge</vt:lpstr>
      <vt:lpstr>Proof of msb_zero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81</cp:revision>
  <dcterms:created xsi:type="dcterms:W3CDTF">2019-07-12T01:51:43Z</dcterms:created>
  <dcterms:modified xsi:type="dcterms:W3CDTF">2019-08-09T19:05:45Z</dcterms:modified>
</cp:coreProperties>
</file>