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8" r:id="rId9"/>
    <p:sldId id="265" r:id="rId10"/>
    <p:sldId id="266" r:id="rId11"/>
    <p:sldId id="270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-5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BAD48-3E9D-44CA-B663-82E68EEB1E0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D78B-5075-4CBB-A78B-67D8560C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general correctness, the quantifier instantiation technique introduced by [</a:t>
            </a:r>
            <a:r>
              <a:rPr lang="en-US" dirty="0" err="1"/>
              <a:t>Niemetz</a:t>
            </a:r>
            <a:r>
              <a:rPr lang="en-US" dirty="0"/>
              <a:t> et al.] requires the equivalences to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F418-5BE6-4764-B372-575D89EC1E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23B-B5C1-4B8A-B85C-BBC5ED30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735"/>
            <a:ext cx="9144000" cy="316601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Coq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F882-6C25-4003-8ECD-42E1166B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172490"/>
            <a:ext cx="10360404" cy="1655762"/>
          </a:xfrm>
        </p:spPr>
        <p:txBody>
          <a:bodyPr/>
          <a:lstStyle/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5A4C-77AA-4899-A619-18E0156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12063" y="4928560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693BC-052F-42AA-88ED-3F01BED6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41133" y="4823144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www2.uibk.ac.at/images/300x-auto/350-jahre/images/logo/universitaet-innsbruck-350-jahre-logo-rgb-farbe.png">
            <a:extLst>
              <a:ext uri="{FF2B5EF4-FFF2-40B4-BE49-F238E27FC236}">
                <a16:creationId xmlns:a16="http://schemas.microsoft.com/office/drawing/2014/main" id="{DFE8FE61-43E4-4A13-97A3-D102E9C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24" y="4927784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CC3-014E-4E5E-AA2C-2910D4E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D3C-F813-4E85-A9C2-E3CA578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70"/>
            <a:ext cx="10515600" cy="4351338"/>
          </a:xfrm>
        </p:spPr>
        <p:txBody>
          <a:bodyPr/>
          <a:lstStyle/>
          <a:p>
            <a:r>
              <a:rPr lang="en-US" dirty="0"/>
              <a:t>We used a bit-vector library originally developed for </a:t>
            </a:r>
            <a:r>
              <a:rPr lang="en-US" dirty="0" err="1"/>
              <a:t>SMTCoq</a:t>
            </a:r>
            <a:r>
              <a:rPr lang="en-US" dirty="0"/>
              <a:t> </a:t>
            </a:r>
          </a:p>
          <a:p>
            <a:r>
              <a:rPr lang="en-US" dirty="0" err="1"/>
              <a:t>SMTCoq</a:t>
            </a:r>
            <a:r>
              <a:rPr lang="en-US" dirty="0"/>
              <a:t> is a Coq plugin that uses external SMT solvers to complete proof goals</a:t>
            </a:r>
          </a:p>
          <a:p>
            <a:r>
              <a:rPr lang="en-US" dirty="0"/>
              <a:t>Bit-vectors are represented as lists of Booleans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34451-17F3-4158-9072-41C45AC6E7B5}"/>
              </a:ext>
            </a:extLst>
          </p:cNvPr>
          <p:cNvSpPr/>
          <p:nvPr/>
        </p:nvSpPr>
        <p:spPr>
          <a:xfrm>
            <a:off x="2223081" y="3859743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(Non-dependent) Bit-vector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F11DEA4-3754-44FE-83DA-7BAA3722071F}"/>
              </a:ext>
            </a:extLst>
          </p:cNvPr>
          <p:cNvSpPr/>
          <p:nvPr/>
        </p:nvSpPr>
        <p:spPr>
          <a:xfrm rot="5400000">
            <a:off x="3662173" y="5004204"/>
            <a:ext cx="1161111" cy="38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7DAB2-2365-4F95-81BF-93A906419D6F}"/>
              </a:ext>
            </a:extLst>
          </p:cNvPr>
          <p:cNvSpPr/>
          <p:nvPr/>
        </p:nvSpPr>
        <p:spPr>
          <a:xfrm>
            <a:off x="2223081" y="5775608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Dependently Typed Bit-vector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2097E-A4CC-4339-AFD8-AF88E0FF33ED}"/>
              </a:ext>
            </a:extLst>
          </p:cNvPr>
          <p:cNvSpPr txBox="1"/>
          <p:nvPr/>
        </p:nvSpPr>
        <p:spPr>
          <a:xfrm>
            <a:off x="6560192" y="4950312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Raw2Bitvector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AC9C-39FD-4251-95D8-EB7760EF0424}"/>
              </a:ext>
            </a:extLst>
          </p:cNvPr>
          <p:cNvSpPr txBox="1"/>
          <p:nvPr/>
        </p:nvSpPr>
        <p:spPr>
          <a:xfrm>
            <a:off x="3712126" y="3373894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FB3E-6FB2-4B3E-9AD6-1F15997C39B5}"/>
              </a:ext>
            </a:extLst>
          </p:cNvPr>
          <p:cNvSpPr txBox="1"/>
          <p:nvPr/>
        </p:nvSpPr>
        <p:spPr>
          <a:xfrm>
            <a:off x="6599339" y="3373894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0B984-F3C6-4E7E-9435-D927A4563380}"/>
              </a:ext>
            </a:extLst>
          </p:cNvPr>
          <p:cNvSpPr txBox="1"/>
          <p:nvPr/>
        </p:nvSpPr>
        <p:spPr>
          <a:xfrm>
            <a:off x="6578368" y="5924834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N -&gt;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56261-D172-4DEE-8A65-89E86833C6BE}"/>
              </a:ext>
            </a:extLst>
          </p:cNvPr>
          <p:cNvSpPr txBox="1"/>
          <p:nvPr/>
        </p:nvSpPr>
        <p:spPr>
          <a:xfrm>
            <a:off x="6546210" y="3912872"/>
            <a:ext cx="240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Type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size 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-&gt; N</a:t>
            </a:r>
          </a:p>
        </p:txBody>
      </p:sp>
    </p:spTree>
    <p:extLst>
      <p:ext uri="{BB962C8B-B14F-4D97-AF65-F5344CB8AC3E}">
        <p14:creationId xmlns:p14="http://schemas.microsoft.com/office/powerpoint/2010/main" val="173962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2FDC-ABC6-452E-BE8E-E09BA2A4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Representations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E9B470-C65D-4D30-874E-E1AA18A84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88068"/>
              </p:ext>
            </p:extLst>
          </p:nvPr>
        </p:nvGraphicFramePr>
        <p:xfrm>
          <a:off x="838200" y="1825625"/>
          <a:ext cx="10515600" cy="450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596737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926786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322844"/>
                    </a:ext>
                  </a:extLst>
                </a:gridCol>
              </a:tblGrid>
              <a:tr h="727656">
                <a:tc>
                  <a:txBody>
                    <a:bodyPr/>
                    <a:lstStyle/>
                    <a:p>
                      <a:r>
                        <a:rPr lang="en-US" sz="2200" dirty="0" err="1"/>
                        <a:t>SMTLib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Preiner</a:t>
                      </a:r>
                      <a:r>
                        <a:rPr lang="en-US" sz="2200" dirty="0"/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Coq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34338"/>
                  </a:ext>
                </a:extLst>
              </a:tr>
              <a:tr h="36036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with one sort for each 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No dependent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n can’t be symbolic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Automatic proofs using SMT-solvers for all equivalences over values of n = 1 to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translated to non-linear integer arithmetic and uninterpreted 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This translation allows quantification over 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Automatic proofs using SMT-solvers for around 75% of the invertibility equivalences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represented as list of Booleans over 2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Raw bit-vectors are non-dependent bit-vectors with external size guarantees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Dependent bit-vectors are built over raw-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</a:rPr>
                        <a:t>bitvectors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Manual proofs in Coq for a subset of the equivalences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2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2D5-94FF-4BCA-8CD4-E5FA09D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B1DF-8AB3-455D-B534-942C5A38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243"/>
            <a:ext cx="10515600" cy="4853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library had support for the following operators and predicates:</a:t>
            </a:r>
          </a:p>
          <a:p>
            <a:pPr lvl="1"/>
            <a:r>
              <a:rPr lang="en-US" dirty="0"/>
              <a:t>addition (+), negation (-), multiplication (•)</a:t>
            </a:r>
          </a:p>
          <a:p>
            <a:pPr lvl="1"/>
            <a:r>
              <a:rPr lang="en-US" dirty="0"/>
              <a:t>bit-wise conjunction (&amp;), disjunction (|), negation (~)</a:t>
            </a:r>
          </a:p>
          <a:p>
            <a:pPr lvl="1"/>
            <a:r>
              <a:rPr lang="en-US" dirty="0"/>
              <a:t>logical left (&lt;&lt;) and right shift (&gt;&gt;)</a:t>
            </a:r>
          </a:p>
          <a:p>
            <a:pPr lvl="1"/>
            <a:r>
              <a:rPr lang="en-US" dirty="0"/>
              <a:t>concatenation (ₒ).</a:t>
            </a:r>
          </a:p>
          <a:p>
            <a:pPr lvl="1"/>
            <a:r>
              <a:rPr lang="en-US" dirty="0"/>
              <a:t>equality (=), </a:t>
            </a:r>
            <a:r>
              <a:rPr lang="en-US" dirty="0" err="1"/>
              <a:t>unequality</a:t>
            </a:r>
            <a:r>
              <a:rPr lang="en-US" dirty="0"/>
              <a:t> (≠)</a:t>
            </a:r>
          </a:p>
          <a:p>
            <a:pPr lvl="1"/>
            <a:r>
              <a:rPr lang="en-US" dirty="0"/>
              <a:t>signed and unsigned less than and greater than (&lt;</a:t>
            </a:r>
            <a:r>
              <a:rPr lang="en-US" baseline="-25000" dirty="0"/>
              <a:t>u</a:t>
            </a:r>
            <a:r>
              <a:rPr lang="en-US" dirty="0"/>
              <a:t>, &gt;</a:t>
            </a:r>
            <a:r>
              <a:rPr lang="en-US" baseline="-25000" dirty="0"/>
              <a:t>u</a:t>
            </a:r>
            <a:r>
              <a:rPr lang="en-US" dirty="0"/>
              <a:t>, &lt;</a:t>
            </a:r>
            <a:r>
              <a:rPr lang="en-US" baseline="-25000" dirty="0"/>
              <a:t>s</a:t>
            </a:r>
            <a:r>
              <a:rPr lang="en-US" dirty="0"/>
              <a:t>, &gt;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400" dirty="0"/>
              <a:t>We extended the library with the following:</a:t>
            </a:r>
          </a:p>
          <a:p>
            <a:pPr lvl="1"/>
            <a:r>
              <a:rPr lang="en-US" dirty="0"/>
              <a:t>unsigned weak inequalities (&lt;=</a:t>
            </a:r>
            <a:r>
              <a:rPr lang="en-US" baseline="-25000" dirty="0"/>
              <a:t>u</a:t>
            </a:r>
            <a:r>
              <a:rPr lang="en-US" dirty="0"/>
              <a:t>, &gt;=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arithmetic right shift (&gt;&gt;</a:t>
            </a:r>
            <a:r>
              <a:rPr lang="en-US" baseline="-25000" dirty="0"/>
              <a:t>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new definitions of all shift operators and a proof of equivalence between the two sets of definitions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2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531-BE0A-47C4-A97A-022850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9CB6-0E1A-4ACF-9658-4FB11AF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[Gupta et al.] Aarti Gupta, Allan L. Fisher. Representation and Symbolic Manipulation of Linearly Inductive Boolean Functions. In proceedings of ICCAD '93 of the 1993 IEEE/ACM international conference on Computer-aided design, pages 192-199.</a:t>
            </a:r>
          </a:p>
          <a:p>
            <a:r>
              <a:rPr lang="en-US" dirty="0"/>
              <a:t>[Armando et al.] Alessandro Armando, Jacopo </a:t>
            </a:r>
            <a:r>
              <a:rPr lang="en-US" dirty="0" err="1"/>
              <a:t>Mantovani</a:t>
            </a:r>
            <a:r>
              <a:rPr lang="en-US" dirty="0"/>
              <a:t>, Lorenzo </a:t>
            </a:r>
            <a:r>
              <a:rPr lang="en-US" dirty="0" err="1"/>
              <a:t>Platania</a:t>
            </a:r>
            <a:r>
              <a:rPr lang="en-US" dirty="0"/>
              <a:t>. Bounded Model Checking of Software Using SMT Solvers Instead of SAT Solvers. In proceedings of International SPIN Workshop on Model Checking of Software. SPIN 2006: Model Checking Software, pages 146-162.</a:t>
            </a:r>
          </a:p>
          <a:p>
            <a:r>
              <a:rPr lang="en-US" dirty="0"/>
              <a:t>[</a:t>
            </a:r>
            <a:r>
              <a:rPr lang="en-US" dirty="0" err="1"/>
              <a:t>Cadar</a:t>
            </a:r>
            <a:r>
              <a:rPr lang="en-US" dirty="0"/>
              <a:t> et al.] Cristian </a:t>
            </a:r>
            <a:r>
              <a:rPr lang="en-US" dirty="0" err="1"/>
              <a:t>Cadar</a:t>
            </a:r>
            <a:r>
              <a:rPr lang="en-US" dirty="0"/>
              <a:t>, Vijay Ganesh, Peter M. Pawlowski, David L. Dill, Dawson R. Engler. EXE: Automatically Generating Inputs of Death.  In proceedings of CCS '06 Proceedings of the 13th ACM conference on Computer and communications security, pages 322-335.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Clark Barrett, Cesare </a:t>
            </a:r>
            <a:r>
              <a:rPr lang="en-US" dirty="0" err="1"/>
              <a:t>Tinelli</a:t>
            </a:r>
            <a:r>
              <a:rPr lang="en-US" dirty="0"/>
              <a:t>. Solving Quantified Bit-Vectors Using Invertibility Conditions. In proceedings of International Conference on Computer Aided Verification 2018, pages 236-255.</a:t>
            </a:r>
          </a:p>
          <a:p>
            <a:r>
              <a:rPr lang="en-US" dirty="0"/>
              <a:t>[</a:t>
            </a:r>
            <a:r>
              <a:rPr lang="en-US" dirty="0" err="1"/>
              <a:t>Preiner</a:t>
            </a:r>
            <a:r>
              <a:rPr lang="en-US" dirty="0"/>
              <a:t> et al.]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Yoni Zohar, Clark Barrett and Cesare </a:t>
            </a:r>
            <a:r>
              <a:rPr lang="en-US" dirty="0" err="1"/>
              <a:t>Tinelli</a:t>
            </a:r>
            <a:r>
              <a:rPr lang="en-US" dirty="0"/>
              <a:t>. </a:t>
            </a:r>
            <a:r>
              <a:rPr lang="en-US" i="1" dirty="0"/>
              <a:t>Towards Bit Width Independent Proofs in SMT Solvers.</a:t>
            </a:r>
            <a:r>
              <a:rPr lang="en-US" dirty="0"/>
              <a:t> To appear in proceedings of International Conference on Automated Deduction 2019.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4F8-B02B-4919-A321-694E88E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BF5-AA9E-4AF9-A549-44C88A0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1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dirty="0"/>
              <a:t>Bit-vectors have many applications:</a:t>
            </a:r>
          </a:p>
          <a:p>
            <a:pPr lvl="0"/>
            <a:r>
              <a:rPr lang="en-US" sz="3500" dirty="0"/>
              <a:t>Hardware circuit analysis </a:t>
            </a:r>
            <a:r>
              <a:rPr lang="en-US" sz="3600" dirty="0"/>
              <a:t>[Gupta et al.]</a:t>
            </a:r>
            <a:endParaRPr lang="en-US" sz="3500" dirty="0"/>
          </a:p>
          <a:p>
            <a:pPr lvl="0"/>
            <a:r>
              <a:rPr lang="en-US" sz="3500" dirty="0"/>
              <a:t>Bounded model checking </a:t>
            </a:r>
            <a:r>
              <a:rPr lang="en-US" sz="3600" dirty="0"/>
              <a:t>[Armando et al.]</a:t>
            </a:r>
            <a:endParaRPr lang="en-US" sz="3500" dirty="0"/>
          </a:p>
          <a:p>
            <a:pPr lvl="0"/>
            <a:r>
              <a:rPr lang="en-US" sz="3500" dirty="0"/>
              <a:t>Symbolic execution </a:t>
            </a:r>
            <a:r>
              <a:rPr lang="en-US" sz="3600" dirty="0"/>
              <a:t>[</a:t>
            </a:r>
            <a:r>
              <a:rPr lang="en-US" sz="3600" dirty="0" err="1"/>
              <a:t>Cadar</a:t>
            </a:r>
            <a:r>
              <a:rPr lang="en-US" sz="3600" dirty="0"/>
              <a:t> et al.]</a:t>
            </a:r>
            <a:endParaRPr lang="en-US" sz="3500" dirty="0"/>
          </a:p>
          <a:p>
            <a:pPr lvl="0"/>
            <a:r>
              <a:rPr lang="en-US" sz="3500" dirty="0"/>
              <a:t>...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5200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D8F-83EE-4E85-A778-E11FC2E9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C7A-6F41-44AF-9861-E72F357A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Most applications use quantified bit-vector formulas</a:t>
            </a:r>
          </a:p>
          <a:p>
            <a:r>
              <a:rPr lang="en-US" sz="3200" dirty="0"/>
              <a:t>Some SMT-solvers use quantifier-instantiation to solve quantified formulas</a:t>
            </a:r>
          </a:p>
          <a:p>
            <a:r>
              <a:rPr lang="en-US" sz="3200" i="1" dirty="0">
                <a:solidFill>
                  <a:schemeClr val="accent2"/>
                </a:solidFill>
              </a:rPr>
              <a:t>Invertibility conditions</a:t>
            </a:r>
            <a:r>
              <a:rPr lang="en-US" sz="3200" i="1" dirty="0"/>
              <a:t> </a:t>
            </a:r>
            <a:r>
              <a:rPr lang="en-US" sz="3200" dirty="0"/>
              <a:t>are a useful meta-construct for a quantifier-instantiation technique [</a:t>
            </a:r>
            <a:r>
              <a:rPr lang="en-US" sz="3200" dirty="0" err="1"/>
              <a:t>Niemetz</a:t>
            </a:r>
            <a:r>
              <a:rPr lang="en-US" sz="3200" dirty="0"/>
              <a:t> et al.] </a:t>
            </a:r>
          </a:p>
          <a:p>
            <a:r>
              <a:rPr lang="en-US" sz="3200" dirty="0"/>
              <a:t>Invertibility conditions appear in </a:t>
            </a:r>
            <a:r>
              <a:rPr lang="en-US" sz="3200" i="1" dirty="0">
                <a:solidFill>
                  <a:schemeClr val="accent2"/>
                </a:solidFill>
              </a:rPr>
              <a:t>invertibility equivalences</a:t>
            </a:r>
          </a:p>
        </p:txBody>
      </p:sp>
    </p:spTree>
    <p:extLst>
      <p:ext uri="{BB962C8B-B14F-4D97-AF65-F5344CB8AC3E}">
        <p14:creationId xmlns:p14="http://schemas.microsoft.com/office/powerpoint/2010/main" val="35565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338D-7CF4-4AF3-9449-3E1C71B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68CA-02B9-4574-A3EE-05A0AE9A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3" y="1775291"/>
            <a:ext cx="9118834" cy="448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invertibility condition (IC) for a variable x in a bit-vector literal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s.t.</a:t>
            </a:r>
            <a:r>
              <a:rPr lang="en-US" dirty="0"/>
              <a:t> this equivalence is valid (in the theory of bit-vectors):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call this equivalence an invertibility equivalence.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869B1-5809-4978-B2B4-CB7890BF36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2567486"/>
            <a:ext cx="1939201" cy="35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FBD17-4F36-4B5C-943E-0AB4AA0D8C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535681"/>
            <a:ext cx="1649066" cy="35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A3091-CE30-467C-A650-7273D0E288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4" y="5119944"/>
            <a:ext cx="7554132" cy="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bit-vector addition is unconditional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inverse is x = t – s</a:t>
            </a:r>
          </a:p>
          <a:p>
            <a:r>
              <a:rPr lang="en-US" dirty="0"/>
              <a:t>Inversion of bit-vector multiplication is conditional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232C63-6A58-4E0C-BF91-29CA707097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76" y="2498062"/>
            <a:ext cx="2692267" cy="266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F4C4FF-B431-4666-A1B5-5CA88A35DD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15" y="4143611"/>
            <a:ext cx="3910401" cy="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7A0-0443-4289-8FC8-74357E7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8CE7-6235-4B9B-A65D-64CD1FD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al.] requires these equivalences to be true independent of bit-width</a:t>
            </a:r>
          </a:p>
          <a:p>
            <a:r>
              <a:rPr lang="en-US" dirty="0"/>
              <a:t>Proofs of these equivalences parametric in bit-width are guarantees that bolster the results of the SMT-solvers that use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al.] generated 162 invertibility equivalences, and proved them using SMT-solvers for bit-widths up to 65</a:t>
            </a:r>
          </a:p>
          <a:p>
            <a:r>
              <a:rPr lang="en-US" dirty="0"/>
              <a:t>[</a:t>
            </a:r>
            <a:r>
              <a:rPr lang="en-US" dirty="0" err="1"/>
              <a:t>Preiner</a:t>
            </a:r>
            <a:r>
              <a:rPr lang="en-US" dirty="0"/>
              <a:t> et al.] encoded the equivalences in theories supported by SMT-solvers to reason about parametric bit-widths</a:t>
            </a:r>
          </a:p>
          <a:p>
            <a:r>
              <a:rPr lang="en-US" dirty="0"/>
              <a:t>The approach by [</a:t>
            </a:r>
            <a:r>
              <a:rPr lang="en-US" dirty="0" err="1"/>
              <a:t>Preiner</a:t>
            </a:r>
            <a:r>
              <a:rPr lang="en-US" dirty="0"/>
              <a:t> et al.] failed on over a quarter of the equivalences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8E8-BBFC-4026-AC10-1058F9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4529-45D2-4561-AEDA-CC1B55D7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a subset of the 162 invertibility equivalences in Coq, and proved them for arbitrary bit-width</a:t>
            </a:r>
          </a:p>
          <a:p>
            <a:r>
              <a:rPr lang="en-US" dirty="0"/>
              <a:t>Extended a Coq bit-vector library to support some of these equivalences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7DA1D-0D4F-43B9-B08C-2E9D8A8E76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399"/>
            <a:ext cx="5752815" cy="4499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43907-6701-4CFA-93AD-EA9096B315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41" y="1674398"/>
            <a:ext cx="5117285" cy="10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0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usepackage[dvipsnames]{xcolor}&#10;\pagestyle{empty}&#10;\begin{document}&#10;\color{NavyBlue}$\ell\ [\ x\ ,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usepackage[dvipsnames]{xcolor}&#10;\pagestyle{empty}&#10;\begin{document}&#10;\color{NavyBlue}$IC\ [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655.418"/>
  <p:tag name="LATEXADDIN" val="\documentclass{article}&#10;\usepackage{amsmath}&#10;\usepackage[dvipsnames]{xcolor}&#10;\pagestyle{empty}&#10;\begin{document}&#10;\color{NavyBlue}$\forall s : \sigma_{[n]}.\ \forall t : \sigma_{[n]}.\ IC[s,t] \iff \exists x : \sigma_{[n]}.\ \ell[x,s,t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46.3817"/>
  <p:tag name="LATEXADDIN" val="\documentclass{article}&#10;\usepackage{amsmath}&#10;\usepackage[dvipsnames]{xcolor}&#10;\pagestyle{empty}&#10;\begin{document}&#10;\color{NavyBlue}$x + s = t \iff \top$&#10;\end{document}"/>
  <p:tag name="IGUANATEXSIZE" val="28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374.578"/>
  <p:tag name="LATEXADDIN" val="\documentclass{article}&#10;\usepackage{amsmath}&#10;\usepackage[dvipsnames]{xcolor}&#10;\pagestyle{empty}&#10;\begin{document}&#10;\color{NavyBlue}$x\ \&amp;\ s = t \iff t\ \&amp;\ s = t$&#10;\end{document}"/>
  <p:tag name="IGUANATEXSIZE" val="28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2818.898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{\color{blue}{$\checkmark$}} - Verified by us in Coq for arbitrary bit-width. \\&#10;{\color{OliveGreen}{$\checkmark$}} - Verified by Niemetz et al. using SMT encoding. \\&#10;{\color{blue}{$\checkmark$}\nolinebreak\kern-0.7em\xspace\color{OliveGreen}{$\checkmark$}} - Verified by both us and Preiner et al. \\&#10;{\color{red}\ding{53}} - Verified by neither us nor Preiner et al.&#10;\end{document}"/>
  <p:tag name="IGUANATEXSIZE" val="20"/>
  <p:tag name="IGUANATEXCURSOR" val="4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751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Liberation Sans</vt:lpstr>
      <vt:lpstr>Office Theme</vt:lpstr>
      <vt:lpstr>Verifying Bit-vector  Invertibility Conditions  in Coq</vt:lpstr>
      <vt:lpstr>Introduction</vt:lpstr>
      <vt:lpstr>Introduction</vt:lpstr>
      <vt:lpstr>Invertibility Conditions</vt:lpstr>
      <vt:lpstr>Invertibility Conditions: Example</vt:lpstr>
      <vt:lpstr>Motivation</vt:lpstr>
      <vt:lpstr>Previous Work</vt:lpstr>
      <vt:lpstr>Contributions</vt:lpstr>
      <vt:lpstr>Result Summary</vt:lpstr>
      <vt:lpstr>Bit-vector Library</vt:lpstr>
      <vt:lpstr>Bit-vector Representations</vt:lpstr>
      <vt:lpstr>Bit-vector Library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Bit-vector  Invertibility Conditions  in Coq</dc:title>
  <dc:creator>arjun viswanathan</dc:creator>
  <cp:lastModifiedBy>arjun viswanathan</cp:lastModifiedBy>
  <cp:revision>44</cp:revision>
  <dcterms:created xsi:type="dcterms:W3CDTF">2019-07-12T01:51:43Z</dcterms:created>
  <dcterms:modified xsi:type="dcterms:W3CDTF">2019-07-31T23:46:55Z</dcterms:modified>
</cp:coreProperties>
</file>