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8" r:id="rId8"/>
    <p:sldId id="264" r:id="rId9"/>
    <p:sldId id="265" r:id="rId10"/>
    <p:sldId id="266" r:id="rId11"/>
    <p:sldId id="267" r:id="rId12"/>
    <p:sldId id="269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74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8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46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3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9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3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2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3F418-5BE6-4764-B372-575D89EC1E3D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1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9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5123B-B5C1-4B8A-B85C-BBC5ED300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64735"/>
            <a:ext cx="9144000" cy="3166014"/>
          </a:xfrm>
        </p:spPr>
        <p:txBody>
          <a:bodyPr>
            <a:normAutofit fontScale="90000"/>
          </a:bodyPr>
          <a:lstStyle/>
          <a:p>
            <a:r>
              <a:rPr lang="en-US" dirty="0"/>
              <a:t>Verifying Bit-vector </a:t>
            </a:r>
            <a:br>
              <a:rPr lang="en-US" dirty="0"/>
            </a:br>
            <a:r>
              <a:rPr lang="en-US" dirty="0"/>
              <a:t>Invertibility Conditions </a:t>
            </a:r>
            <a:br>
              <a:rPr lang="en-US" dirty="0"/>
            </a:br>
            <a:r>
              <a:rPr lang="en-US" dirty="0"/>
              <a:t>in</a:t>
            </a:r>
            <a:br>
              <a:rPr lang="en-US" dirty="0"/>
            </a:br>
            <a:r>
              <a:rPr lang="en-US" dirty="0"/>
              <a:t>Coq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6F882-6C25-4003-8ECD-42E1166BC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178" y="4172490"/>
            <a:ext cx="10360404" cy="1655762"/>
          </a:xfrm>
        </p:spPr>
        <p:txBody>
          <a:bodyPr/>
          <a:lstStyle/>
          <a:p>
            <a:r>
              <a:rPr lang="en-US" dirty="0" err="1">
                <a:latin typeface="Liberation Sans" pitchFamily="18"/>
                <a:ea typeface="Noto Sans CJK SC Regular" pitchFamily="2"/>
                <a:cs typeface="Lohit Devanagari" pitchFamily="2"/>
              </a:rPr>
              <a:t>Burak</a:t>
            </a:r>
            <a:r>
              <a:rPr lang="en-US" dirty="0">
                <a:latin typeface="Liberation Sans" pitchFamily="18"/>
                <a:ea typeface="Noto Sans CJK SC Regular" pitchFamily="2"/>
                <a:cs typeface="Lohit Devanagari" pitchFamily="2"/>
              </a:rPr>
              <a:t> </a:t>
            </a:r>
            <a:r>
              <a:rPr lang="en-US" dirty="0" err="1">
                <a:latin typeface="Liberation Sans" pitchFamily="18"/>
                <a:ea typeface="Noto Sans CJK SC Regular" pitchFamily="2"/>
                <a:cs typeface="Lohit Devanagari" pitchFamily="2"/>
              </a:rPr>
              <a:t>Ekici</a:t>
            </a:r>
            <a:r>
              <a:rPr lang="en-US" dirty="0">
                <a:latin typeface="Liberation Sans" pitchFamily="18"/>
                <a:ea typeface="Noto Sans CJK SC Regular" pitchFamily="2"/>
                <a:cs typeface="Lohit Devanagari" pitchFamily="2"/>
              </a:rPr>
              <a:t>, </a:t>
            </a:r>
            <a:r>
              <a:rPr lang="en-US" dirty="0">
                <a:solidFill>
                  <a:srgbClr val="F00E0E"/>
                </a:solidFill>
                <a:latin typeface="Liberation Sans" pitchFamily="18"/>
                <a:ea typeface="Noto Sans CJK SC Regular" pitchFamily="2"/>
                <a:cs typeface="Lohit Devanagari" pitchFamily="2"/>
              </a:rPr>
              <a:t>Arjun Viswanathan</a:t>
            </a:r>
            <a:r>
              <a:rPr lang="en-US" dirty="0">
                <a:latin typeface="Liberation Sans" pitchFamily="18"/>
                <a:ea typeface="Noto Sans CJK SC Regular" pitchFamily="2"/>
                <a:cs typeface="Lohit Devanagari" pitchFamily="2"/>
              </a:rPr>
              <a:t>, Yoni Zohar, Clark Barrett, Cesare </a:t>
            </a:r>
            <a:r>
              <a:rPr lang="en-US" dirty="0" err="1">
                <a:latin typeface="Liberation Sans" pitchFamily="18"/>
                <a:ea typeface="Noto Sans CJK SC Regular" pitchFamily="2"/>
                <a:cs typeface="Lohit Devanagari" pitchFamily="2"/>
              </a:rPr>
              <a:t>Tinelli</a:t>
            </a:r>
            <a:endParaRPr lang="en-US" dirty="0">
              <a:latin typeface="Liberation Sans" pitchFamily="18"/>
              <a:ea typeface="Noto Sans CJK SC Regular" pitchFamily="2"/>
              <a:cs typeface="Lohit Devanagari" pitchFamily="2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B65A4C-77AA-4899-A619-18E01566DDF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528644" y="5137566"/>
            <a:ext cx="2398633" cy="136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1693BC-052F-42AA-88ED-3F01BED698C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719993" y="5041575"/>
            <a:ext cx="2804843" cy="1577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https://www2.uibk.ac.at/images/300x-auto/350-jahre/images/logo/universitaet-innsbruck-350-jahre-logo-rgb-farbe.png">
            <a:extLst>
              <a:ext uri="{FF2B5EF4-FFF2-40B4-BE49-F238E27FC236}">
                <a16:creationId xmlns:a16="http://schemas.microsoft.com/office/drawing/2014/main" id="{DFE8FE61-43E4-4A13-97A3-D102E9C1F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554" y="4993321"/>
            <a:ext cx="2159064" cy="151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033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8CC3-014E-4E5E-AA2C-2910D4E93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Bit-vector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69D3C-F813-4E85-A9C2-E3CA57814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370"/>
            <a:ext cx="10515600" cy="4351338"/>
          </a:xfrm>
        </p:spPr>
        <p:txBody>
          <a:bodyPr/>
          <a:lstStyle/>
          <a:p>
            <a:r>
              <a:rPr lang="en-US" dirty="0"/>
              <a:t>We used a bit-vector library originally developed for </a:t>
            </a:r>
            <a:r>
              <a:rPr lang="en-US" dirty="0" err="1"/>
              <a:t>SMTCoq</a:t>
            </a:r>
            <a:r>
              <a:rPr lang="en-US" dirty="0"/>
              <a:t> – a Coq plugin that uses external SMT solvers to complete proof goals.</a:t>
            </a:r>
          </a:p>
          <a:p>
            <a:r>
              <a:rPr lang="en-US" dirty="0"/>
              <a:t>Bit-vectors are represented as lists of Booleans.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634451-17F3-4158-9072-41C45AC6E7B5}"/>
              </a:ext>
            </a:extLst>
          </p:cNvPr>
          <p:cNvSpPr/>
          <p:nvPr/>
        </p:nvSpPr>
        <p:spPr>
          <a:xfrm>
            <a:off x="2223081" y="3380764"/>
            <a:ext cx="3951215" cy="780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(Non-dependent) Bit-vector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F11DEA4-3754-44FE-83DA-7BAA3722071F}"/>
              </a:ext>
            </a:extLst>
          </p:cNvPr>
          <p:cNvSpPr/>
          <p:nvPr/>
        </p:nvSpPr>
        <p:spPr>
          <a:xfrm rot="5400000">
            <a:off x="3662173" y="4525225"/>
            <a:ext cx="1161111" cy="381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77DAB2-2365-4F95-81BF-93A906419D6F}"/>
              </a:ext>
            </a:extLst>
          </p:cNvPr>
          <p:cNvSpPr/>
          <p:nvPr/>
        </p:nvSpPr>
        <p:spPr>
          <a:xfrm>
            <a:off x="2223081" y="5296629"/>
            <a:ext cx="3951215" cy="780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Dependently Typed Bit-vector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72097E-A4CC-4339-AFD8-AF88E0FF33ED}"/>
              </a:ext>
            </a:extLst>
          </p:cNvPr>
          <p:cNvSpPr txBox="1"/>
          <p:nvPr/>
        </p:nvSpPr>
        <p:spPr>
          <a:xfrm>
            <a:off x="6560192" y="4471333"/>
            <a:ext cx="240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Functor</a:t>
            </a:r>
            <a:r>
              <a:rPr lang="en-US" dirty="0"/>
              <a:t>: Raw2Bitvector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C2AC9C-39FD-4251-95D8-EB7760EF0424}"/>
              </a:ext>
            </a:extLst>
          </p:cNvPr>
          <p:cNvSpPr txBox="1"/>
          <p:nvPr/>
        </p:nvSpPr>
        <p:spPr>
          <a:xfrm>
            <a:off x="3712126" y="2894915"/>
            <a:ext cx="2072080" cy="37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Modules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CFB3E-6FB2-4B3E-9AD6-1F15997C39B5}"/>
              </a:ext>
            </a:extLst>
          </p:cNvPr>
          <p:cNvSpPr txBox="1"/>
          <p:nvPr/>
        </p:nvSpPr>
        <p:spPr>
          <a:xfrm>
            <a:off x="6599339" y="2894915"/>
            <a:ext cx="2072080" cy="37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Types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70B984-F3C6-4E7E-9435-D927A4563380}"/>
              </a:ext>
            </a:extLst>
          </p:cNvPr>
          <p:cNvSpPr txBox="1"/>
          <p:nvPr/>
        </p:nvSpPr>
        <p:spPr>
          <a:xfrm>
            <a:off x="6578368" y="5445855"/>
            <a:ext cx="240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bitvector</a:t>
            </a:r>
            <a:r>
              <a:rPr lang="en-US" dirty="0"/>
              <a:t> : N -&gt; 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156261-D172-4DEE-8A65-89E86833C6BE}"/>
              </a:ext>
            </a:extLst>
          </p:cNvPr>
          <p:cNvSpPr txBox="1"/>
          <p:nvPr/>
        </p:nvSpPr>
        <p:spPr>
          <a:xfrm>
            <a:off x="6546210" y="3433893"/>
            <a:ext cx="2407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bitvector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: Type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size :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bitvector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-&gt; N</a:t>
            </a:r>
          </a:p>
        </p:txBody>
      </p:sp>
    </p:spTree>
    <p:extLst>
      <p:ext uri="{BB962C8B-B14F-4D97-AF65-F5344CB8AC3E}">
        <p14:creationId xmlns:p14="http://schemas.microsoft.com/office/powerpoint/2010/main" val="1739621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BB2D5-94FF-4BCA-8CD4-E5FA09D0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Bit-vector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7B1DF-8AB3-455D-B534-942C5A38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library had support for the following operators and predicates:</a:t>
            </a:r>
          </a:p>
          <a:p>
            <a:pPr lvl="1"/>
            <a:r>
              <a:rPr lang="en-US" dirty="0"/>
              <a:t>Addition, negation, multiplication.</a:t>
            </a:r>
          </a:p>
          <a:p>
            <a:pPr lvl="1"/>
            <a:r>
              <a:rPr lang="en-US" dirty="0"/>
              <a:t>Bit-wise conjunction, disjunction, negation.</a:t>
            </a:r>
          </a:p>
          <a:p>
            <a:pPr lvl="1"/>
            <a:r>
              <a:rPr lang="en-US" dirty="0"/>
              <a:t>Logical left and right shift.</a:t>
            </a:r>
          </a:p>
          <a:p>
            <a:pPr lvl="1"/>
            <a:r>
              <a:rPr lang="en-US" dirty="0"/>
              <a:t>Concatenation.</a:t>
            </a:r>
          </a:p>
          <a:p>
            <a:pPr lvl="1"/>
            <a:r>
              <a:rPr lang="en-US" dirty="0"/>
              <a:t>Equality, </a:t>
            </a:r>
            <a:r>
              <a:rPr lang="en-US" dirty="0" err="1"/>
              <a:t>unequality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Signed and unsigned less than and greater than.</a:t>
            </a:r>
          </a:p>
          <a:p>
            <a:pPr marL="0" indent="0">
              <a:buNone/>
            </a:pPr>
            <a:r>
              <a:rPr lang="en-US" dirty="0"/>
              <a:t>We extended the library with the following:</a:t>
            </a:r>
          </a:p>
          <a:p>
            <a:pPr lvl="1"/>
            <a:r>
              <a:rPr lang="en-US" dirty="0"/>
              <a:t>Unsigned weak inequalities.</a:t>
            </a:r>
          </a:p>
          <a:p>
            <a:pPr lvl="1"/>
            <a:r>
              <a:rPr lang="en-US" dirty="0"/>
              <a:t>Arithmetic right shift.</a:t>
            </a:r>
          </a:p>
          <a:p>
            <a:pPr lvl="1"/>
            <a:r>
              <a:rPr lang="en-US" dirty="0"/>
              <a:t>New definitions of all shift operators and a proof of equivalence between the two sets of definitions.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522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ADB5B-36E9-4FA7-973B-81310429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9FE69E-BFCE-4ADD-9CA7-4154DFC300F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6070"/>
            <a:ext cx="7536761" cy="27809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141B2D-3D93-4F4B-AE59-B1F2116658D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00528"/>
            <a:ext cx="8329142" cy="150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26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E531-BE0A-47C4-A97A-0228506D2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39CB6-0E1A-4ACF-9658-4FB11AF81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Aarti Gupta, Allan L. Fisher. Representation and Symbolic Manipulation of Linearly Inductive Boolean Functions. In proceedings of ICCAD '93 of the 1993 IEEE/ACM international conference on Computer-aided design, pages 192-199.</a:t>
            </a:r>
          </a:p>
          <a:p>
            <a:r>
              <a:rPr lang="en-US" dirty="0"/>
              <a:t>Alessandro Armando, Jacopo </a:t>
            </a:r>
            <a:r>
              <a:rPr lang="en-US" dirty="0" err="1"/>
              <a:t>Mantovani</a:t>
            </a:r>
            <a:r>
              <a:rPr lang="en-US" dirty="0"/>
              <a:t>, Lorenzo </a:t>
            </a:r>
            <a:r>
              <a:rPr lang="en-US" dirty="0" err="1"/>
              <a:t>Platania</a:t>
            </a:r>
            <a:r>
              <a:rPr lang="en-US" dirty="0"/>
              <a:t>. Bounded Model Checking of Software Using SMT Solvers Instead of SAT Solvers. In proceedings of International SPIN Workshop on Model Checking of Software. SPIN 2006: Model Checking Software, pages 146-162.</a:t>
            </a:r>
          </a:p>
          <a:p>
            <a:r>
              <a:rPr lang="en-US" dirty="0"/>
              <a:t>Cristian </a:t>
            </a:r>
            <a:r>
              <a:rPr lang="en-US" dirty="0" err="1"/>
              <a:t>Cadar</a:t>
            </a:r>
            <a:r>
              <a:rPr lang="en-US" dirty="0"/>
              <a:t>, Vijay Ganesh, Peter M. Pawlowski, David L. Dill, Dawson R. Engler. EXE: Automatically Generating Inputs of Death.  In proceedings of CCS '06 Proceedings of the 13th ACM conference on Computer and communications security, pages 322-335.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01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14F8-B02B-4919-A321-694E88ED0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78BF5-AA9E-4AF9-A549-44C88A072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67194" cy="43513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500" dirty="0"/>
              <a:t>The theory of bit-vectors can be used to model problems in many applications:</a:t>
            </a:r>
          </a:p>
          <a:p>
            <a:pPr lvl="0"/>
            <a:r>
              <a:rPr lang="en-US" sz="3500" dirty="0"/>
              <a:t>Hardware circuit analysis</a:t>
            </a:r>
          </a:p>
          <a:p>
            <a:pPr lvl="0"/>
            <a:r>
              <a:rPr lang="en-US" sz="3500" dirty="0"/>
              <a:t>Bounded model checking</a:t>
            </a:r>
          </a:p>
          <a:p>
            <a:pPr lvl="0"/>
            <a:r>
              <a:rPr lang="en-US" sz="3500" dirty="0"/>
              <a:t>Symbolic execution</a:t>
            </a:r>
          </a:p>
          <a:p>
            <a:pPr lvl="0"/>
            <a:r>
              <a:rPr lang="en-US" sz="3500" dirty="0"/>
              <a:t>...</a:t>
            </a:r>
          </a:p>
          <a:p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05200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1D8F-83EE-4E85-A778-E11FC2E9F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C2C7A-6F41-44AF-9861-E72F357A0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792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It is useful to solve quantified bit-vector formulas, and to have guarantees about them</a:t>
            </a:r>
          </a:p>
          <a:p>
            <a:r>
              <a:rPr lang="en-US" sz="3200" dirty="0"/>
              <a:t>To solve quantified bit-vector formulas, some SMT-solvers use quantifier-instantiation.</a:t>
            </a:r>
          </a:p>
          <a:p>
            <a:r>
              <a:rPr lang="en-US" sz="3200" i="1" dirty="0"/>
              <a:t>Invertibility conditions </a:t>
            </a:r>
            <a:r>
              <a:rPr lang="en-US" sz="3200" dirty="0"/>
              <a:t>appear in quantified bit-vector equivalences (invertibility equivalences), and are a useful meta-construct, for a quantifier-instantiation technique.</a:t>
            </a:r>
          </a:p>
        </p:txBody>
      </p:sp>
    </p:spTree>
    <p:extLst>
      <p:ext uri="{BB962C8B-B14F-4D97-AF65-F5344CB8AC3E}">
        <p14:creationId xmlns:p14="http://schemas.microsoft.com/office/powerpoint/2010/main" val="3556544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88A8-F7DD-41A1-A207-79FAF206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Invertibility Conditions: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D91C3-7E92-4BA7-825C-2BE28191B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Inversion of bit-vector addition is unconditional.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(*x + s = t is always invertible for x*) The inverse is x = t – s (*and the       invertibility condition is T.*)</a:t>
            </a:r>
          </a:p>
          <a:p>
            <a:r>
              <a:rPr lang="en-US" dirty="0"/>
              <a:t>(*The following equation is not always invertible: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conditions under which it is invertible for x are:*) Inversion of bit-vector multiplication is conditional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C134FC-016F-430C-8A67-4B3DDF9C7D6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76" y="2447723"/>
            <a:ext cx="2692267" cy="2666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A61942C-BF7D-47F9-B234-FAEC8C42886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542" y="4486247"/>
            <a:ext cx="1461334" cy="26026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9892EF9-0B66-47C8-ABD0-DEB895858C9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419" y="5719224"/>
            <a:ext cx="3910400" cy="2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51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C7A0-0443-4289-8FC8-74357E7F4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D8CE7-6235-4B9B-A65D-64CD1FDE0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quantifier instantiation technique requires these invertibility equivalences to be true independent of their bit-width, for general correctness.</a:t>
            </a:r>
          </a:p>
          <a:p>
            <a:r>
              <a:rPr lang="en-US" dirty="0"/>
              <a:t>As a result, proofs of these equivalences parametric in bit-width are guarantees that bolster the results of the SMT-solvers that use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843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0957-8A6C-4E7C-858D-0E5BEF666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C900B-F097-4A12-A0B8-A530DC7DB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Previous work generated 162 of these invertibility equivalences, and proved them using SMT-solvers for bit-widths up to 65.</a:t>
            </a:r>
          </a:p>
          <a:p>
            <a:r>
              <a:rPr lang="en-US" dirty="0"/>
              <a:t>Another approach was to encode the equivalences in theories supported by SMT-solvers to reason about parametric bit-widths. However, this approach failed on over a quarter of the equivalences.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757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B8E8-BBFC-4026-AC10-1058F93A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24529-45D2-4561-AEDA-CC1B55D77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Represented a subset of the 162 invertibility equivalences in Coq, and proved them for arbitrary bit-width.</a:t>
            </a:r>
          </a:p>
          <a:p>
            <a:r>
              <a:rPr lang="en-US" dirty="0"/>
              <a:t>Extended a Coq bit-vector library to support some of these equivalences.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461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2338D-7CF4-4AF3-9449-3E1C71B0E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Invertibility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068CA-02B9-4574-A3EE-05A0AE9A5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073" y="1775291"/>
            <a:ext cx="9118834" cy="4482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invertibility condition (IC) for a variable x in a bit-vector literal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is a formula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s.t.</a:t>
            </a:r>
            <a:r>
              <a:rPr lang="en-US" dirty="0"/>
              <a:t> this equivalence is valid (in the theory of bit-vectors):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call this equivalence an </a:t>
            </a:r>
            <a:r>
              <a:rPr lang="en-US" i="1" dirty="0">
                <a:solidFill>
                  <a:schemeClr val="accent2"/>
                </a:solidFill>
              </a:rPr>
              <a:t>invertibility equivalence</a:t>
            </a:r>
            <a:r>
              <a:rPr lang="en-US" dirty="0"/>
              <a:t> (IE).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C42671C-56B2-452A-8F17-52C6D884568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094" y="2567486"/>
            <a:ext cx="1939201" cy="352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3C0F2DB-9C55-4642-8E9F-E2B9639F731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161" y="3535681"/>
            <a:ext cx="1649066" cy="352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E416828-A050-4A25-8837-F7CCD29CC6E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934" y="5119944"/>
            <a:ext cx="7554132" cy="39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99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0612-7218-47A4-BAAF-295374B5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Summary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1AA85CF-1E45-407E-92D9-CBFB10D13F0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44" y="1674398"/>
            <a:ext cx="5752816" cy="449989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58457BC-F5E1-4515-8BDF-0942D9F52FA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139" y="1674398"/>
            <a:ext cx="5117285" cy="101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007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3.73827"/>
  <p:tag name="ORIGINALWIDTH" val="946.3817"/>
  <p:tag name="LATEXADDIN" val="\documentclass{article}&#10;\usepackage{amsmath}&#10;\usepackage{xcolor}&#10;\pagestyle{empty}&#10;\begin{document}&#10;\color{blue}$x + s = t \iff \top$&#10;\end{document}"/>
  <p:tag name="IGUANATEXSIZE" val="28"/>
  <p:tag name="IGUANATEXCURSOR" val="11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1.6573"/>
  <p:tag name="ORIGINALWIDTH" val="4098.988"/>
  <p:tag name="LATEXADDIN" val="\documentclass{article}&#10;\usepackage{amsmath}&#10;\pagestyle{empty}&#10;\begin{document}&#10;\begin{itemize}&#10;\item unsigned weak inequalities ($&lt;=_u$, $&gt;=_u$)..&#10;\item arithmetic right shift ($\mathop{&gt;\kern-.3em&gt;_a}$).&#10;\item new definitions ofo all shift operators and a proof of equivalence between the two sets of definitions.&#10;\end{itemize}&#10;\end{document}"/>
  <p:tag name="IGUANATEXSIZE" val="20"/>
  <p:tag name="IGUANATEXCURSOR" val="3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513.6857"/>
  <p:tag name="LATEXADDIN" val="\documentclass{article}&#10;\usepackage{amsmath}&#10;\pagestyle{empty}&#10;\begin{document}&#10;$x\ \&amp;\ s = t$&#10;\end{document}"/>
  <p:tag name="IGUANATEXSIZE" val="28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1374.578"/>
  <p:tag name="LATEXADDIN" val="\documentclass{article}&#10;\usepackage{amsmath}&#10;\pagestyle{empty}&#10;\begin{document}&#10;$x\ \&amp;\ s = t \iff t\ \&amp;\ s = t$&#10;&#10;&#10;&#10;\end{document}"/>
  <p:tag name="IGUANATEXSIZE" val="28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81.6648"/>
  <p:tag name="LATEXADDIN" val="\documentclass{article}&#10;\usepackage{amsmath}&#10;\pagestyle{empty}&#10;\begin{document}&#10;$\ell\ [\ x\ ,\ s\ ,\ t\ ]$&#10;\end{document}"/>
  <p:tag name="IGUANATEXSIZE" val="28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79.6776"/>
  <p:tag name="LATEXADDIN" val="\documentclass{article}&#10;\usepackage{amsmath}&#10;\pagestyle{empty}&#10;\begin{document}&#10;$IC\ [\ s\ ,\ t\ ]$&#10;\end{document}"/>
  <p:tag name="IGUANATEXSIZE" val="28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2655.418"/>
  <p:tag name="LATEXADDIN" val="\documentclass{article}&#10;\usepackage{amsmath}&#10;\pagestyle{empty}&#10;\begin{document}&#10;$\forall s : \sigma_{[n]}.\ \forall t : \sigma_{[n]}.\ IC[s,t] \iff \exists x : \sigma_{[n]}.\ \ell[x,s,t]$&#10;\end{document}"/>
  <p:tag name="IGUANATEXSIZE" val="28"/>
  <p:tag name="IGUANATEXCURSOR" val="1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35.47"/>
  <p:tag name="ORIGINALWIDTH" val="2857.893"/>
  <p:tag name="LATEXADDIN" val="\documentclass{article}&#10;\usepackage{amsmath}&#10;\usepackage{xcolor}&#10;\usepackage{xspace}&#10;\usepackage{pifont}&#10;\usepackage{amssymb}&#10;\pagestyle{empty}&#10;\begin{document}&#10;\begin{table}&#10;\begin{center}&#10;{%&#10;  \renewcommand{\arraystretch}{1.2}%&#10;  \begin{tabular}{r@{\hspace{2.0em}}c@{\hspace{1.0em}}c@{\hspace{1.5em}}c@{\hspace{1.0em}}c@{\hspace{1.5em}}c@{\hspace{1.0em}}c}&#10;    \hline&#10;    \\[-2.5ex]&#10;    $\ell[x]$ &amp; $=$ &amp; $\not =$ &amp; $&lt;_u$ &amp; $&gt;_u$ &amp; $&lt;=_u$ &amp; $&gt;=_u$&#10;    \\[.5ex]&#10;    \hline&#10;    \\[-2.5ex]&#10;    $- x \bowtie t$ &amp; \color{blue}{$\checkmark$}\nolinebreak\kern-0.7em\xspace\color{green}{$\checkmark$} &amp; \color{green}{$\checkmark$} &amp; \color{green}{$\checkmark$} &amp; \color{green}{$\checkmark$}  &#10;     &amp; \color{green}{$\checkmark$} &amp; \color{green}{$\checkmark$} \\&#10;    $\sim x  \bowtie t$ &amp; \color{blue}{$\checkmark$}\nolinebreak\kern-0.7em\xspace\color{green}{$\checkmark$} &amp; \color{green}{$\checkmark$} &amp; \color{green}{$\checkmark$} &amp; \color{green}{$\checkmark$}  &#10;     &amp; \color{green}{$\checkmark$} &amp; \color{green}{$\checkmark$}  \\&#10;    $x\ \&amp;\ s \bowtie t$ &amp; \color{blue}{$\checkmark$} &amp; \color{green}{$\checkmark$} &amp; \color{green}{$\checkmark$} &amp; \color{green}{$\checkmark$}  &#10;     &amp; \color{green}{$\checkmark$} &amp; \color{green}{$\checkmark$} \\&#10;    $x \mid s   \bowtie t$ &amp; \color{blue}{$\checkmark$} &amp; \color{green}{$\checkmark$} &amp; \color{green}{$\checkmark$} &amp; \color{green}{$\checkmark$} &#10;     &amp; \color{green}{$\checkmark$} &amp; \color{green}{$\checkmark$} \\&#10;    $x \mathop{&lt;\kern-.3em&lt;} s  \bowtie t$ &amp; \color{blue}{$\checkmark$} &amp; \color{blue}{$\checkmark$} &amp; \color{green}{$\checkmark$} &amp; \color{blue}{$\checkmark$}   &#10;     &amp; \color{green}{$\checkmark$} &amp; \color{blue}{$\checkmark$} \\&#10;    $s \mathop{&lt;\kern-.3em&lt;} x  \bowtie t$ &amp; \color{blue}{$\checkmark$}\nolinebreak\kern-0.7em\xspace\color{green}{$\checkmark$} &amp; \color{green}{$\checkmark$} &amp; \color{green}{$\checkmark$} &amp; \color{green}{$\checkmark$} &#10;     &amp; \color{green}{$\checkmark$} &amp; \color{green}{$\checkmark$} \\&#10;    $x \mathop{&gt;\kern-.3em&gt;} s \bowtie t$ &amp; \color{blue}{$\checkmark$}\nolinebreak\kern-0.7em\xspace\color{green}{$\checkmark$} &amp; \color{green}{$\checkmark$} &amp; \color{green}{$\checkmark$} &amp; \color{red}\ding{53} &#10;     &amp; \color{green}{$\checkmark$} &amp; \color{green}{$\checkmark$} \\&#10;    $s \mathop{&gt;\kern-.3em&gt;} x \bowtie t$ &amp; \color{blue}{$\checkmark$}\nolinebreak\kern-0.7em\xspace\color{green}{$\checkmark$} &amp; \color{green}{$\checkmark$} &amp; \color{green}{$\checkmark$} &amp; \color{green}{$\checkmark$} &#10;     &amp; \color{green}{$\checkmark$} &amp; \color{green}{$\checkmark$} \\&#10;    $x \mathop{&gt;\kern-.3em&gt;_a} s \bowtie t$ &amp; \color{blue}{$\checkmark$} &amp; \color{green}{$\checkmark$} &amp; \color{green}{$\checkmark$} &amp; \color{green}{$\checkmark$} &#10;     &amp; \color{green}{$\checkmark$} &amp; \color{green}{$\checkmark$} \\&#10;    $s \mathop{&gt;\kern-.3em&gt;_a} x \bowtie t$ &amp; \color{blue}{$\checkmark$}\nolinebreak\kern-0.7em\xspace\color{green}{$\checkmark$} &amp; \color{green}{$\checkmark$} &amp; \color{blue}{$\checkmark$} &amp; \color{blue}{$\checkmark$}  &#10;     &amp; \color{blue}{$\checkmark$} &amp; \color{blue}{$\checkmark$} \\&#10;    $x + s   \bowtie t$ &amp; \color{blue}{$\checkmark$}\nolinebreak\kern-0.7em\xspace\color{green}{$\checkmark$} &amp; \color{green}{$\checkmark$} &amp; \color{green}{$\checkmark$} &amp; \color{green}{$\checkmark$} &#10;     &amp; \color{green}{$\checkmark$} &amp; \color{green}{$\checkmark$} \\&#10;  \end{tabular}%&#10;}&#10;\end{center}&#10;\end{table} &#10;\end{document}"/>
  <p:tag name="IGUANATEXSIZE" val="28"/>
  <p:tag name="IGUANATEXCURSOR" val="33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0.9299"/>
  <p:tag name="ORIGINALWIDTH" val="2818.898"/>
  <p:tag name="LATEXADDIN" val="\documentclass{article}&#10;\usepackage[a4paper]{geometry}&#10;\geometry{textwidth=\paperwidth, textheight=\paperheight, noheadfoot, nomarginpar}&#10;\setlength{\topskip}{0mm}&#10;\setlength{\parindent}{0mm}&#10;\usepackage{amsmath}&#10;\usepackage{xcolor}&#10;\usepackage{xspace}&#10;\usepackage{pifont}&#10;\usepackage{amssymb}&#10;\pagestyle{empty}&#10;\begin{document}&#10;{\color{blue}{$\checkmark$}} - Verified by us in Coq for arbitrary bit-width. \\&#10;{\color{green}{$\checkmark$}} - Verified by Niemetz et al. using SMT encoding. \\&#10;{\color{blue}{$\checkmark$}\nolinebreak\kern-0.7em\xspace\color{green}{$\checkmark$}} - Verified by both us and Niemetz et al. \\&#10;{\color{red}\ding{53}} - Verified by neither us nor Niemetz et al.&#10;\end{document}"/>
  <p:tag name="IGUANATEXSIZE" val="20"/>
  <p:tag name="IGUANATEXCURSOR" val="6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8.579"/>
  <p:tag name="ORIGINALWIDTH" val="3709.036"/>
  <p:tag name="LATEXADDIN" val="\documentclass{article}&#10;\usepackage{amsmath}&#10;\pagestyle{empty}&#10;\begin{document}&#10;\begin{itemize}&#10;\item addition ($+$), negation ($-$), multiplication ($\cdot$).&#10;\item bit-wise conjunction ($\&amp;$), disjunction ($\mid$), negation ($\sim$).&#10;\item logical left ($\mathop{&lt;\kern-.3em&lt;}$) and right ($\mathop{&gt;\kern-.3em&gt;}$) shift.&#10;\item concatenation ($\circ$).&#10;\item equality ($=$), disequality ($\not=$).&#10;\item unsigned and signed less than and greater than ($&lt;_u$, $&gt;_u$, $&lt;_s$, $&gt;_s$).&#10;\end{itemize}&#10;\end{document}"/>
  <p:tag name="IGUANATEXSIZE" val="20"/>
  <p:tag name="IGUANATEXCURSOR" val="4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417</TotalTime>
  <Words>542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Liberation Sans</vt:lpstr>
      <vt:lpstr>Office Theme</vt:lpstr>
      <vt:lpstr>Verifying Bit-vector  Invertibility Conditions  in Coq</vt:lpstr>
      <vt:lpstr>Introduction</vt:lpstr>
      <vt:lpstr>Introduction</vt:lpstr>
      <vt:lpstr>Invertibility Conditions: Example</vt:lpstr>
      <vt:lpstr>Motivation</vt:lpstr>
      <vt:lpstr>Previous Work</vt:lpstr>
      <vt:lpstr>Contributions</vt:lpstr>
      <vt:lpstr>Invertibility Conditions</vt:lpstr>
      <vt:lpstr>Result Summary</vt:lpstr>
      <vt:lpstr>Bit-vector Library</vt:lpstr>
      <vt:lpstr>Bit-vector Library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Verifying Bit-vector  Invertibility Conditions  in Coq</dc:title>
  <dc:creator>arjun viswanathan</dc:creator>
  <cp:lastModifiedBy>arjun viswanathan</cp:lastModifiedBy>
  <cp:revision>34</cp:revision>
  <dcterms:created xsi:type="dcterms:W3CDTF">2019-07-12T01:51:43Z</dcterms:created>
  <dcterms:modified xsi:type="dcterms:W3CDTF">2019-07-30T01:27:45Z</dcterms:modified>
</cp:coreProperties>
</file>