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handoutMasterIdLst>
    <p:handoutMasterId r:id="rId22"/>
  </p:handoutMasterIdLst>
  <p:sldIdLst>
    <p:sldId id="538" r:id="rId2"/>
    <p:sldId id="535" r:id="rId3"/>
    <p:sldId id="569" r:id="rId4"/>
    <p:sldId id="578" r:id="rId5"/>
    <p:sldId id="568" r:id="rId6"/>
    <p:sldId id="562" r:id="rId7"/>
    <p:sldId id="563" r:id="rId8"/>
    <p:sldId id="564" r:id="rId9"/>
    <p:sldId id="565" r:id="rId10"/>
    <p:sldId id="536" r:id="rId11"/>
    <p:sldId id="553" r:id="rId12"/>
    <p:sldId id="579" r:id="rId13"/>
    <p:sldId id="555" r:id="rId14"/>
    <p:sldId id="573" r:id="rId15"/>
    <p:sldId id="556" r:id="rId16"/>
    <p:sldId id="572" r:id="rId17"/>
    <p:sldId id="577" r:id="rId18"/>
    <p:sldId id="552" r:id="rId19"/>
    <p:sldId id="549" r:id="rId2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 varScale="1">
        <p:scale>
          <a:sx n="67" d="100"/>
          <a:sy n="67" d="100"/>
        </p:scale>
        <p:origin x="63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78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9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9788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65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9788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65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9788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3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6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7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501" cy="46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011308"/>
            <a:ext cx="792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IN" sz="2800" b="1">
                <a:solidFill>
                  <a:srgbClr val="FF0000"/>
                </a:solidFill>
                <a:latin typeface="Trebuchet MS" pitchFamily="34" charset="0"/>
              </a:rPr>
              <a:t>UE19CS390A </a:t>
            </a:r>
            <a:r>
              <a:rPr lang="en-IN" sz="2800" b="1" dirty="0">
                <a:solidFill>
                  <a:srgbClr val="FF0000"/>
                </a:solidFill>
                <a:latin typeface="Trebuchet MS" pitchFamily="34" charset="0"/>
              </a:rPr>
              <a:t>– Capstone </a:t>
            </a:r>
            <a:r>
              <a:rPr lang="en-US" sz="2800" b="1" dirty="0">
                <a:solidFill>
                  <a:srgbClr val="FF0000"/>
                </a:solidFill>
                <a:latin typeface="Trebuchet MS" pitchFamily="34" charset="0"/>
              </a:rPr>
              <a:t>Project Review #2</a:t>
            </a:r>
          </a:p>
          <a:p>
            <a:pPr marL="342891" indent="-342891" algn="ctr" eaLnBrk="0" hangingPunct="0">
              <a:defRPr/>
            </a:pPr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(Project Requirements Specification and Literature Survey)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marL="342891" indent="-342891" algn="r" eaLnBrk="0" hangingPunct="0">
              <a:defRPr/>
            </a:pPr>
            <a:endParaRPr lang="en-US" sz="28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434340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1752600"/>
            <a:ext cx="82296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A critical assessment of the research that has been conducted on the topic.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5 recently published research papers/products.(IEEE, ACM, Springer, Elsevier conference papers and Journal papers)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Summarize the individual papers/products with as much detail as each deserves, depending up on its relative importance in the overall literature on the topic. 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Literature Survey should be in table format as mentioned in next slide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81200" y="1752600"/>
            <a:ext cx="8077200" cy="4724400"/>
          </a:xfrm>
          <a:prstGeom prst="rect">
            <a:avLst/>
          </a:prstGeom>
        </p:spPr>
        <p:txBody>
          <a:bodyPr/>
          <a:lstStyle/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000" kern="0" dirty="0"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F0F28C5-57CF-477E-BE3B-37103A0ED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59413"/>
              </p:ext>
            </p:extLst>
          </p:nvPr>
        </p:nvGraphicFramePr>
        <p:xfrm>
          <a:off x="228600" y="2083282"/>
          <a:ext cx="10896600" cy="36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5445687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1861079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449920280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4093352871"/>
                    </a:ext>
                  </a:extLst>
                </a:gridCol>
              </a:tblGrid>
              <a:tr h="403947">
                <a:tc>
                  <a:txBody>
                    <a:bodyPr/>
                    <a:lstStyle/>
                    <a:p>
                      <a:r>
                        <a:rPr lang="en-IN" dirty="0"/>
                        <a:t>Paper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Objective of paper, Techniques/Methods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60280"/>
                  </a:ext>
                </a:extLst>
              </a:tr>
              <a:tr h="2191276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Akyildiz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Ian F.,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Ahan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Kak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Shuai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"6G and beyond: The future of wireless communications systems." 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Access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8 (2020): 133995-134030.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10983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2768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2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18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81200" y="1752600"/>
            <a:ext cx="8077200" cy="4724400"/>
          </a:xfrm>
          <a:prstGeom prst="rect">
            <a:avLst/>
          </a:prstGeom>
        </p:spPr>
        <p:txBody>
          <a:bodyPr/>
          <a:lstStyle/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survey should be organized into categories.</a:t>
            </a:r>
          </a:p>
          <a:p>
            <a:pPr marL="1270000" lvl="1" indent="-457200" algn="just" eaLnBrk="0" hangingPunct="0">
              <a:spcBef>
                <a:spcPct val="20000"/>
              </a:spcBef>
              <a:buAutoNum type="alphaLcParenR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Supporting and against the particular hypothesis.</a:t>
            </a:r>
          </a:p>
          <a:p>
            <a:pPr marL="1270000" lvl="1" indent="-457200" algn="just" eaLnBrk="0" hangingPunct="0">
              <a:spcBef>
                <a:spcPct val="20000"/>
              </a:spcBef>
              <a:buAutoNum type="alphaLcParenR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Some alternative hypothesis. </a:t>
            </a:r>
          </a:p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000" kern="0" dirty="0"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43097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Discussion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81200" y="1752600"/>
            <a:ext cx="7772400" cy="47244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The strengths or weaknesses in the methods of the studies reviewed should be highlighted.   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Include the relevant similarities and differences between papers/products.</a:t>
            </a:r>
          </a:p>
          <a:p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915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7485185" cy="252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any other information you wish to add on.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Note: Changes can be made in the template, with the consent of the guide for inclusion of any other information.</a:t>
            </a:r>
            <a:endParaRPr lang="en-IN" sz="2400" kern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Summary of Literature Survey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5000" y="1828800"/>
            <a:ext cx="7772400" cy="4724400"/>
          </a:xfrm>
          <a:prstGeom prst="rect">
            <a:avLst/>
          </a:prstGeo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A conclusion should then state clearly the main conclusions of the review and give a clear explanation of their importance and relevance.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Give a glimpse of the proposed methodology.</a:t>
            </a:r>
          </a:p>
          <a:p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117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FF0000"/>
                </a:solidFill>
                <a:latin typeface="Trebuchet MS"/>
              </a:rPr>
              <a:t>Capstone (Phase-I &amp; Phase-II) Project Timeline</a:t>
            </a:r>
            <a:endParaRPr lang="en-US" sz="2400" dirty="0">
              <a:solidFill>
                <a:srgbClr val="FF0000"/>
              </a:solidFill>
              <a:latin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066800" y="2003213"/>
            <a:ext cx="8839199" cy="2825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Provide 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The timelines for execution of the project through Gantt chart.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The plan in terms of efforts by individuals in the team. 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Mention the tasks involved in different stages.</a:t>
            </a:r>
          </a:p>
          <a:p>
            <a:pPr marL="1077913" lvl="1" indent="-265113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Summarize the key points.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 references pertaining to your research.</a:t>
            </a: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0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5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6800" y="17526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 Scope of the 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– 1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Functional and Non - Functional Requirements</a:t>
            </a:r>
            <a:endParaRPr lang="en-US" sz="2400" dirty="0">
              <a:solidFill>
                <a:srgbClr val="0033CC"/>
              </a:solidFill>
              <a:latin typeface="Trebuchet MS"/>
              <a:sym typeface="Arial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Capstone (Phase-I &amp; Phase-II) Project Timeline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5800" y="1828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Well defined problem statement.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 basic introduction of the project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419600" y="111949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  <a:sym typeface="Trebuchet MS"/>
              </a:rPr>
              <a:t>Abstract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5800" y="1828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motivation and also an overview of scope it entails.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419600" y="111949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  <a:sym typeface="Trebuchet MS"/>
              </a:rPr>
              <a:t>Motivation and Scope of the Project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9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1747730"/>
            <a:ext cx="8077200" cy="4211931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the suggestions and remarks given by the panel members. 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Mention the feasibility on the same showing the progress.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  <a:sym typeface="Trebuchet MS"/>
              </a:rPr>
              <a:t>Suggestions from Review – 1</a:t>
            </a: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User Classes and Characteristics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2041000" y="2133600"/>
            <a:ext cx="7005600" cy="3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/>
              <a:t> </a:t>
            </a:r>
          </a:p>
          <a:p>
            <a:pPr indent="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Summarize each user class and its characteristics.  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Constraints / Dependencies </a:t>
            </a: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/ Assumptions / Risks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2114900" y="1791525"/>
            <a:ext cx="7005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issues such as legal implications, usage limitations, specific software/hardware requirements etc under dependencies.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assumptions made in your project/problem statement.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Talk about the risks that could pose obstacle to your final project delivery(technology failure or hardware failure threats or version compatibility problems). </a:t>
            </a:r>
            <a:endParaRPr b="0" i="0" u="none" strike="noStrike" cap="none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2895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 Requirements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2029650" y="1617675"/>
            <a:ext cx="6868544" cy="4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fundamental actions the system must offer while processing inputs and generating the outputs.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Non - Functional Requirements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2057400" y="1828800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891" indent="12700" algn="just" eaLnBrk="0" hangingPunct="0">
              <a:spcBef>
                <a:spcPct val="20000"/>
              </a:spcBef>
              <a:buClr>
                <a:schemeClr val="dk1"/>
              </a:buClr>
              <a:buSzPts val="2000"/>
              <a:defRPr/>
            </a:pPr>
            <a:r>
              <a:rPr lang="en-US" sz="24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Write the key Non-Functional Requirements pertaining to </a:t>
            </a:r>
            <a:r>
              <a:rPr lang="en-US" sz="2400" kern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your project. </a:t>
            </a:r>
            <a:endParaRPr lang="en-IN" sz="2400" kern="0" dirty="0">
              <a:solidFill>
                <a:srgbClr val="0000FF"/>
              </a:solidFill>
              <a:latin typeface="Trebuchet MS" pitchFamily="34" charset="0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439</TotalTime>
  <Words>533</Words>
  <Application>Microsoft Office PowerPoint</Application>
  <PresentationFormat>Widescreen</PresentationFormat>
  <Paragraphs>95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 R</dc:creator>
  <cp:lastModifiedBy>Ramasubramanian Srinivasan</cp:lastModifiedBy>
  <cp:revision>135</cp:revision>
  <dcterms:created xsi:type="dcterms:W3CDTF">2020-11-22T08:14:37Z</dcterms:created>
  <dcterms:modified xsi:type="dcterms:W3CDTF">2022-02-25T08:02:07Z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