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0"/>
  </p:normalViewPr>
  <p:slideViewPr>
    <p:cSldViewPr snapToGrid="0">
      <p:cViewPr varScale="1">
        <p:scale>
          <a:sx n="117" d="100"/>
          <a:sy n="117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9F78-09A6-3A66-F057-47B15D34D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859420"/>
            <a:ext cx="8915399" cy="2262781"/>
          </a:xfrm>
        </p:spPr>
        <p:txBody>
          <a:bodyPr/>
          <a:lstStyle/>
          <a:p>
            <a:r>
              <a:rPr lang="en-US" dirty="0">
                <a:latin typeface="ACADEMY ENGRAVED LET PLAIN:1.0" panose="02000000000000000000" pitchFamily="2" charset="0"/>
              </a:rPr>
              <a:t>Maven Toy Data Analysis Using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0CE91-7F76-AAB7-786E-3BED476B5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Arjun S Dileep</a:t>
            </a:r>
          </a:p>
          <a:p>
            <a:r>
              <a:rPr lang="en-US" dirty="0"/>
              <a:t>Data Analyst Intern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Batch Name: MIP-DA-14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4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1D693-194B-EDC5-CBBE-C89EAAFA7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B59B-C7D5-5F73-00ED-C67994159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732" y="578734"/>
            <a:ext cx="9918880" cy="5332488"/>
          </a:xfrm>
        </p:spPr>
        <p:txBody>
          <a:bodyPr/>
          <a:lstStyle/>
          <a:p>
            <a:r>
              <a:rPr lang="en-US" dirty="0"/>
              <a:t>Task 7 - 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Profit Margin for Each Product:</a:t>
            </a:r>
            <a:r>
              <a:rPr lang="en-GB" dirty="0">
                <a:effectLst/>
              </a:rPr>
              <a:t> </a:t>
            </a: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 8 - 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Sales Distribution Across Different Cities:</a:t>
            </a:r>
            <a:r>
              <a:rPr lang="en-GB" dirty="0">
                <a:effectLst/>
              </a:rPr>
              <a:t> 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885652-BB15-EE1D-F34B-BFD9EC20C8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10" y="1160529"/>
            <a:ext cx="8692555" cy="1693507"/>
          </a:xfrm>
          <a:prstGeom prst="rect">
            <a:avLst/>
          </a:prstGeom>
        </p:spPr>
      </p:pic>
      <p:pic>
        <p:nvPicPr>
          <p:cNvPr id="5" name="Picture 4" descr="A black and white striped background&#10;&#10;Description automatically generated with medium confidence">
            <a:extLst>
              <a:ext uri="{FF2B5EF4-FFF2-40B4-BE49-F238E27FC236}">
                <a16:creationId xmlns:a16="http://schemas.microsoft.com/office/drawing/2014/main" id="{B3D3B923-6214-CB36-5D5D-2459043FE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10" y="4003964"/>
            <a:ext cx="8692555" cy="23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5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9E6EF-91BC-E5F7-B482-FB1D2ADCE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82185-4C73-5CC3-7741-D35B1CF2D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732" y="578734"/>
            <a:ext cx="9918880" cy="5332488"/>
          </a:xfrm>
        </p:spPr>
        <p:txBody>
          <a:bodyPr/>
          <a:lstStyle/>
          <a:p>
            <a:r>
              <a:rPr lang="en-US" dirty="0"/>
              <a:t>Task 9 - 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Products Out of Stock in Each Store: </a:t>
            </a: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 10  - 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Sales Variation by Specific Dates:</a:t>
            </a:r>
            <a:r>
              <a:rPr lang="en-GB" dirty="0">
                <a:effectLst/>
              </a:rPr>
              <a:t> 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D435461B-BC94-D5AC-331E-34CF00200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16" y="1067704"/>
            <a:ext cx="8692555" cy="2385439"/>
          </a:xfrm>
          <a:prstGeom prst="rect">
            <a:avLst/>
          </a:prstGeom>
        </p:spPr>
      </p:pic>
      <p:pic>
        <p:nvPicPr>
          <p:cNvPr id="6" name="Picture 5" descr="A black and grey striped background&#10;&#10;Description automatically generated with medium confidence">
            <a:extLst>
              <a:ext uri="{FF2B5EF4-FFF2-40B4-BE49-F238E27FC236}">
                <a16:creationId xmlns:a16="http://schemas.microsoft.com/office/drawing/2014/main" id="{9B3CEA36-74C6-4086-C0BC-FF0E13976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16" y="4130675"/>
            <a:ext cx="8692555" cy="23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4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567D8-8769-BBDD-1AEC-50D8F14D3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726A2-1756-B3F9-1F17-A0419387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732" y="578734"/>
            <a:ext cx="9918880" cy="5332488"/>
          </a:xfrm>
        </p:spPr>
        <p:txBody>
          <a:bodyPr/>
          <a:lstStyle/>
          <a:p>
            <a:r>
              <a:rPr lang="en-US" dirty="0"/>
              <a:t>Task 11 - 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Average Cost of Products in Each Category:</a:t>
            </a:r>
            <a:r>
              <a:rPr lang="en-GB" dirty="0">
                <a:effectLst/>
              </a:rPr>
              <a:t> 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 12  - 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Sales Growth Over Time for the Entire Company:</a:t>
            </a:r>
            <a:r>
              <a:rPr lang="en-GB" dirty="0">
                <a:effectLst/>
              </a:rPr>
              <a:t> </a:t>
            </a:r>
            <a:endParaRPr lang="en-US" dirty="0"/>
          </a:p>
        </p:txBody>
      </p:sp>
      <p:pic>
        <p:nvPicPr>
          <p:cNvPr id="2" name="Picture 1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F386C166-F09D-F1AD-F7D9-AF35AE2A2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14" y="3882478"/>
            <a:ext cx="8802225" cy="1700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F707EA-F0F8-D551-7952-A1FC5E89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21" y="1281916"/>
            <a:ext cx="7936847" cy="198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7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31D7-450B-95FA-22E3-DC040F9A5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EE1B-592E-2FB6-BBAE-D929AC365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732" y="578734"/>
            <a:ext cx="9918880" cy="5332488"/>
          </a:xfrm>
        </p:spPr>
        <p:txBody>
          <a:bodyPr/>
          <a:lstStyle/>
          <a:p>
            <a:r>
              <a:rPr lang="en-US" dirty="0"/>
              <a:t>Task 13 - 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Impact of Store Open Date on Sales Performance:</a:t>
            </a:r>
            <a:r>
              <a:rPr lang="en-GB" dirty="0">
                <a:effectLst/>
              </a:rPr>
              <a:t> 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 14  - 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Percentage of Total Sales Contributed by Each Store:</a:t>
            </a:r>
            <a:r>
              <a:rPr lang="en-GB" dirty="0">
                <a:effectLst/>
              </a:rPr>
              <a:t> 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C40333-6C67-765B-9B8A-F1A16B94B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13" y="1081718"/>
            <a:ext cx="7752365" cy="2007846"/>
          </a:xfrm>
          <a:prstGeom prst="rect">
            <a:avLst/>
          </a:prstGeom>
        </p:spPr>
      </p:pic>
      <p:pic>
        <p:nvPicPr>
          <p:cNvPr id="6" name="Picture 5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FEF5DB28-82B4-64A2-0E56-66584B96CD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13" y="4091770"/>
            <a:ext cx="7920460" cy="158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5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F9185-920D-8F9D-CB81-CF5EE058F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A2A66-A804-4E9D-7316-C5BBBAFC0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732" y="578734"/>
            <a:ext cx="9918880" cy="5332488"/>
          </a:xfrm>
        </p:spPr>
        <p:txBody>
          <a:bodyPr/>
          <a:lstStyle/>
          <a:p>
            <a:r>
              <a:rPr lang="en-US" dirty="0"/>
              <a:t>Task 15 - 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Sales Compared to Current Stock Levels for Each Product:</a:t>
            </a:r>
            <a:r>
              <a:rPr lang="en-GB" dirty="0">
                <a:effectLst/>
              </a:rPr>
              <a:t> </a:t>
            </a: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3BB125BA-44D2-E520-1918-BE73A7A6E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33" y="1490978"/>
            <a:ext cx="7960559" cy="17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2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9A91-D2F1-4C2D-3FB9-8233DCDB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3AE9-13A8-AC55-3A67-52E03215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dynamic inventory management systems to ensure popular products like </a:t>
            </a:r>
            <a:r>
              <a:rPr lang="en-GB" b="1" dirty="0"/>
              <a:t>"</a:t>
            </a:r>
            <a:r>
              <a:rPr lang="en-GB" b="1" dirty="0" err="1"/>
              <a:t>Colorbuds</a:t>
            </a:r>
            <a:r>
              <a:rPr lang="en-GB" b="1" dirty="0"/>
              <a:t>"</a:t>
            </a:r>
            <a:r>
              <a:rPr lang="en-GB" dirty="0"/>
              <a:t> and </a:t>
            </a:r>
            <a:r>
              <a:rPr lang="en-GB" b="1" dirty="0"/>
              <a:t>"</a:t>
            </a:r>
            <a:r>
              <a:rPr lang="en-GB" b="1" dirty="0" err="1"/>
              <a:t>PlayDoh</a:t>
            </a:r>
            <a:r>
              <a:rPr lang="en-GB" b="1" dirty="0"/>
              <a:t> Can"</a:t>
            </a:r>
            <a:r>
              <a:rPr lang="en-GB" dirty="0"/>
              <a:t> are always in stock, while adjusting stock levels for slow-moving items which reduces stockouts for high-demand products.</a:t>
            </a:r>
          </a:p>
          <a:p>
            <a:r>
              <a:rPr lang="en-GB" dirty="0"/>
              <a:t>Focus marketing campaigns around periods of high sales growth, such as </a:t>
            </a:r>
            <a:r>
              <a:rPr lang="en-GB" b="1" dirty="0"/>
              <a:t>March and April</a:t>
            </a:r>
            <a:r>
              <a:rPr lang="en-GB" dirty="0"/>
              <a:t>, to maximize returns on promotional activities which Boosts revenue during peak demand periods.</a:t>
            </a:r>
          </a:p>
          <a:p>
            <a:r>
              <a:rPr lang="en-GB" dirty="0"/>
              <a:t>For stores like </a:t>
            </a:r>
            <a:r>
              <a:rPr lang="en-GB" b="1" dirty="0"/>
              <a:t>Maven Toys Campeche 2</a:t>
            </a:r>
            <a:r>
              <a:rPr lang="en-GB" dirty="0"/>
              <a:t>, develop location-specific strategies, such as targeted promotions, revised product offerings, or localized advertising which will Increase sales at underperforming stores.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1FE8-2BF3-0BA9-4827-245B2E7D1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CADEMY ENGRAVED LET PLAIN:1.0" panose="02000000000000000000" pitchFamily="2" charset="0"/>
              </a:rPr>
              <a:t>Thank You</a:t>
            </a:r>
          </a:p>
        </p:txBody>
      </p:sp>
      <p:pic>
        <p:nvPicPr>
          <p:cNvPr id="18" name="Graphic 17" descr="Accept">
            <a:extLst>
              <a:ext uri="{FF2B5EF4-FFF2-40B4-BE49-F238E27FC236}">
                <a16:creationId xmlns:a16="http://schemas.microsoft.com/office/drawing/2014/main" id="{3A3FBB1C-F6F1-101D-D612-3A588A612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9945" y="640080"/>
            <a:ext cx="5252773" cy="5252773"/>
          </a:xfrm>
          <a:prstGeom prst="rect">
            <a:avLst/>
          </a:prstGeom>
        </p:spPr>
      </p:pic>
      <p:sp>
        <p:nvSpPr>
          <p:cNvPr id="2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7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BF35-2D78-20AF-2923-73C78B2D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2B8A-32EE-064D-5910-1B2BCB28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analyze</a:t>
            </a:r>
            <a:r>
              <a:rPr lang="en-US" dirty="0"/>
              <a:t> and </a:t>
            </a:r>
            <a:r>
              <a:rPr lang="en-US" b="1" dirty="0"/>
              <a:t>derive insights </a:t>
            </a:r>
            <a:r>
              <a:rPr lang="en-US" dirty="0"/>
              <a:t>from Toy data to improve business decision-making process using </a:t>
            </a:r>
            <a:r>
              <a:rPr lang="en-US" b="1" dirty="0"/>
              <a:t>SQL</a:t>
            </a:r>
            <a:r>
              <a:rPr lang="en-US" dirty="0"/>
              <a:t> which will help </a:t>
            </a:r>
            <a:r>
              <a:rPr lang="en-US" b="1" dirty="0"/>
              <a:t>in Leveraging sales trends</a:t>
            </a:r>
            <a:r>
              <a:rPr lang="en-US" dirty="0"/>
              <a:t>, </a:t>
            </a:r>
            <a:r>
              <a:rPr lang="en-US" b="1" dirty="0"/>
              <a:t>Improve Inventory efficiency</a:t>
            </a:r>
            <a:r>
              <a:rPr lang="en-US" dirty="0"/>
              <a:t>, </a:t>
            </a:r>
            <a:r>
              <a:rPr lang="en-US" b="1" dirty="0"/>
              <a:t>Enhance profitability</a:t>
            </a:r>
            <a:r>
              <a:rPr lang="en-US" dirty="0"/>
              <a:t>, and </a:t>
            </a:r>
            <a:r>
              <a:rPr lang="en-US" b="1" dirty="0"/>
              <a:t>forecasting future growth.</a:t>
            </a:r>
          </a:p>
        </p:txBody>
      </p:sp>
    </p:spTree>
    <p:extLst>
      <p:ext uri="{BB962C8B-B14F-4D97-AF65-F5344CB8AC3E}">
        <p14:creationId xmlns:p14="http://schemas.microsoft.com/office/powerpoint/2010/main" val="327752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1BA0-9EEA-4969-65A9-CDCFDDAF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684" y="624110"/>
            <a:ext cx="9468091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Descriptions – Column and 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EE38-D2C5-7E64-0A25-1C2533804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Inventory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Store_ID</a:t>
            </a:r>
            <a:r>
              <a:rPr lang="en-US" b="1" dirty="0"/>
              <a:t> (Integer): </a:t>
            </a:r>
            <a:r>
              <a:rPr lang="en-US" dirty="0"/>
              <a:t>Unique identifier for the store.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Product_ID</a:t>
            </a:r>
            <a:r>
              <a:rPr lang="en-US" b="1" dirty="0"/>
              <a:t> (Integer): </a:t>
            </a:r>
            <a:r>
              <a:rPr lang="en-US" dirty="0"/>
              <a:t>Unique identifier for the product.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Stock_On_Hand</a:t>
            </a:r>
            <a:r>
              <a:rPr lang="en-US" b="1" dirty="0"/>
              <a:t> (Integer): </a:t>
            </a:r>
            <a:r>
              <a:rPr lang="en-US" dirty="0"/>
              <a:t>Number of units available in stock.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indent="-285750">
              <a:buFont typeface="Wingdings" pitchFamily="2" charset="2"/>
              <a:buChar char="q"/>
            </a:pPr>
            <a:r>
              <a:rPr lang="en-US" dirty="0"/>
              <a:t>Products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Product_ID</a:t>
            </a:r>
            <a:r>
              <a:rPr lang="en-US" b="1" dirty="0"/>
              <a:t> (Integer): </a:t>
            </a:r>
            <a:r>
              <a:rPr lang="en-US" dirty="0"/>
              <a:t>Unique identifier for the product.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Product_Name</a:t>
            </a:r>
            <a:r>
              <a:rPr lang="en-US" b="1" dirty="0"/>
              <a:t> (Text): </a:t>
            </a:r>
            <a:r>
              <a:rPr lang="en-US" dirty="0"/>
              <a:t>Name of the product.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Product_Category</a:t>
            </a:r>
            <a:r>
              <a:rPr lang="en-US" b="1" dirty="0"/>
              <a:t> (Text): </a:t>
            </a:r>
            <a:r>
              <a:rPr lang="en-US" dirty="0"/>
              <a:t>Category of the product (e.g., educational, plush, action figures, etc.).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Product_Cost</a:t>
            </a:r>
            <a:r>
              <a:rPr lang="en-US" b="1" dirty="0"/>
              <a:t> (Integer): </a:t>
            </a:r>
            <a:r>
              <a:rPr lang="en-US" dirty="0"/>
              <a:t>Cost price of the product.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Product_Price</a:t>
            </a:r>
            <a:r>
              <a:rPr lang="en-US" b="1" dirty="0"/>
              <a:t> (Integer): </a:t>
            </a:r>
            <a:r>
              <a:rPr lang="en-US" dirty="0"/>
              <a:t>Selling price of the product.</a:t>
            </a:r>
          </a:p>
        </p:txBody>
      </p:sp>
    </p:spTree>
    <p:extLst>
      <p:ext uri="{BB962C8B-B14F-4D97-AF65-F5344CB8AC3E}">
        <p14:creationId xmlns:p14="http://schemas.microsoft.com/office/powerpoint/2010/main" val="54576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9274-28BE-9EDE-7A14-BABE5267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018" y="624110"/>
            <a:ext cx="9630135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Descriptions – Column and 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4130-D992-3A12-0831-DC66B2660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Sales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Sale_ID</a:t>
            </a:r>
            <a:r>
              <a:rPr lang="en-US" b="1" dirty="0"/>
              <a:t> (Integer) </a:t>
            </a:r>
            <a:r>
              <a:rPr lang="en-US" dirty="0"/>
              <a:t>: Unique identifier for the sale.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Date (Date)</a:t>
            </a:r>
            <a:r>
              <a:rPr lang="en-US" dirty="0"/>
              <a:t>: Date the sale was made.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Store_ID</a:t>
            </a:r>
            <a:r>
              <a:rPr lang="en-US" b="1" dirty="0"/>
              <a:t> (Integer)</a:t>
            </a:r>
            <a:r>
              <a:rPr lang="en-US" dirty="0"/>
              <a:t>: Identifier linking to the stores table.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Product_ID</a:t>
            </a:r>
            <a:r>
              <a:rPr lang="en-US" b="1" dirty="0"/>
              <a:t> (integer)</a:t>
            </a:r>
            <a:r>
              <a:rPr lang="en-US" dirty="0"/>
              <a:t>: Identifier linking to the products table.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Units (Integer)</a:t>
            </a:r>
            <a:r>
              <a:rPr lang="en-US" dirty="0"/>
              <a:t>: Number of units sold.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Stores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Store_ID</a:t>
            </a:r>
            <a:r>
              <a:rPr lang="en-US" b="1" dirty="0"/>
              <a:t> (Integer): </a:t>
            </a:r>
            <a:r>
              <a:rPr lang="en-US" dirty="0"/>
              <a:t>Unique identifier for the store.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Store_Name</a:t>
            </a:r>
            <a:r>
              <a:rPr lang="en-US" b="1" dirty="0"/>
              <a:t> (Text): </a:t>
            </a:r>
            <a:r>
              <a:rPr lang="en-US" dirty="0"/>
              <a:t>Name of the store.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Store_City</a:t>
            </a:r>
            <a:r>
              <a:rPr lang="en-US" b="1" dirty="0"/>
              <a:t> (Text): </a:t>
            </a:r>
            <a:r>
              <a:rPr lang="en-US" dirty="0"/>
              <a:t>City where the store is located.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Store_Location</a:t>
            </a:r>
            <a:r>
              <a:rPr lang="en-US" b="1" dirty="0"/>
              <a:t> (Text): </a:t>
            </a:r>
            <a:r>
              <a:rPr lang="en-US" dirty="0"/>
              <a:t>Location details of the store.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Store_Open_Date</a:t>
            </a:r>
            <a:r>
              <a:rPr lang="en-US" b="1" dirty="0"/>
              <a:t> (Date): </a:t>
            </a:r>
            <a:r>
              <a:rPr lang="en-US" dirty="0"/>
              <a:t>Date when the store was opened.</a:t>
            </a:r>
          </a:p>
        </p:txBody>
      </p:sp>
    </p:spTree>
    <p:extLst>
      <p:ext uri="{BB962C8B-B14F-4D97-AF65-F5344CB8AC3E}">
        <p14:creationId xmlns:p14="http://schemas.microsoft.com/office/powerpoint/2010/main" val="427369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DFC4E-86E3-94B4-A6C2-F93C4098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Database Schema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77E9C705-D7C0-35B3-984C-3CBDF84B6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FE7FEA"/>
              </a:buClr>
            </a:pPr>
            <a:r>
              <a:rPr lang="en-US" dirty="0"/>
              <a:t>4 tables</a:t>
            </a:r>
          </a:p>
          <a:p>
            <a:pPr lvl="1">
              <a:buClr>
                <a:srgbClr val="FE7FEA"/>
              </a:buClr>
            </a:pPr>
            <a:r>
              <a:rPr lang="en-US" dirty="0"/>
              <a:t>Products</a:t>
            </a:r>
          </a:p>
          <a:p>
            <a:pPr lvl="1">
              <a:buClr>
                <a:srgbClr val="FE7FEA"/>
              </a:buClr>
            </a:pPr>
            <a:r>
              <a:rPr lang="en-US" dirty="0"/>
              <a:t>Sale</a:t>
            </a:r>
          </a:p>
          <a:p>
            <a:pPr lvl="1">
              <a:buClr>
                <a:srgbClr val="FE7FEA"/>
              </a:buClr>
            </a:pPr>
            <a:r>
              <a:rPr lang="en-US" dirty="0"/>
              <a:t>Inventory</a:t>
            </a:r>
          </a:p>
          <a:p>
            <a:pPr lvl="1">
              <a:buClr>
                <a:srgbClr val="FE7FEA"/>
              </a:buClr>
            </a:pPr>
            <a:r>
              <a:rPr lang="en-US" dirty="0"/>
              <a:t>Stores</a:t>
            </a:r>
          </a:p>
        </p:txBody>
      </p:sp>
      <p:sp>
        <p:nvSpPr>
          <p:cNvPr id="1037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07918F-B32E-4123-F136-CAD02270D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4" b="-3"/>
          <a:stretch/>
        </p:blipFill>
        <p:spPr bwMode="auto">
          <a:xfrm>
            <a:off x="4619543" y="-5534"/>
            <a:ext cx="7572457" cy="68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79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91D8-5C7C-708B-6F8E-A227A232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732" y="578734"/>
            <a:ext cx="9918880" cy="5332488"/>
          </a:xfrm>
        </p:spPr>
        <p:txBody>
          <a:bodyPr/>
          <a:lstStyle/>
          <a:p>
            <a:r>
              <a:rPr lang="en-US" dirty="0"/>
              <a:t>Task 1 - 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Sales Revenue Generated by Each Store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ADDCAF4C-525A-C6C3-40FC-726F2D218E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64" y="1489726"/>
            <a:ext cx="8408678" cy="27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4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363FB-A188-0BFE-6E95-CD0887066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BB5B-A6FC-9832-E963-4B164E61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732" y="578734"/>
            <a:ext cx="9918880" cy="533248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Task 2 - 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Top-Selling Products in Terms of Units Sold</a:t>
            </a: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 3 - 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Sales Performance by Product Category:</a:t>
            </a:r>
          </a:p>
          <a:p>
            <a:pPr marL="0" lv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" name="Picture 1" descr="A screenshot of a game&#10;&#10;Description automatically generated">
            <a:extLst>
              <a:ext uri="{FF2B5EF4-FFF2-40B4-BE49-F238E27FC236}">
                <a16:creationId xmlns:a16="http://schemas.microsoft.com/office/drawing/2014/main" id="{07A3509A-7B03-D2E6-7D29-239286842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15" y="1163234"/>
            <a:ext cx="8339953" cy="2446257"/>
          </a:xfrm>
          <a:prstGeom prst="rect">
            <a:avLst/>
          </a:prstGeom>
        </p:spPr>
      </p:pic>
      <p:pic>
        <p:nvPicPr>
          <p:cNvPr id="5" name="Picture 4" descr="A black and grey striped background&#10;&#10;Description automatically generated">
            <a:extLst>
              <a:ext uri="{FF2B5EF4-FFF2-40B4-BE49-F238E27FC236}">
                <a16:creationId xmlns:a16="http://schemas.microsoft.com/office/drawing/2014/main" id="{B0451345-F791-0CEA-C973-36D689C44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16" y="4193991"/>
            <a:ext cx="8339952" cy="249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8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0040A-8786-9EDE-CE33-0773BE09B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C5DB-5DB4-C33E-2BF7-D7D5472D6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732" y="578734"/>
            <a:ext cx="9918880" cy="5332488"/>
          </a:xfrm>
        </p:spPr>
        <p:txBody>
          <a:bodyPr/>
          <a:lstStyle/>
          <a:p>
            <a:r>
              <a:rPr lang="en-US" dirty="0"/>
              <a:t>Task 4 - 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Current Inventory Levels for Each Product at Each Store: </a:t>
            </a: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 5 - 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Monthly Sales Trends Across Different Stores:</a:t>
            </a:r>
            <a:r>
              <a:rPr lang="en-GB" dirty="0">
                <a:effectLst/>
              </a:rPr>
              <a:t> 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7AFBBAD-AB78-EB1C-3E39-5BE19413F6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37" y="1077498"/>
            <a:ext cx="9075751" cy="2336250"/>
          </a:xfrm>
          <a:prstGeom prst="rect">
            <a:avLst/>
          </a:prstGeom>
        </p:spPr>
      </p:pic>
      <p:pic>
        <p:nvPicPr>
          <p:cNvPr id="6" name="Picture 5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77A48E44-9914-B57C-6E87-3A7980EBA2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20" y="4120762"/>
            <a:ext cx="7855125" cy="26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2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9D31B-0193-9914-43E0-E90DC64F7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4422-19B6-C0E6-DCFA-93F1D3EEE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732" y="578734"/>
            <a:ext cx="9918880" cy="5332488"/>
          </a:xfrm>
        </p:spPr>
        <p:txBody>
          <a:bodyPr/>
          <a:lstStyle/>
          <a:p>
            <a:r>
              <a:rPr lang="en-US" dirty="0"/>
              <a:t>Task 6 - 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Stores with Highest and Lowest Sales Performance</a:t>
            </a:r>
          </a:p>
          <a:p>
            <a:r>
              <a:rPr lang="en-GB" dirty="0">
                <a:latin typeface="Aptos" panose="020B0004020202020204" pitchFamily="34" charset="0"/>
                <a:cs typeface="Times New Roman" panose="02020603050405020304" pitchFamily="18" charset="0"/>
              </a:rPr>
              <a:t>Highest</a:t>
            </a:r>
          </a:p>
          <a:p>
            <a:pPr lvl="1"/>
            <a:r>
              <a:rPr lang="en-GB" dirty="0">
                <a:effectLst/>
              </a:rPr>
              <a:t> 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GB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Lowest</a:t>
            </a:r>
          </a:p>
          <a:p>
            <a:pPr marL="0" lvl="0" indent="0"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2" name="Picture 1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864D5831-19E8-09CA-B141-270D4C44A9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20" y="1456938"/>
            <a:ext cx="7592604" cy="1820464"/>
          </a:xfrm>
          <a:prstGeom prst="rect">
            <a:avLst/>
          </a:prstGeom>
        </p:spPr>
      </p:pic>
      <p:pic>
        <p:nvPicPr>
          <p:cNvPr id="5" name="Picture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9D2D02A6-CAE4-5052-8F9D-13CB5E620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19" y="4250141"/>
            <a:ext cx="7583711" cy="12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980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</TotalTime>
  <Words>577</Words>
  <Application>Microsoft Macintosh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ACADEMY ENGRAVED LET PLAIN:1.0</vt:lpstr>
      <vt:lpstr>Aptos</vt:lpstr>
      <vt:lpstr>Arial</vt:lpstr>
      <vt:lpstr>Century Gothic</vt:lpstr>
      <vt:lpstr>Wingdings</vt:lpstr>
      <vt:lpstr>Wingdings 3</vt:lpstr>
      <vt:lpstr>Wisp</vt:lpstr>
      <vt:lpstr>Maven Toy Data Analysis Using SQL</vt:lpstr>
      <vt:lpstr>Objective</vt:lpstr>
      <vt:lpstr>Dataset Descriptions – Column and Data Types </vt:lpstr>
      <vt:lpstr>Dataset Descriptions – Column and Data Types </vt:lpstr>
      <vt:lpstr>Database 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Shoba dileep, Arjun (Student)</dc:creator>
  <cp:lastModifiedBy>Shoba dileep, Arjun (Student)</cp:lastModifiedBy>
  <cp:revision>2</cp:revision>
  <dcterms:created xsi:type="dcterms:W3CDTF">2024-09-24T16:30:36Z</dcterms:created>
  <dcterms:modified xsi:type="dcterms:W3CDTF">2024-09-24T18:13:12Z</dcterms:modified>
</cp:coreProperties>
</file>