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1" r:id="rId4"/>
    <p:sldId id="262" r:id="rId5"/>
    <p:sldId id="263" r:id="rId6"/>
    <p:sldId id="267" r:id="rId7"/>
    <p:sldId id="270" r:id="rId8"/>
    <p:sldId id="272" r:id="rId9"/>
    <p:sldId id="274" r:id="rId10"/>
    <p:sldId id="273" r:id="rId11"/>
    <p:sldId id="271" r:id="rId12"/>
    <p:sldId id="268" r:id="rId13"/>
    <p:sldId id="265" r:id="rId14"/>
    <p:sldId id="277" r:id="rId15"/>
    <p:sldId id="269" r:id="rId16"/>
    <p:sldId id="276" r:id="rId17"/>
    <p:sldId id="278" r:id="rId18"/>
    <p:sldId id="275" r:id="rId19"/>
    <p:sldId id="279" r:id="rId20"/>
    <p:sldId id="281" r:id="rId21"/>
    <p:sldId id="280" r:id="rId22"/>
    <p:sldId id="284" r:id="rId23"/>
    <p:sldId id="283" r:id="rId24"/>
    <p:sldId id="282" r:id="rId25"/>
    <p:sldId id="260" r:id="rId26"/>
  </p:sldIdLst>
  <p:sldSz cx="9144000" cy="5143500" type="screen16x9"/>
  <p:notesSz cx="6858000" cy="9144000"/>
  <p:embeddedFontLst>
    <p:embeddedFont>
      <p:font typeface="Caveat" panose="020B0604020202020204" charset="0"/>
      <p:regular r:id="rId28"/>
      <p:bold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  <p:embeddedFont>
      <p:font typeface="Roboto Medium" panose="020B060402020202020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T6v/8ROn6nGLjrCji9v0oNNA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3278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100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671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60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46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303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27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02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02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72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41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72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928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50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5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4" y="3509885"/>
            <a:ext cx="2792077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Arjun Yuda Firwanda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18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90000"/>
              </a:lnSpc>
              <a:buSzPts val="6800"/>
            </a:pPr>
            <a:r>
              <a:rPr lang="en-US" sz="5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Working with Google </a:t>
            </a:r>
            <a:r>
              <a:rPr lang="en-US" sz="5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Sheet</a:t>
            </a:r>
          </a:p>
          <a:p>
            <a:pPr lvl="0">
              <a:lnSpc>
                <a:spcPct val="90000"/>
              </a:lnSpc>
              <a:buSzPts val="6800"/>
            </a:pPr>
            <a:r>
              <a:rPr lang="en-US" sz="2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 - Format - Clean</a:t>
            </a:r>
            <a:endParaRPr sz="28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2;p26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3" name="Google Shape;353;p2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" name="Google Shape;354;p2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" name="Google Shape;355;p2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6" name="Google Shape;356;p26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" name="Google Shape;357;p2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" name="Google Shape;358;p2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359;p2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" name="Google Shape;360;p2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" name="Google Shape;361;p2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" name="Google Shape;362;p2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" name="Google Shape;363;p2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" name="Google Shape;364;p2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" name="Google Shape;365;p2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6" name="Google Shape;366;p26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" name="Google Shape;367;p2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" name="Google Shape;36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69;p26"/>
          <p:cNvSpPr txBox="1">
            <a:spLocks noGrp="1"/>
          </p:cNvSpPr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+mj-lt"/>
                <a:ea typeface="Roboto"/>
                <a:cs typeface="Roboto"/>
                <a:sym typeface="Roboto"/>
              </a:rPr>
              <a:t>Text Formatting</a:t>
            </a:r>
            <a:endParaRPr sz="1820" b="1">
              <a:solidFill>
                <a:srgbClr val="18919B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" name="Google Shape;370;p26"/>
          <p:cNvGraphicFramePr/>
          <p:nvPr>
            <p:extLst>
              <p:ext uri="{D42A27DB-BD31-4B8C-83A1-F6EECF244321}">
                <p14:modId xmlns:p14="http://schemas.microsoft.com/office/powerpoint/2010/main" val="80024485"/>
              </p:ext>
            </p:extLst>
          </p:nvPr>
        </p:nvGraphicFramePr>
        <p:xfrm>
          <a:off x="1877613" y="1067263"/>
          <a:ext cx="5388775" cy="3748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1300"/>
                <a:gridCol w="3187475"/>
              </a:tblGrid>
              <a:tr h="35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Fungsi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Deskripsi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</a:tr>
              <a:tr h="37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=LOWER()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Mengubah teks menjadi huruf kecil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7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=UPPER()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Mengubah teks menjadi huruf besar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48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=PROPER()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Mengubah huruf di setiap awal kata menjadi huruf kapital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7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=CONCATENATE()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Menyambungkan teks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48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=JOIN()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Menggabungkan setiap cell dan dipisahkan dengan delimiter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7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=LEFT()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Mengambil sebagian teks dari kiri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7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=RIGHT()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Mengambil sebagian teks dari kanan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7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=TRIM()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Menghapus space berlebih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4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75;p27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3" name="Google Shape;376;p2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" name="Google Shape;377;p2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" name="Google Shape;378;p2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6" name="Google Shape;379;p27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" name="Google Shape;380;p2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" name="Google Shape;381;p2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382;p2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" name="Google Shape;383;p2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" name="Google Shape;384;p2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" name="Google Shape;385;p2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" name="Google Shape;386;p2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" name="Google Shape;387;p2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" name="Google Shape;388;p2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6" name="Google Shape;389;p27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" name="Google Shape;390;p2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" name="Google Shape;39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92;p27"/>
          <p:cNvSpPr txBox="1">
            <a:spLocks noGrp="1"/>
          </p:cNvSpPr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+mj-lt"/>
                <a:ea typeface="Roboto"/>
                <a:cs typeface="Roboto"/>
                <a:sym typeface="Roboto"/>
              </a:rPr>
              <a:t>Conditional Formatting</a:t>
            </a:r>
            <a:endParaRPr sz="1820" b="1">
              <a:solidFill>
                <a:srgbClr val="18919B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20" name="Google Shape;3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24" y="1128686"/>
            <a:ext cx="1613719" cy="3409963"/>
          </a:xfrm>
          <a:prstGeom prst="rect">
            <a:avLst/>
          </a:prstGeom>
          <a:noFill/>
          <a:ln w="9525" cap="flat" cmpd="sng">
            <a:solidFill>
              <a:srgbClr val="18919B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1" name="Google Shape;394;p27"/>
          <p:cNvSpPr txBox="1"/>
          <p:nvPr/>
        </p:nvSpPr>
        <p:spPr>
          <a:xfrm>
            <a:off x="2023250" y="2660950"/>
            <a:ext cx="1882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latin typeface="+mj-lt"/>
                <a:ea typeface="Roboto"/>
                <a:cs typeface="Roboto"/>
                <a:sym typeface="Roboto"/>
              </a:rPr>
              <a:t>Conditional formatting digunakan untuk mewarnai cell berdasarkan kondisi tertentu.</a:t>
            </a:r>
            <a:endParaRPr sz="110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latin typeface="+mj-lt"/>
                <a:ea typeface="Roboto"/>
                <a:cs typeface="Roboto"/>
                <a:sym typeface="Roboto"/>
              </a:rPr>
              <a:t>Fungsi utama dari conditional formatting adalah untuk memudahkan user dalam menemukan data berdasarkan kriteria yang dicari.</a:t>
            </a:r>
            <a:endParaRPr sz="11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395;p27"/>
          <p:cNvSpPr txBox="1"/>
          <p:nvPr/>
        </p:nvSpPr>
        <p:spPr>
          <a:xfrm>
            <a:off x="4235000" y="2020350"/>
            <a:ext cx="3809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latin typeface="+mj-lt"/>
                <a:ea typeface="Roboto"/>
                <a:cs typeface="Roboto"/>
                <a:sym typeface="Roboto"/>
              </a:rPr>
              <a:t>Langkah langkah membuat conditional formatting:</a:t>
            </a:r>
            <a:endParaRPr sz="1100">
              <a:latin typeface="+mj-lt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id" sz="1100">
                <a:latin typeface="+mj-lt"/>
                <a:ea typeface="Roboto"/>
                <a:cs typeface="Roboto"/>
                <a:sym typeface="Roboto"/>
              </a:rPr>
              <a:t>Masukkan range yang akan diterapkan conditional formatting pada kolom Apply to range</a:t>
            </a:r>
            <a:endParaRPr sz="1100">
              <a:latin typeface="+mj-lt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id" sz="1100">
                <a:latin typeface="+mj-lt"/>
                <a:ea typeface="Roboto"/>
                <a:cs typeface="Roboto"/>
                <a:sym typeface="Roboto"/>
              </a:rPr>
              <a:t>Masukkan aturan formatting pada Format rules, ikuti petunjuk yang disediakan</a:t>
            </a:r>
            <a:endParaRPr sz="1100">
              <a:latin typeface="+mj-lt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id" sz="1100">
                <a:latin typeface="+mj-lt"/>
                <a:ea typeface="Roboto"/>
                <a:cs typeface="Roboto"/>
                <a:sym typeface="Roboto"/>
              </a:rPr>
              <a:t>Tentukan Formatting styles</a:t>
            </a:r>
            <a:endParaRPr sz="11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96;p27"/>
          <p:cNvSpPr/>
          <p:nvPr/>
        </p:nvSpPr>
        <p:spPr>
          <a:xfrm>
            <a:off x="1647675" y="2274300"/>
            <a:ext cx="740700" cy="262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  <a:latin typeface="+mj-lt"/>
              </a:rPr>
              <a:t>2</a:t>
            </a:r>
            <a:endParaRPr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397;p27"/>
          <p:cNvSpPr/>
          <p:nvPr/>
        </p:nvSpPr>
        <p:spPr>
          <a:xfrm>
            <a:off x="1647675" y="1707938"/>
            <a:ext cx="740700" cy="262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  <a:latin typeface="+mj-lt"/>
              </a:rPr>
              <a:t>1</a:t>
            </a:r>
            <a:endParaRPr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398;p27"/>
          <p:cNvSpPr/>
          <p:nvPr/>
        </p:nvSpPr>
        <p:spPr>
          <a:xfrm>
            <a:off x="0" y="3220950"/>
            <a:ext cx="740700" cy="262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  <a:latin typeface="+mj-lt"/>
              </a:rPr>
              <a:t>3</a:t>
            </a:r>
            <a:endParaRPr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242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5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8919B">
              <a:alpha val="75685"/>
            </a:srgbClr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692700" y="267837"/>
            <a:ext cx="9867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130" dirty="0">
                <a:solidFill>
                  <a:srgbClr val="FFFFFF"/>
                </a:solidFill>
                <a:latin typeface="+mj-lt"/>
                <a:cs typeface="Trebuchet MS"/>
              </a:rPr>
              <a:t>#RintisKarirImpian</a:t>
            </a:r>
            <a:endParaRPr sz="1100" dirty="0">
              <a:latin typeface="+mj-lt"/>
              <a:cs typeface="Trebuchet MS"/>
            </a:endParaRPr>
          </a:p>
        </p:txBody>
      </p:sp>
      <p:pic>
        <p:nvPicPr>
          <p:cNvPr id="7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229" y="200400"/>
            <a:ext cx="1239551" cy="477198"/>
          </a:xfrm>
          <a:prstGeom prst="rect">
            <a:avLst/>
          </a:prstGeom>
        </p:spPr>
      </p:pic>
      <p:sp>
        <p:nvSpPr>
          <p:cNvPr id="8" name="object 6"/>
          <p:cNvSpPr txBox="1">
            <a:spLocks/>
          </p:cNvSpPr>
          <p:nvPr/>
        </p:nvSpPr>
        <p:spPr>
          <a:xfrm>
            <a:off x="1404123" y="1961325"/>
            <a:ext cx="6335751" cy="1220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b="1" spc="-10" dirty="0">
                <a:solidFill>
                  <a:srgbClr val="FFFFFF"/>
                </a:solidFill>
                <a:latin typeface="+mj-lt"/>
                <a:cs typeface="Roboto"/>
              </a:rPr>
              <a:t>Handling Duplicate </a:t>
            </a:r>
            <a:r>
              <a:rPr lang="en-US" sz="3600" b="1" spc="-10" dirty="0" smtClean="0">
                <a:solidFill>
                  <a:srgbClr val="FFFFFF"/>
                </a:solidFill>
                <a:latin typeface="+mj-lt"/>
                <a:cs typeface="Roboto"/>
              </a:rPr>
              <a:t>Data:</a:t>
            </a:r>
            <a:endParaRPr lang="en-US" sz="3600" b="1" spc="-10" dirty="0">
              <a:solidFill>
                <a:srgbClr val="FFFFFF"/>
              </a:solidFill>
              <a:latin typeface="+mj-lt"/>
              <a:cs typeface="Roboto"/>
            </a:endParaRPr>
          </a:p>
          <a:p>
            <a:pPr marL="12700">
              <a:spcBef>
                <a:spcPts val="100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+mj-lt"/>
                <a:cs typeface="Roboto"/>
              </a:rPr>
              <a:t>Various case of duplicate data</a:t>
            </a:r>
          </a:p>
          <a:p>
            <a:pPr marL="12700">
              <a:spcBef>
                <a:spcPts val="100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+mj-lt"/>
                <a:cs typeface="Roboto"/>
              </a:rPr>
              <a:t>Handling duplicate data</a:t>
            </a:r>
          </a:p>
        </p:txBody>
      </p:sp>
    </p:spTree>
    <p:extLst>
      <p:ext uri="{BB962C8B-B14F-4D97-AF65-F5344CB8AC3E}">
        <p14:creationId xmlns:p14="http://schemas.microsoft.com/office/powerpoint/2010/main" val="27359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3495265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 dirty="0" smtClean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Duplicate Data</a:t>
            </a:r>
            <a:endParaRPr sz="36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Picture 19"/>
          <p:cNvPicPr/>
          <p:nvPr/>
        </p:nvPicPr>
        <p:blipFill rotWithShape="1">
          <a:blip r:embed="rId4"/>
          <a:srcRect t="13742" r="45017" b="19222"/>
          <a:stretch/>
        </p:blipFill>
        <p:spPr bwMode="auto">
          <a:xfrm>
            <a:off x="359325" y="1159488"/>
            <a:ext cx="3267075" cy="2249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38175" y="154514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dirty="0" err="1">
                <a:solidFill>
                  <a:schemeClr val="dk1"/>
                </a:solidFill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Roboto"/>
                <a:cs typeface="Roboto"/>
                <a:sym typeface="Roboto"/>
              </a:rPr>
              <a:t>menerapkan</a:t>
            </a:r>
            <a:r>
              <a:rPr lang="en-US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remove duplicates, </a:t>
            </a:r>
            <a:r>
              <a:rPr lang="en-US" dirty="0" err="1">
                <a:solidFill>
                  <a:schemeClr val="dk1"/>
                </a:solidFill>
                <a:ea typeface="Roboto"/>
                <a:cs typeface="Roboto"/>
                <a:sym typeface="Roboto"/>
              </a:rPr>
              <a:t>blok</a:t>
            </a:r>
            <a:r>
              <a:rPr lang="en-US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Roboto"/>
                <a:cs typeface="Roboto"/>
                <a:sym typeface="Roboto"/>
              </a:rPr>
              <a:t>terlebih</a:t>
            </a:r>
            <a:r>
              <a:rPr lang="en-US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Roboto"/>
                <a:cs typeface="Roboto"/>
                <a:sym typeface="Roboto"/>
              </a:rPr>
              <a:t>dahulu</a:t>
            </a:r>
            <a:r>
              <a:rPr lang="en-US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Roboto"/>
                <a:cs typeface="Roboto"/>
                <a:sym typeface="Roboto"/>
              </a:rPr>
              <a:t>tabelnya</a:t>
            </a:r>
            <a:endParaRPr lang="en-US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lvl="0" algn="just"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pPr lvl="0" algn="just"/>
            <a:r>
              <a:rPr lang="en-US" dirty="0" err="1"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menampilkan</a:t>
            </a:r>
            <a:r>
              <a:rPr lang="en-US" dirty="0">
                <a:ea typeface="Roboto"/>
                <a:cs typeface="Roboto"/>
                <a:sym typeface="Roboto"/>
              </a:rPr>
              <a:t> dialog handling data duplicate </a:t>
            </a:r>
            <a:r>
              <a:rPr lang="en-US" dirty="0" err="1">
                <a:ea typeface="Roboto"/>
                <a:cs typeface="Roboto"/>
                <a:sym typeface="Roboto"/>
              </a:rPr>
              <a:t>gunakan</a:t>
            </a:r>
            <a:r>
              <a:rPr lang="en-US" dirty="0">
                <a:ea typeface="Roboto"/>
                <a:cs typeface="Roboto"/>
                <a:sym typeface="Roboto"/>
              </a:rPr>
              <a:t>:</a:t>
            </a:r>
          </a:p>
          <a:p>
            <a:pPr lvl="0" algn="just"/>
            <a:r>
              <a:rPr lang="en-US" dirty="0">
                <a:ea typeface="Roboto"/>
                <a:cs typeface="Roboto"/>
                <a:sym typeface="Roboto"/>
              </a:rPr>
              <a:t>Data -&gt; Data cleanup -&gt; Remove duplicates</a:t>
            </a:r>
          </a:p>
        </p:txBody>
      </p:sp>
    </p:spTree>
    <p:extLst>
      <p:ext uri="{BB962C8B-B14F-4D97-AF65-F5344CB8AC3E}">
        <p14:creationId xmlns:p14="http://schemas.microsoft.com/office/powerpoint/2010/main" val="9444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371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3600"/>
            </a:pPr>
            <a:r>
              <a:rPr lang="en-US" sz="36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Duplicate Data</a:t>
            </a:r>
          </a:p>
        </p:txBody>
      </p:sp>
      <p:pic>
        <p:nvPicPr>
          <p:cNvPr id="19" name="Picture 18"/>
          <p:cNvPicPr/>
          <p:nvPr/>
        </p:nvPicPr>
        <p:blipFill rotWithShape="1">
          <a:blip r:embed="rId4"/>
          <a:srcRect t="13505" r="38194" b="16143"/>
          <a:stretch/>
        </p:blipFill>
        <p:spPr bwMode="auto">
          <a:xfrm>
            <a:off x="403185" y="1323398"/>
            <a:ext cx="3672840" cy="2360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67646" y="158751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/>
              <a:t>Centang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‘Data has header row’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nama-nama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di </a:t>
            </a:r>
            <a:r>
              <a:rPr lang="en-US" dirty="0" err="1"/>
              <a:t>bawahnya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.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kolom-kolom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duplikat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Data yang </a:t>
            </a:r>
            <a:r>
              <a:rPr lang="en-US" dirty="0" err="1"/>
              <a:t>dipertahankan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muncul</a:t>
            </a:r>
            <a:r>
              <a:rPr lang="en-US" dirty="0"/>
              <a:t> paling </a:t>
            </a:r>
            <a:r>
              <a:rPr lang="en-US" dirty="0" err="1"/>
              <a:t>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5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8919B">
              <a:alpha val="75685"/>
            </a:srgbClr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692700" y="267837"/>
            <a:ext cx="9867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130" dirty="0">
                <a:solidFill>
                  <a:srgbClr val="FFFFFF"/>
                </a:solidFill>
                <a:latin typeface="+mj-lt"/>
                <a:cs typeface="Trebuchet MS"/>
              </a:rPr>
              <a:t>#RintisKarirImpian</a:t>
            </a:r>
            <a:endParaRPr sz="1100" dirty="0">
              <a:latin typeface="+mj-lt"/>
              <a:cs typeface="Trebuchet MS"/>
            </a:endParaRPr>
          </a:p>
        </p:txBody>
      </p:sp>
      <p:pic>
        <p:nvPicPr>
          <p:cNvPr id="7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229" y="200400"/>
            <a:ext cx="1239551" cy="477198"/>
          </a:xfrm>
          <a:prstGeom prst="rect">
            <a:avLst/>
          </a:prstGeom>
        </p:spPr>
      </p:pic>
      <p:sp>
        <p:nvSpPr>
          <p:cNvPr id="8" name="object 6"/>
          <p:cNvSpPr txBox="1">
            <a:spLocks/>
          </p:cNvSpPr>
          <p:nvPr/>
        </p:nvSpPr>
        <p:spPr>
          <a:xfrm>
            <a:off x="1404123" y="1961325"/>
            <a:ext cx="6335751" cy="1220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b="1" spc="-10" dirty="0">
                <a:solidFill>
                  <a:srgbClr val="FFFFFF"/>
                </a:solidFill>
                <a:latin typeface="+mj-lt"/>
                <a:cs typeface="Roboto"/>
              </a:rPr>
              <a:t>Data </a:t>
            </a:r>
            <a:r>
              <a:rPr lang="en-US" sz="3600" b="1" spc="-10" dirty="0" smtClean="0">
                <a:solidFill>
                  <a:srgbClr val="FFFFFF"/>
                </a:solidFill>
                <a:latin typeface="+mj-lt"/>
                <a:cs typeface="Roboto"/>
              </a:rPr>
              <a:t>Validation:</a:t>
            </a:r>
            <a:endParaRPr lang="en-US" sz="3600" b="1" spc="-10" dirty="0">
              <a:solidFill>
                <a:srgbClr val="FFFFFF"/>
              </a:solidFill>
              <a:latin typeface="+mj-lt"/>
              <a:cs typeface="Roboto"/>
            </a:endParaRPr>
          </a:p>
          <a:p>
            <a:pPr marL="12700">
              <a:spcBef>
                <a:spcPts val="100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+mj-lt"/>
                <a:cs typeface="Roboto"/>
              </a:rPr>
              <a:t>What is data validation</a:t>
            </a:r>
          </a:p>
          <a:p>
            <a:pPr marL="12700">
              <a:spcBef>
                <a:spcPts val="100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+mj-lt"/>
                <a:cs typeface="Roboto"/>
              </a:rPr>
              <a:t>Creating validation settings</a:t>
            </a:r>
          </a:p>
        </p:txBody>
      </p:sp>
    </p:spTree>
    <p:extLst>
      <p:ext uri="{BB962C8B-B14F-4D97-AF65-F5344CB8AC3E}">
        <p14:creationId xmlns:p14="http://schemas.microsoft.com/office/powerpoint/2010/main" val="34124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 dirty="0" smtClean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Validation Data</a:t>
            </a:r>
            <a:endParaRPr sz="36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" name="Google Shape;5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71" y="903175"/>
            <a:ext cx="1524476" cy="264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7848" y="817688"/>
            <a:ext cx="181251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47675" y="839245"/>
            <a:ext cx="2011461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Data validation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berfungsi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meminimalkan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kesalahan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input data yang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menyebabkan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data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tidak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konsisten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data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tidak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sesuai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peruntukannya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. Data validation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dapat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diakses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dengan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:</a:t>
            </a:r>
          </a:p>
          <a:p>
            <a:pPr lvl="0" algn="just">
              <a:lnSpc>
                <a:spcPct val="115000"/>
              </a:lnSpc>
            </a:pPr>
            <a:endParaRPr lang="en-US" dirty="0">
              <a:highlight>
                <a:srgbClr val="FFFFFF"/>
              </a:highlight>
              <a:ea typeface="Roboto"/>
              <a:cs typeface="Roboto"/>
              <a:sym typeface="Roboto"/>
            </a:endParaRPr>
          </a:p>
          <a:p>
            <a:pPr lvl="0" algn="just">
              <a:lnSpc>
                <a:spcPct val="115000"/>
              </a:lnSpc>
            </a:pP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Data -&gt; Data 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3464" y="748835"/>
            <a:ext cx="3163209" cy="430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Langkah-langkah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menerapkan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data validation</a:t>
            </a:r>
          </a:p>
          <a:p>
            <a:pPr marL="457200" lvl="0" indent="-298450" algn="just">
              <a:lnSpc>
                <a:spcPct val="115000"/>
              </a:lnSpc>
              <a:buSzPts val="1100"/>
              <a:buFont typeface="Roboto"/>
              <a:buAutoNum type="arabicPeriod"/>
            </a:pP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Pilih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isi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nama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cell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range yang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akan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diterapkan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data validation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bagian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Apply to range</a:t>
            </a:r>
          </a:p>
          <a:p>
            <a:pPr marL="457200" lvl="0" indent="-298450" algn="just">
              <a:lnSpc>
                <a:spcPct val="115000"/>
              </a:lnSpc>
              <a:buSzPts val="1100"/>
              <a:buFont typeface="Roboto"/>
              <a:buAutoNum type="arabicPeriod"/>
            </a:pP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Pilih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kriteria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data validation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Criteria</a:t>
            </a:r>
          </a:p>
          <a:p>
            <a:pPr marL="457200" lvl="0" indent="-298450" algn="just">
              <a:lnSpc>
                <a:spcPct val="115000"/>
              </a:lnSpc>
              <a:buSzPts val="1100"/>
              <a:buFont typeface="Roboto"/>
              <a:buAutoNum type="arabicPeriod"/>
            </a:pP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Ikuti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aturan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diminta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oleh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Criteria.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Setiap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Criteria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memiliki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aturan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berbeda-beda</a:t>
            </a:r>
            <a:endParaRPr lang="en-US" dirty="0">
              <a:highlight>
                <a:srgbClr val="FFFFFF"/>
              </a:highlight>
              <a:ea typeface="Roboto"/>
              <a:cs typeface="Roboto"/>
              <a:sym typeface="Roboto"/>
            </a:endParaRPr>
          </a:p>
          <a:p>
            <a:pPr marL="457200" lvl="0" indent="-298450" algn="just">
              <a:lnSpc>
                <a:spcPct val="115000"/>
              </a:lnSpc>
              <a:buSzPts val="1100"/>
              <a:buFont typeface="Roboto"/>
              <a:buAutoNum type="arabicPeriod"/>
            </a:pP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menu Advanced options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kita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dapat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mengatur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seperti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: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memberikan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warning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menolak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input yang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salah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menampilkan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help text,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memilih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display style </a:t>
            </a:r>
            <a:r>
              <a:rPr lang="en-US" dirty="0" err="1">
                <a:highlight>
                  <a:srgbClr val="FFFFFF"/>
                </a:highlight>
                <a:ea typeface="Roboto"/>
                <a:cs typeface="Roboto"/>
                <a:sym typeface="Roboto"/>
              </a:rPr>
              <a:t>dari</a:t>
            </a:r>
            <a:r>
              <a:rPr lang="en-US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8083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5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8919B">
              <a:alpha val="75685"/>
            </a:srgbClr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692700" y="267837"/>
            <a:ext cx="9867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130" dirty="0">
                <a:solidFill>
                  <a:srgbClr val="FFFFFF"/>
                </a:solidFill>
                <a:latin typeface="+mj-lt"/>
                <a:cs typeface="Trebuchet MS"/>
              </a:rPr>
              <a:t>#RintisKarirImpian</a:t>
            </a:r>
            <a:endParaRPr sz="1100" dirty="0">
              <a:latin typeface="+mj-lt"/>
              <a:cs typeface="Trebuchet MS"/>
            </a:endParaRPr>
          </a:p>
        </p:txBody>
      </p:sp>
      <p:pic>
        <p:nvPicPr>
          <p:cNvPr id="7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229" y="200400"/>
            <a:ext cx="1239551" cy="477198"/>
          </a:xfrm>
          <a:prstGeom prst="rect">
            <a:avLst/>
          </a:prstGeom>
        </p:spPr>
      </p:pic>
      <p:sp>
        <p:nvSpPr>
          <p:cNvPr id="8" name="object 6"/>
          <p:cNvSpPr txBox="1">
            <a:spLocks/>
          </p:cNvSpPr>
          <p:nvPr/>
        </p:nvSpPr>
        <p:spPr>
          <a:xfrm>
            <a:off x="1404123" y="2137014"/>
            <a:ext cx="6335751" cy="8694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b="1" spc="-10" dirty="0" smtClean="0">
                <a:solidFill>
                  <a:srgbClr val="FFFFFF"/>
                </a:solidFill>
                <a:latin typeface="+mj-lt"/>
                <a:cs typeface="Roboto"/>
              </a:rPr>
              <a:t>Mini </a:t>
            </a:r>
            <a:r>
              <a:rPr lang="en-US" sz="3600" b="1" spc="-10" dirty="0" smtClean="0">
                <a:solidFill>
                  <a:srgbClr val="FFFFFF"/>
                </a:solidFill>
                <a:latin typeface="+mj-lt"/>
                <a:cs typeface="Roboto"/>
              </a:rPr>
              <a:t>Task:</a:t>
            </a:r>
          </a:p>
          <a:p>
            <a:pPr marL="12700">
              <a:spcBef>
                <a:spcPts val="100"/>
              </a:spcBef>
            </a:pPr>
            <a:r>
              <a:rPr lang="en-US" sz="1800" b="1" spc="-10" dirty="0" smtClean="0">
                <a:solidFill>
                  <a:srgbClr val="FFFFFF"/>
                </a:solidFill>
                <a:latin typeface="+mj-lt"/>
                <a:cs typeface="Roboto"/>
              </a:rPr>
              <a:t>Use setting region/locale google sheet is United States</a:t>
            </a:r>
            <a:endParaRPr lang="en-US" sz="1800" b="1" spc="-10" dirty="0" smtClean="0">
              <a:solidFill>
                <a:srgbClr val="FFFFFF"/>
              </a:solidFill>
              <a:latin typeface="+mj-lt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511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dirty="0" smtClean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36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985" y="903175"/>
            <a:ext cx="8077100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 algn="just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Buat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worksheet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baru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lalu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extract data raw superstore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folder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modul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ke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dalam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sheet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5998" y="12156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File -&gt; Import -&gt; </a:t>
            </a:r>
            <a:r>
              <a:rPr lang="en-US" b="1" dirty="0" err="1"/>
              <a:t>Pilih</a:t>
            </a:r>
            <a:r>
              <a:rPr lang="en-US" b="1" dirty="0"/>
              <a:t> Dataset -&gt; Replace current sheet -&gt; Import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654" y="1690750"/>
            <a:ext cx="6744688" cy="30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dirty="0" smtClean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36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985" y="903175"/>
            <a:ext cx="8077100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 algn="just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sv-SE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Ubah format data pada kolom diskon menjadi percentage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64" y="1529950"/>
            <a:ext cx="7112466" cy="31995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83499" y="1222173"/>
            <a:ext cx="4001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Blok Column Discount -&gt; Icon 123 -&gt; Percent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4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5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8919B">
              <a:alpha val="75685"/>
            </a:srgbClr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692700" y="267837"/>
            <a:ext cx="9867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130" dirty="0">
                <a:solidFill>
                  <a:srgbClr val="FFFFFF"/>
                </a:solidFill>
                <a:latin typeface="+mj-lt"/>
                <a:cs typeface="Trebuchet MS"/>
              </a:rPr>
              <a:t>#RintisKarirImpian</a:t>
            </a:r>
            <a:endParaRPr sz="1100" dirty="0">
              <a:latin typeface="+mj-lt"/>
              <a:cs typeface="Trebuchet MS"/>
            </a:endParaRPr>
          </a:p>
        </p:txBody>
      </p:sp>
      <p:pic>
        <p:nvPicPr>
          <p:cNvPr id="7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229" y="200400"/>
            <a:ext cx="1239551" cy="477198"/>
          </a:xfrm>
          <a:prstGeom prst="rect">
            <a:avLst/>
          </a:prstGeom>
        </p:spPr>
      </p:pic>
      <p:sp>
        <p:nvSpPr>
          <p:cNvPr id="8" name="object 6"/>
          <p:cNvSpPr txBox="1">
            <a:spLocks/>
          </p:cNvSpPr>
          <p:nvPr/>
        </p:nvSpPr>
        <p:spPr>
          <a:xfrm>
            <a:off x="1404123" y="1961325"/>
            <a:ext cx="6335751" cy="1220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b="1" spc="-10" dirty="0">
                <a:solidFill>
                  <a:srgbClr val="FFFFFF"/>
                </a:solidFill>
                <a:latin typeface="+mj-lt"/>
                <a:cs typeface="Roboto"/>
              </a:rPr>
              <a:t>Data Extraction:</a:t>
            </a:r>
          </a:p>
          <a:p>
            <a:pPr marL="12700">
              <a:spcBef>
                <a:spcPts val="100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+mj-lt"/>
                <a:cs typeface="Roboto"/>
              </a:rPr>
              <a:t>Import data from CSV</a:t>
            </a:r>
          </a:p>
          <a:p>
            <a:pPr marL="12700">
              <a:spcBef>
                <a:spcPts val="100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+mj-lt"/>
                <a:cs typeface="Roboto"/>
              </a:rPr>
              <a:t>Import data from another sheets</a:t>
            </a:r>
          </a:p>
        </p:txBody>
      </p:sp>
    </p:spTree>
    <p:extLst>
      <p:ext uri="{BB962C8B-B14F-4D97-AF65-F5344CB8AC3E}">
        <p14:creationId xmlns:p14="http://schemas.microsoft.com/office/powerpoint/2010/main" val="42778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dirty="0" smtClean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36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985" y="903175"/>
            <a:ext cx="8077100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 algn="just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Ubah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format data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kolom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sales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dan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profit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menjadi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currency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dengan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mata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uang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dollar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dan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maksimal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dua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angka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di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belakang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koma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94" y="1895222"/>
            <a:ext cx="6318607" cy="28380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7034" y="1555420"/>
            <a:ext cx="768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Blok Column </a:t>
            </a:r>
            <a:r>
              <a:rPr lang="en-US" b="1" dirty="0" smtClean="0"/>
              <a:t>Sales &amp; Profit </a:t>
            </a:r>
            <a:r>
              <a:rPr lang="en-US" b="1" dirty="0"/>
              <a:t>-&gt; Icon 123 -&gt; Currency -&gt; Increase/Decrease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4238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dirty="0" smtClean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36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985" y="903175"/>
            <a:ext cx="8077100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 algn="just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kolom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profit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tandai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profit yang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negatif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dengan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warna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merah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6375" y="1222173"/>
            <a:ext cx="6331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Blok Column Profit -&gt; Format -&gt; Conditional formatting -&gt; Format rules </a:t>
            </a:r>
            <a:r>
              <a:rPr lang="en-US" b="1" dirty="0" smtClean="0"/>
              <a:t>“Less than“, “0” </a:t>
            </a:r>
            <a:r>
              <a:rPr lang="en-US" b="1" dirty="0"/>
              <a:t>-&gt; Formatting style "Red" -&gt; 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844" y="1693319"/>
            <a:ext cx="6740306" cy="304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dirty="0" smtClean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36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985" y="903175"/>
            <a:ext cx="8077100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 algn="just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Ubah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data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kolom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Ship_Mode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sampai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Region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dengan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Proper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0570" y="1205133"/>
            <a:ext cx="6802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Cara 1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/>
              <a:t>Rumus</a:t>
            </a:r>
            <a:r>
              <a:rPr lang="en-US" b="1" dirty="0"/>
              <a:t>: =PROPER, </a:t>
            </a:r>
            <a:r>
              <a:rPr lang="en-US" b="1" dirty="0" err="1"/>
              <a:t>namun</a:t>
            </a:r>
            <a:r>
              <a:rPr lang="en-US" b="1" dirty="0"/>
              <a:t>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column </a:t>
            </a:r>
            <a:r>
              <a:rPr lang="en-US" b="1" dirty="0" err="1"/>
              <a:t>baru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70570" y="1503808"/>
            <a:ext cx="77004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Cara 2 </a:t>
            </a:r>
            <a:r>
              <a:rPr lang="en-US" b="1" dirty="0" err="1"/>
              <a:t>Menggunakan</a:t>
            </a:r>
            <a:r>
              <a:rPr lang="en-US" b="1" dirty="0"/>
              <a:t> Extensions:</a:t>
            </a:r>
          </a:p>
          <a:p>
            <a:pPr algn="just"/>
            <a:r>
              <a:rPr lang="en-US" b="1" dirty="0"/>
              <a:t>Add-ons = Install </a:t>
            </a:r>
            <a:r>
              <a:rPr lang="en-US" b="1" dirty="0" err="1"/>
              <a:t>ChangeCase</a:t>
            </a:r>
            <a:endParaRPr lang="en-US" b="1" dirty="0"/>
          </a:p>
          <a:p>
            <a:pPr algn="just"/>
            <a:r>
              <a:rPr lang="en-US" b="1" dirty="0"/>
              <a:t>Blok column </a:t>
            </a:r>
            <a:r>
              <a:rPr lang="en-US" b="1" dirty="0" err="1"/>
              <a:t>Ship_mode</a:t>
            </a:r>
            <a:r>
              <a:rPr lang="en-US" b="1" dirty="0"/>
              <a:t> until Region -&gt; Extensions -&gt; </a:t>
            </a:r>
            <a:r>
              <a:rPr lang="en-US" b="1" dirty="0" err="1"/>
              <a:t>ChangeCase</a:t>
            </a:r>
            <a:r>
              <a:rPr lang="en-US" b="1" dirty="0"/>
              <a:t> -&gt; First letter capitals</a:t>
            </a:r>
          </a:p>
        </p:txBody>
      </p:sp>
      <p:pic>
        <p:nvPicPr>
          <p:cNvPr id="23" name="Picture 22"/>
          <p:cNvPicPr/>
          <p:nvPr/>
        </p:nvPicPr>
        <p:blipFill rotWithShape="1">
          <a:blip r:embed="rId4"/>
          <a:srcRect t="14452" r="7291" b="27971"/>
          <a:stretch/>
        </p:blipFill>
        <p:spPr bwMode="auto">
          <a:xfrm>
            <a:off x="1817368" y="2345655"/>
            <a:ext cx="5509260" cy="1931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57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dirty="0" smtClean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36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985" y="903175"/>
            <a:ext cx="8077100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 algn="just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Periksa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apakah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data superstore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memiliki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transaksi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duplikat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</p:txBody>
      </p:sp>
      <p:pic>
        <p:nvPicPr>
          <p:cNvPr id="20" name="Picture 19"/>
          <p:cNvPicPr/>
          <p:nvPr/>
        </p:nvPicPr>
        <p:blipFill rotWithShape="1">
          <a:blip r:embed="rId4"/>
          <a:srcRect t="14214" r="47952" b="9246"/>
          <a:stretch/>
        </p:blipFill>
        <p:spPr bwMode="auto">
          <a:xfrm>
            <a:off x="930225" y="1858812"/>
            <a:ext cx="3092450" cy="2567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5"/>
          <a:srcRect t="13030" r="36838" b="9248"/>
          <a:stretch/>
        </p:blipFill>
        <p:spPr bwMode="auto">
          <a:xfrm>
            <a:off x="4491075" y="1860756"/>
            <a:ext cx="3752850" cy="2607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0145" y="1203843"/>
            <a:ext cx="8003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CTRL+A -&gt; Data -&gt; Data cleanup -&gt; Remove duplicates -&gt; </a:t>
            </a:r>
            <a:r>
              <a:rPr lang="en-US" b="1" dirty="0" err="1"/>
              <a:t>Centang</a:t>
            </a:r>
            <a:r>
              <a:rPr lang="en-US" b="1" dirty="0"/>
              <a:t> Data has header row -&gt; </a:t>
            </a:r>
            <a:r>
              <a:rPr lang="en-US" b="1" dirty="0" err="1"/>
              <a:t>Uncentang</a:t>
            </a:r>
            <a:r>
              <a:rPr lang="en-US" b="1" dirty="0"/>
              <a:t> Column E,F,G,H -&gt; Remove duplicates</a:t>
            </a:r>
          </a:p>
        </p:txBody>
      </p:sp>
    </p:spTree>
    <p:extLst>
      <p:ext uri="{BB962C8B-B14F-4D97-AF65-F5344CB8AC3E}">
        <p14:creationId xmlns:p14="http://schemas.microsoft.com/office/powerpoint/2010/main" val="14974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dirty="0" smtClean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36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985" y="903175"/>
            <a:ext cx="8077100" cy="56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 algn="just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bagian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Segment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terapkan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data validation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sehingga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data yang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masuk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adalah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satu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dari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pilihan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berikut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: Corporate, Consumer, Home Office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527" y="1378833"/>
            <a:ext cx="7917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Blok column Segment -&gt; Data -&gt; Data validation -&gt; Add rule -&gt; Criteria, Dropdown, ("Corporate", "Consumer", "Home Office" -&gt; Advanced options, Reject the input -&gt; Done</a:t>
            </a:r>
          </a:p>
        </p:txBody>
      </p:sp>
      <p:pic>
        <p:nvPicPr>
          <p:cNvPr id="23" name="Picture 22"/>
          <p:cNvPicPr/>
          <p:nvPr/>
        </p:nvPicPr>
        <p:blipFill rotWithShape="1">
          <a:blip r:embed="rId4"/>
          <a:srcRect t="13976" b="9270"/>
          <a:stretch/>
        </p:blipFill>
        <p:spPr bwMode="auto">
          <a:xfrm>
            <a:off x="3549415" y="1902053"/>
            <a:ext cx="5485049" cy="2583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 rotWithShape="1">
          <a:blip r:embed="rId5"/>
          <a:srcRect t="14216" r="44348" b="8799"/>
          <a:stretch/>
        </p:blipFill>
        <p:spPr bwMode="auto">
          <a:xfrm>
            <a:off x="131742" y="1902053"/>
            <a:ext cx="3307080" cy="2583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62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3;g1ca198531fe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+mj-lt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94;g1ca198531fe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+mj-lt"/>
                <a:sym typeface="Arial"/>
              </a:rPr>
              <a:t>Instagram </a:t>
            </a:r>
            <a:r>
              <a:rPr lang="en" sz="2000" b="0" i="0" u="none" strike="noStrike" cap="none" dirty="0" smtClean="0">
                <a:solidFill>
                  <a:srgbClr val="595959"/>
                </a:solidFill>
                <a:latin typeface="+mj-lt"/>
                <a:sym typeface="Arial"/>
              </a:rPr>
              <a:t>: @arjun_yf</a:t>
            </a:r>
            <a:endParaRPr sz="2000" b="0" i="0" u="none" strike="noStrike" cap="none" dirty="0">
              <a:solidFill>
                <a:srgbClr val="595959"/>
              </a:solidFill>
              <a:latin typeface="+mj-lt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+mj-lt"/>
                <a:sym typeface="Arial"/>
              </a:rPr>
              <a:t>Twitter </a:t>
            </a:r>
            <a:r>
              <a:rPr lang="en" sz="2000" b="0" i="0" u="none" strike="noStrike" cap="none" dirty="0" smtClean="0">
                <a:solidFill>
                  <a:srgbClr val="595959"/>
                </a:solidFill>
                <a:latin typeface="+mj-lt"/>
                <a:sym typeface="Arial"/>
              </a:rPr>
              <a:t>: @arjun_yuda</a:t>
            </a:r>
            <a:endParaRPr sz="2000" b="0" i="0" u="none" strike="noStrike" cap="none" dirty="0">
              <a:solidFill>
                <a:srgbClr val="595959"/>
              </a:solidFill>
              <a:latin typeface="+mj-lt"/>
              <a:sym typeface="Arial"/>
            </a:endParaRPr>
          </a:p>
          <a:p>
            <a:pPr lvl="0">
              <a:lnSpc>
                <a:spcPct val="115000"/>
              </a:lnSpc>
              <a:buSzPts val="2000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+mj-lt"/>
                <a:sym typeface="Arial"/>
              </a:rPr>
              <a:t>LinkedIn </a:t>
            </a:r>
            <a:r>
              <a:rPr lang="en" sz="2000" b="0" i="0" u="none" strike="noStrike" cap="none" dirty="0" smtClean="0">
                <a:solidFill>
                  <a:srgbClr val="595959"/>
                </a:solidFill>
                <a:latin typeface="+mj-lt"/>
                <a:sym typeface="Arial"/>
              </a:rPr>
              <a:t>: </a:t>
            </a:r>
            <a:r>
              <a:rPr lang="en-US" sz="2000" dirty="0" smtClean="0">
                <a:solidFill>
                  <a:srgbClr val="595959"/>
                </a:solidFill>
                <a:latin typeface="+mj-lt"/>
              </a:rPr>
              <a:t>arjun-yuda-firwanda-8095261a4</a:t>
            </a:r>
            <a:endParaRPr sz="2000" b="0" i="0" u="none" strike="noStrike" cap="none" dirty="0">
              <a:solidFill>
                <a:srgbClr val="595959"/>
              </a:solidFill>
              <a:latin typeface="+mj-lt"/>
              <a:sym typeface="Arial"/>
            </a:endParaRPr>
          </a:p>
        </p:txBody>
      </p:sp>
      <p:pic>
        <p:nvPicPr>
          <p:cNvPr id="10" name="Google Shape;195;g1ca198531fe_0_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96;g1ca198531fe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Bootcamp Data Analysis</a:t>
            </a:r>
            <a:endParaRPr sz="2000" b="0" i="0" u="none" strike="noStrike" cap="none" dirty="0">
              <a:solidFill>
                <a:srgbClr val="59595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+mj-lt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 dirty="0">
              <a:solidFill>
                <a:srgbClr val="595959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3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3600"/>
            </a:pPr>
            <a:r>
              <a:rPr lang="en-US" sz="2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Data Extraction from External CSV file (GUI Method)</a:t>
            </a:r>
            <a:endParaRPr sz="24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325" y="780535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dirty="0" err="1">
                <a:ea typeface="Roboto"/>
                <a:cs typeface="Roboto"/>
                <a:sym typeface="Roboto"/>
              </a:rPr>
              <a:t>Setelah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kamu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memilih</a:t>
            </a:r>
            <a:r>
              <a:rPr lang="en-US" dirty="0">
                <a:ea typeface="Roboto"/>
                <a:cs typeface="Roboto"/>
                <a:sym typeface="Roboto"/>
              </a:rPr>
              <a:t> data csv yang </a:t>
            </a:r>
            <a:r>
              <a:rPr lang="en-US" dirty="0" err="1">
                <a:ea typeface="Roboto"/>
                <a:cs typeface="Roboto"/>
                <a:sym typeface="Roboto"/>
              </a:rPr>
              <a:t>akan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digunakan</a:t>
            </a:r>
            <a:r>
              <a:rPr lang="en-US" dirty="0"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ea typeface="Roboto"/>
                <a:cs typeface="Roboto"/>
                <a:sym typeface="Roboto"/>
              </a:rPr>
              <a:t>kamu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akan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diminta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memilih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bagaimana</a:t>
            </a:r>
            <a:r>
              <a:rPr lang="en-US" dirty="0">
                <a:ea typeface="Roboto"/>
                <a:cs typeface="Roboto"/>
                <a:sym typeface="Roboto"/>
              </a:rPr>
              <a:t> file </a:t>
            </a:r>
            <a:r>
              <a:rPr lang="en-US" dirty="0" err="1">
                <a:ea typeface="Roboto"/>
                <a:cs typeface="Roboto"/>
                <a:sym typeface="Roboto"/>
              </a:rPr>
              <a:t>tersebut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disajikan</a:t>
            </a:r>
            <a:r>
              <a:rPr lang="en-US" dirty="0">
                <a:ea typeface="Roboto"/>
                <a:cs typeface="Roboto"/>
                <a:sym typeface="Roboto"/>
              </a:rPr>
              <a:t>:</a:t>
            </a:r>
          </a:p>
          <a:p>
            <a:pPr marL="457200" lvl="0" indent="-304800" algn="just">
              <a:buSzPts val="1200"/>
              <a:buFont typeface="Roboto"/>
              <a:buAutoNum type="arabicPeriod"/>
            </a:pPr>
            <a:r>
              <a:rPr lang="en-US" i="1" dirty="0">
                <a:ea typeface="Roboto"/>
                <a:cs typeface="Roboto"/>
                <a:sym typeface="Roboto"/>
              </a:rPr>
              <a:t>Create new spreadsheet</a:t>
            </a:r>
            <a:r>
              <a:rPr lang="en-US" dirty="0">
                <a:ea typeface="Roboto"/>
                <a:cs typeface="Roboto"/>
                <a:sym typeface="Roboto"/>
              </a:rPr>
              <a:t> - &gt; </a:t>
            </a:r>
            <a:r>
              <a:rPr lang="en-US" dirty="0" err="1">
                <a:ea typeface="Roboto"/>
                <a:cs typeface="Roboto"/>
                <a:sym typeface="Roboto"/>
              </a:rPr>
              <a:t>Membuat</a:t>
            </a:r>
            <a:r>
              <a:rPr lang="en-US" dirty="0">
                <a:ea typeface="Roboto"/>
                <a:cs typeface="Roboto"/>
                <a:sym typeface="Roboto"/>
              </a:rPr>
              <a:t> file </a:t>
            </a:r>
            <a:r>
              <a:rPr lang="en-US" dirty="0" err="1">
                <a:ea typeface="Roboto"/>
                <a:cs typeface="Roboto"/>
                <a:sym typeface="Roboto"/>
              </a:rPr>
              <a:t>gsheet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baru</a:t>
            </a:r>
            <a:endParaRPr lang="en-US" dirty="0">
              <a:ea typeface="Roboto"/>
              <a:cs typeface="Roboto"/>
              <a:sym typeface="Roboto"/>
            </a:endParaRPr>
          </a:p>
          <a:p>
            <a:pPr marL="457200" lvl="0" indent="-304800" algn="just">
              <a:buSzPts val="1200"/>
              <a:buFont typeface="Roboto"/>
              <a:buAutoNum type="arabicPeriod"/>
            </a:pPr>
            <a:r>
              <a:rPr lang="en-US" i="1" dirty="0">
                <a:ea typeface="Roboto"/>
                <a:cs typeface="Roboto"/>
                <a:sym typeface="Roboto"/>
              </a:rPr>
              <a:t>Insert new sheets</a:t>
            </a:r>
            <a:r>
              <a:rPr lang="en-US" dirty="0">
                <a:ea typeface="Roboto"/>
                <a:cs typeface="Roboto"/>
                <a:sym typeface="Roboto"/>
              </a:rPr>
              <a:t> -&gt; </a:t>
            </a:r>
            <a:r>
              <a:rPr lang="en-US" dirty="0" err="1">
                <a:ea typeface="Roboto"/>
                <a:cs typeface="Roboto"/>
                <a:sym typeface="Roboto"/>
              </a:rPr>
              <a:t>Menambahkan</a:t>
            </a:r>
            <a:r>
              <a:rPr lang="en-US" dirty="0">
                <a:ea typeface="Roboto"/>
                <a:cs typeface="Roboto"/>
                <a:sym typeface="Roboto"/>
              </a:rPr>
              <a:t> sheet </a:t>
            </a:r>
            <a:r>
              <a:rPr lang="en-US" dirty="0" err="1">
                <a:ea typeface="Roboto"/>
                <a:cs typeface="Roboto"/>
                <a:sym typeface="Roboto"/>
              </a:rPr>
              <a:t>baru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gsheet</a:t>
            </a:r>
            <a:r>
              <a:rPr lang="en-US" dirty="0"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ea typeface="Roboto"/>
                <a:cs typeface="Roboto"/>
                <a:sym typeface="Roboto"/>
              </a:rPr>
              <a:t>sedang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berjalan</a:t>
            </a:r>
            <a:endParaRPr lang="en-US" dirty="0">
              <a:ea typeface="Roboto"/>
              <a:cs typeface="Roboto"/>
              <a:sym typeface="Roboto"/>
            </a:endParaRPr>
          </a:p>
          <a:p>
            <a:pPr marL="457200" lvl="0" indent="-304800" algn="just">
              <a:buSzPts val="1200"/>
              <a:buFont typeface="Roboto"/>
              <a:buAutoNum type="arabicPeriod"/>
            </a:pPr>
            <a:r>
              <a:rPr lang="en-US" i="1" dirty="0">
                <a:ea typeface="Roboto"/>
                <a:cs typeface="Roboto"/>
                <a:sym typeface="Roboto"/>
              </a:rPr>
              <a:t>Replace spreadsheet</a:t>
            </a:r>
            <a:r>
              <a:rPr lang="en-US" dirty="0">
                <a:ea typeface="Roboto"/>
                <a:cs typeface="Roboto"/>
                <a:sym typeface="Roboto"/>
              </a:rPr>
              <a:t> -&gt; </a:t>
            </a:r>
            <a:r>
              <a:rPr lang="en-US" dirty="0" err="1">
                <a:ea typeface="Roboto"/>
                <a:cs typeface="Roboto"/>
                <a:sym typeface="Roboto"/>
              </a:rPr>
              <a:t>menggantikan</a:t>
            </a:r>
            <a:r>
              <a:rPr lang="en-US" dirty="0">
                <a:ea typeface="Roboto"/>
                <a:cs typeface="Roboto"/>
                <a:sym typeface="Roboto"/>
              </a:rPr>
              <a:t> spreadsheet yang </a:t>
            </a:r>
            <a:r>
              <a:rPr lang="en-US" dirty="0" err="1">
                <a:ea typeface="Roboto"/>
                <a:cs typeface="Roboto"/>
                <a:sym typeface="Roboto"/>
              </a:rPr>
              <a:t>sedang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berjalan</a:t>
            </a:r>
            <a:r>
              <a:rPr lang="en-US" dirty="0">
                <a:ea typeface="Roboto"/>
                <a:cs typeface="Roboto"/>
                <a:sym typeface="Roboto"/>
              </a:rPr>
              <a:t> (</a:t>
            </a:r>
            <a:r>
              <a:rPr lang="en-US" dirty="0" err="1">
                <a:ea typeface="Roboto"/>
                <a:cs typeface="Roboto"/>
                <a:sym typeface="Roboto"/>
              </a:rPr>
              <a:t>dapat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menghapus</a:t>
            </a:r>
            <a:r>
              <a:rPr lang="en-US" dirty="0">
                <a:ea typeface="Roboto"/>
                <a:cs typeface="Roboto"/>
                <a:sym typeface="Roboto"/>
              </a:rPr>
              <a:t> data </a:t>
            </a:r>
            <a:r>
              <a:rPr lang="en-US" dirty="0" err="1"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gsheet</a:t>
            </a:r>
            <a:r>
              <a:rPr lang="en-US" dirty="0"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304800" algn="just">
              <a:buSzPts val="1200"/>
              <a:buFont typeface="Roboto"/>
              <a:buAutoNum type="arabicPeriod"/>
            </a:pPr>
            <a:r>
              <a:rPr lang="en-US" i="1" dirty="0">
                <a:ea typeface="Roboto"/>
                <a:cs typeface="Roboto"/>
                <a:sym typeface="Roboto"/>
              </a:rPr>
              <a:t>Replace current sheet</a:t>
            </a:r>
            <a:r>
              <a:rPr lang="en-US" dirty="0">
                <a:ea typeface="Roboto"/>
                <a:cs typeface="Roboto"/>
                <a:sym typeface="Roboto"/>
              </a:rPr>
              <a:t> -&gt; </a:t>
            </a:r>
            <a:r>
              <a:rPr lang="en-US" dirty="0" err="1">
                <a:ea typeface="Roboto"/>
                <a:cs typeface="Roboto"/>
                <a:sym typeface="Roboto"/>
              </a:rPr>
              <a:t>menggantikan</a:t>
            </a:r>
            <a:r>
              <a:rPr lang="en-US" dirty="0">
                <a:ea typeface="Roboto"/>
                <a:cs typeface="Roboto"/>
                <a:sym typeface="Roboto"/>
              </a:rPr>
              <a:t> sheet yang </a:t>
            </a:r>
            <a:r>
              <a:rPr lang="en-US" dirty="0" err="1">
                <a:ea typeface="Roboto"/>
                <a:cs typeface="Roboto"/>
                <a:sym typeface="Roboto"/>
              </a:rPr>
              <a:t>sedang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berjalan</a:t>
            </a:r>
            <a:r>
              <a:rPr lang="en-US" dirty="0">
                <a:ea typeface="Roboto"/>
                <a:cs typeface="Roboto"/>
                <a:sym typeface="Roboto"/>
              </a:rPr>
              <a:t> (</a:t>
            </a:r>
            <a:r>
              <a:rPr lang="en-US" dirty="0" err="1">
                <a:ea typeface="Roboto"/>
                <a:cs typeface="Roboto"/>
                <a:sym typeface="Roboto"/>
              </a:rPr>
              <a:t>dapat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menghapus</a:t>
            </a:r>
            <a:r>
              <a:rPr lang="en-US" dirty="0">
                <a:ea typeface="Roboto"/>
                <a:cs typeface="Roboto"/>
                <a:sym typeface="Roboto"/>
              </a:rPr>
              <a:t> data </a:t>
            </a:r>
            <a:r>
              <a:rPr lang="en-US" dirty="0" err="1"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ea typeface="Roboto"/>
                <a:cs typeface="Roboto"/>
                <a:sym typeface="Roboto"/>
              </a:rPr>
              <a:t> sheet)</a:t>
            </a:r>
          </a:p>
          <a:p>
            <a:pPr marL="457200" lvl="0" indent="-304800" algn="just">
              <a:buSzPts val="1200"/>
              <a:buFont typeface="Roboto"/>
              <a:buAutoNum type="arabicPeriod"/>
            </a:pPr>
            <a:r>
              <a:rPr lang="en-US" i="1" dirty="0">
                <a:ea typeface="Roboto"/>
                <a:cs typeface="Roboto"/>
                <a:sym typeface="Roboto"/>
              </a:rPr>
              <a:t>Append to current sheet</a:t>
            </a:r>
            <a:r>
              <a:rPr lang="en-US" dirty="0">
                <a:ea typeface="Roboto"/>
                <a:cs typeface="Roboto"/>
                <a:sym typeface="Roboto"/>
              </a:rPr>
              <a:t> -&gt; </a:t>
            </a:r>
            <a:r>
              <a:rPr lang="en-US" dirty="0" err="1">
                <a:ea typeface="Roboto"/>
                <a:cs typeface="Roboto"/>
                <a:sym typeface="Roboto"/>
              </a:rPr>
              <a:t>menyisipkan</a:t>
            </a:r>
            <a:r>
              <a:rPr lang="en-US" dirty="0">
                <a:ea typeface="Roboto"/>
                <a:cs typeface="Roboto"/>
                <a:sym typeface="Roboto"/>
              </a:rPr>
              <a:t> data </a:t>
            </a:r>
            <a:r>
              <a:rPr lang="en-US" dirty="0" err="1">
                <a:ea typeface="Roboto"/>
                <a:cs typeface="Roboto"/>
                <a:sym typeface="Roboto"/>
              </a:rPr>
              <a:t>pada</a:t>
            </a:r>
            <a:r>
              <a:rPr lang="en-US" dirty="0">
                <a:ea typeface="Roboto"/>
                <a:cs typeface="Roboto"/>
                <a:sym typeface="Roboto"/>
              </a:rPr>
              <a:t> sheet yang </a:t>
            </a:r>
            <a:r>
              <a:rPr lang="en-US" dirty="0" err="1">
                <a:ea typeface="Roboto"/>
                <a:cs typeface="Roboto"/>
                <a:sym typeface="Roboto"/>
              </a:rPr>
              <a:t>sedang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berjalan</a:t>
            </a:r>
            <a:endParaRPr lang="en-US" dirty="0">
              <a:ea typeface="Roboto"/>
              <a:cs typeface="Roboto"/>
              <a:sym typeface="Roboto"/>
            </a:endParaRPr>
          </a:p>
          <a:p>
            <a:pPr marL="457200" lvl="0" indent="-304800" algn="just">
              <a:buSzPts val="1200"/>
              <a:buFont typeface="Roboto"/>
              <a:buAutoNum type="arabicPeriod"/>
            </a:pPr>
            <a:r>
              <a:rPr lang="en-US" i="1" dirty="0">
                <a:ea typeface="Roboto"/>
                <a:cs typeface="Roboto"/>
                <a:sym typeface="Roboto"/>
              </a:rPr>
              <a:t>Replace data at selected cell</a:t>
            </a:r>
            <a:r>
              <a:rPr lang="en-US" dirty="0">
                <a:ea typeface="Roboto"/>
                <a:cs typeface="Roboto"/>
                <a:sym typeface="Roboto"/>
              </a:rPr>
              <a:t> -&gt; </a:t>
            </a:r>
            <a:r>
              <a:rPr lang="en-US" dirty="0" err="1">
                <a:ea typeface="Roboto"/>
                <a:cs typeface="Roboto"/>
                <a:sym typeface="Roboto"/>
              </a:rPr>
              <a:t>menggantikan</a:t>
            </a:r>
            <a:r>
              <a:rPr lang="en-US" dirty="0">
                <a:ea typeface="Roboto"/>
                <a:cs typeface="Roboto"/>
                <a:sym typeface="Roboto"/>
              </a:rPr>
              <a:t> data yang </a:t>
            </a:r>
            <a:r>
              <a:rPr lang="en-US" dirty="0" err="1">
                <a:ea typeface="Roboto"/>
                <a:cs typeface="Roboto"/>
                <a:sym typeface="Roboto"/>
              </a:rPr>
              <a:t>sudah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ditandai</a:t>
            </a:r>
            <a:endParaRPr lang="en-US" dirty="0">
              <a:ea typeface="Roboto"/>
              <a:cs typeface="Roboto"/>
              <a:sym typeface="Roboto"/>
            </a:endParaRPr>
          </a:p>
        </p:txBody>
      </p:sp>
      <p:pic>
        <p:nvPicPr>
          <p:cNvPr id="20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325" y="1191802"/>
            <a:ext cx="4173860" cy="2901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5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3600"/>
            </a:pPr>
            <a:r>
              <a:rPr lang="en-US" sz="2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Data Extraction from External CSV file (IMPORTDATA)</a:t>
            </a:r>
            <a:endParaRPr sz="24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25" y="904844"/>
            <a:ext cx="2990850" cy="2038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434" y="3014155"/>
            <a:ext cx="35389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IMPORTDATA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link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721" y="904844"/>
            <a:ext cx="4752975" cy="2847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8731" y="3738158"/>
            <a:ext cx="3790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Perhatikan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bahwa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data yang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kita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ekstrak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ini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tidak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dapat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diubah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akan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menghasilkan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error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ketika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diubah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.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Maka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dari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itu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gunakan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Copy &amp; Paste Value Only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terlebih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dahulu</a:t>
            </a:r>
            <a:endParaRPr lang="en-US" dirty="0">
              <a:solidFill>
                <a:srgbClr val="FF0000"/>
              </a:solidFill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81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 dirty="0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3600"/>
            </a:pPr>
            <a:r>
              <a:rPr lang="en-US" sz="2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Data Extraction from Another Sheets (IMPORTRANGE)</a:t>
            </a:r>
            <a:endParaRPr sz="2400" b="1" i="0" u="none" strike="noStrike" cap="none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590" y="889972"/>
            <a:ext cx="5234263" cy="3317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79" y="889972"/>
            <a:ext cx="2836532" cy="3033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9325" y="4002036"/>
            <a:ext cx="34952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>
                <a:ea typeface="Roboto"/>
                <a:cs typeface="Roboto"/>
                <a:sym typeface="Roboto"/>
              </a:rPr>
              <a:t>Kita </a:t>
            </a:r>
            <a:r>
              <a:rPr lang="en-US" dirty="0" err="1">
                <a:ea typeface="Roboto"/>
                <a:cs typeface="Roboto"/>
                <a:sym typeface="Roboto"/>
              </a:rPr>
              <a:t>dapat</a:t>
            </a:r>
            <a:r>
              <a:rPr lang="en-US" dirty="0">
                <a:ea typeface="Roboto"/>
                <a:cs typeface="Roboto"/>
                <a:sym typeface="Roboto"/>
              </a:rPr>
              <a:t> IMPORTRANGE </a:t>
            </a:r>
            <a:r>
              <a:rPr lang="en-US" dirty="0" err="1"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mengambil</a:t>
            </a:r>
            <a:r>
              <a:rPr lang="en-US" dirty="0"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ea typeface="Roboto"/>
                <a:cs typeface="Roboto"/>
                <a:sym typeface="Roboto"/>
              </a:rPr>
              <a:t>datamenggunakan</a:t>
            </a:r>
            <a:r>
              <a:rPr lang="en-US" dirty="0">
                <a:ea typeface="Roboto"/>
                <a:cs typeface="Roboto"/>
                <a:sym typeface="Roboto"/>
              </a:rPr>
              <a:t>  </a:t>
            </a:r>
            <a:r>
              <a:rPr lang="en-US" dirty="0" err="1">
                <a:ea typeface="Roboto"/>
                <a:cs typeface="Roboto"/>
                <a:sym typeface="Roboto"/>
              </a:rPr>
              <a:t>dari</a:t>
            </a:r>
            <a:r>
              <a:rPr lang="en-US" dirty="0">
                <a:ea typeface="Roboto"/>
                <a:cs typeface="Roboto"/>
                <a:sym typeface="Roboto"/>
              </a:rPr>
              <a:t> sheet yang lain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4723" y="2767496"/>
            <a:ext cx="22777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sv-SE" dirty="0" smtClean="0">
                <a:ea typeface="Roboto"/>
                <a:cs typeface="Roboto"/>
                <a:sym typeface="Roboto"/>
              </a:rPr>
              <a:t>IMPORTRANGE </a:t>
            </a:r>
            <a:r>
              <a:rPr lang="sv-SE" dirty="0">
                <a:ea typeface="Roboto"/>
                <a:cs typeface="Roboto"/>
                <a:sym typeface="Roboto"/>
              </a:rPr>
              <a:t>yang kita butuhkan adalah url dari sheet yang akan kita ambil datanya lalu range dari data.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5155" y="2552052"/>
            <a:ext cx="27161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Perhatikan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bahwa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data yang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kita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ekstrak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ini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tidak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dapat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diubah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akan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menghasilkan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error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ketika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diubah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.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Maka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dari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itu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gunakan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Copy &amp; Paste Value Only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terlebih</a:t>
            </a:r>
            <a:r>
              <a:rPr lang="en-US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Roboto"/>
                <a:cs typeface="Roboto"/>
                <a:sym typeface="Roboto"/>
              </a:rPr>
              <a:t>dahulu</a:t>
            </a:r>
            <a:endParaRPr lang="en-US" dirty="0">
              <a:solidFill>
                <a:srgbClr val="FF0000"/>
              </a:solidFill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07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5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8919B">
              <a:alpha val="75685"/>
            </a:srgbClr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692700" y="267837"/>
            <a:ext cx="9867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130" dirty="0">
                <a:solidFill>
                  <a:srgbClr val="FFFFFF"/>
                </a:solidFill>
                <a:latin typeface="+mj-lt"/>
                <a:cs typeface="Trebuchet MS"/>
              </a:rPr>
              <a:t>#RintisKarirImpian</a:t>
            </a:r>
            <a:endParaRPr sz="1100" dirty="0">
              <a:latin typeface="+mj-lt"/>
              <a:cs typeface="Trebuchet MS"/>
            </a:endParaRPr>
          </a:p>
        </p:txBody>
      </p:sp>
      <p:pic>
        <p:nvPicPr>
          <p:cNvPr id="7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229" y="200400"/>
            <a:ext cx="1239551" cy="477198"/>
          </a:xfrm>
          <a:prstGeom prst="rect">
            <a:avLst/>
          </a:prstGeom>
        </p:spPr>
      </p:pic>
      <p:sp>
        <p:nvSpPr>
          <p:cNvPr id="8" name="object 6"/>
          <p:cNvSpPr txBox="1">
            <a:spLocks/>
          </p:cNvSpPr>
          <p:nvPr/>
        </p:nvSpPr>
        <p:spPr>
          <a:xfrm>
            <a:off x="1404123" y="1640725"/>
            <a:ext cx="6335751" cy="18620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b="1" spc="-10" dirty="0">
                <a:solidFill>
                  <a:srgbClr val="FFFFFF"/>
                </a:solidFill>
                <a:latin typeface="+mj-lt"/>
                <a:cs typeface="Roboto"/>
              </a:rPr>
              <a:t>Data </a:t>
            </a:r>
            <a:r>
              <a:rPr lang="en-US" sz="3600" b="1" spc="-10" dirty="0" smtClean="0">
                <a:solidFill>
                  <a:srgbClr val="FFFFFF"/>
                </a:solidFill>
                <a:latin typeface="+mj-lt"/>
                <a:cs typeface="Roboto"/>
              </a:rPr>
              <a:t>Formatting:</a:t>
            </a:r>
            <a:endParaRPr lang="en-US" sz="3600" b="1" spc="-10" dirty="0">
              <a:solidFill>
                <a:srgbClr val="FFFFFF"/>
              </a:solidFill>
              <a:latin typeface="+mj-lt"/>
              <a:cs typeface="Roboto"/>
            </a:endParaRPr>
          </a:p>
          <a:p>
            <a:pPr marL="12700">
              <a:spcBef>
                <a:spcPts val="100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+mj-lt"/>
                <a:cs typeface="Roboto"/>
              </a:rPr>
              <a:t>Number Format</a:t>
            </a:r>
          </a:p>
          <a:p>
            <a:pPr marL="12700">
              <a:spcBef>
                <a:spcPts val="100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+mj-lt"/>
                <a:cs typeface="Roboto"/>
              </a:rPr>
              <a:t>Text Format</a:t>
            </a:r>
          </a:p>
          <a:p>
            <a:pPr marL="12700">
              <a:spcBef>
                <a:spcPts val="100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+mj-lt"/>
                <a:cs typeface="Roboto"/>
              </a:rPr>
              <a:t>Date Format</a:t>
            </a:r>
          </a:p>
          <a:p>
            <a:pPr marL="12700">
              <a:spcBef>
                <a:spcPts val="100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+mj-lt"/>
                <a:cs typeface="Roboto"/>
              </a:rPr>
              <a:t>Conditional Formatting</a:t>
            </a:r>
          </a:p>
        </p:txBody>
      </p:sp>
    </p:spTree>
    <p:extLst>
      <p:ext uri="{BB962C8B-B14F-4D97-AF65-F5344CB8AC3E}">
        <p14:creationId xmlns:p14="http://schemas.microsoft.com/office/powerpoint/2010/main" val="13263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65;p2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5" name="Google Shape;266;p2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" name="Google Shape;267;p2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" name="Google Shape;268;p2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8" name="Google Shape;269;p2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" name="Google Shape;270;p2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" name="Google Shape;271;p2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" name="Google Shape;272;p2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" name="Google Shape;273;p2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" name="Google Shape;274;p2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" name="Google Shape;275;p2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" name="Google Shape;276;p2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" name="Google Shape;277;p2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" name="Google Shape;278;p2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8" name="Google Shape;279;p2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9" name="Google Shape;280;p2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100"/>
            </a:pPr>
            <a:r>
              <a:rPr lang="en-US" sz="1100" b="1" dirty="0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</a:t>
            </a:r>
            <a:r>
              <a:rPr lang="en-US" sz="1100" b="1" dirty="0" err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RintisKarirImpian</a:t>
            </a:r>
            <a:endParaRPr lang="en-US" sz="1100" b="1" dirty="0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" name="Google Shape;28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82;p23"/>
          <p:cNvSpPr txBox="1">
            <a:spLocks noGrp="1"/>
          </p:cNvSpPr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+mj-lt"/>
                <a:ea typeface="Roboto"/>
                <a:cs typeface="Roboto"/>
                <a:sym typeface="Roboto"/>
              </a:rPr>
              <a:t>Number Formatting</a:t>
            </a:r>
            <a:endParaRPr sz="1820" b="1">
              <a:solidFill>
                <a:srgbClr val="18919B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22" name="Google Shape;2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25" y="1968613"/>
            <a:ext cx="2299450" cy="1206275"/>
          </a:xfrm>
          <a:prstGeom prst="rect">
            <a:avLst/>
          </a:prstGeom>
          <a:noFill/>
          <a:ln w="9525" cap="flat" cmpd="sng">
            <a:solidFill>
              <a:srgbClr val="18919B"/>
            </a:solidFill>
            <a:prstDash val="dash"/>
            <a:round/>
            <a:headEnd type="none" w="sm" len="sm"/>
            <a:tailEnd type="none" w="sm" len="sm"/>
          </a:ln>
        </p:spPr>
      </p:pic>
      <p:pic>
        <p:nvPicPr>
          <p:cNvPr id="23" name="Google Shape;2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789" y="880050"/>
            <a:ext cx="2696680" cy="3820976"/>
          </a:xfrm>
          <a:prstGeom prst="rect">
            <a:avLst/>
          </a:prstGeom>
          <a:noFill/>
          <a:ln w="9525" cap="flat" cmpd="sng">
            <a:solidFill>
              <a:srgbClr val="18919B"/>
            </a:solidFill>
            <a:prstDash val="dash"/>
            <a:round/>
            <a:headEnd type="none" w="sm" len="sm"/>
            <a:tailEnd type="none" w="sm" len="sm"/>
          </a:ln>
        </p:spPr>
      </p:pic>
      <p:pic>
        <p:nvPicPr>
          <p:cNvPr id="24" name="Google Shape;2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5498" y="1837100"/>
            <a:ext cx="1786800" cy="1469299"/>
          </a:xfrm>
          <a:prstGeom prst="rect">
            <a:avLst/>
          </a:prstGeom>
          <a:noFill/>
          <a:ln w="9525" cap="flat" cmpd="sng">
            <a:solidFill>
              <a:srgbClr val="18919B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5" name="Google Shape;286;p23"/>
          <p:cNvSpPr txBox="1"/>
          <p:nvPr/>
        </p:nvSpPr>
        <p:spPr>
          <a:xfrm>
            <a:off x="359258" y="3094376"/>
            <a:ext cx="22995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dirty="0">
                <a:latin typeface="+mj-lt"/>
                <a:ea typeface="Roboto"/>
                <a:cs typeface="Roboto"/>
                <a:sym typeface="Roboto"/>
              </a:rPr>
              <a:t>Terdapat menu quick formatting untuk mengatur formatting dengan cepat seperti: currency, percentage, menambahkan dan mengurangi angka desimal</a:t>
            </a:r>
            <a:endParaRPr sz="1100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87;p23"/>
          <p:cNvSpPr txBox="1"/>
          <p:nvPr/>
        </p:nvSpPr>
        <p:spPr>
          <a:xfrm>
            <a:off x="6200475" y="3787700"/>
            <a:ext cx="2299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dirty="0">
                <a:latin typeface="+mj-lt"/>
                <a:ea typeface="Roboto"/>
                <a:cs typeface="Roboto"/>
                <a:sym typeface="Roboto"/>
              </a:rPr>
              <a:t>Atau menggunakan menu Format untuk mendapatkan menu formatting yang lebih luas konteksnya</a:t>
            </a:r>
            <a:endParaRPr sz="1100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88;p23"/>
          <p:cNvSpPr txBox="1"/>
          <p:nvPr/>
        </p:nvSpPr>
        <p:spPr>
          <a:xfrm>
            <a:off x="7045500" y="1017725"/>
            <a:ext cx="1786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dirty="0">
                <a:latin typeface="+mj-lt"/>
                <a:ea typeface="Roboto"/>
                <a:cs typeface="Roboto"/>
                <a:sym typeface="Roboto"/>
              </a:rPr>
              <a:t>Serta pilihan yang khusus untuk memformat data numerik seperti di bawah ini</a:t>
            </a:r>
            <a:endParaRPr sz="1100" dirty="0"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71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3;p24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3" name="Google Shape;294;p2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" name="Google Shape;295;p2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" name="Google Shape;296;p2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6" name="Google Shape;297;p24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" name="Google Shape;298;p2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" name="Google Shape;299;p2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300;p2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" name="Google Shape;301;p2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" name="Google Shape;302;p2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" name="Google Shape;303;p2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" name="Google Shape;304;p2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" name="Google Shape;305;p2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" name="Google Shape;306;p2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6" name="Google Shape;307;p2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" name="Google Shape;308;p2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dirty="0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" name="Google Shape;30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10;p24"/>
          <p:cNvSpPr txBox="1">
            <a:spLocks noGrp="1"/>
          </p:cNvSpPr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+mj-lt"/>
                <a:ea typeface="Roboto"/>
                <a:cs typeface="Roboto"/>
                <a:sym typeface="Roboto"/>
              </a:rPr>
              <a:t>Number Formatting</a:t>
            </a:r>
            <a:endParaRPr sz="1820" b="1">
              <a:solidFill>
                <a:srgbClr val="18919B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20" name="Google Shape;3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00" y="1017725"/>
            <a:ext cx="1434800" cy="356483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312;p24"/>
          <p:cNvSpPr txBox="1"/>
          <p:nvPr/>
        </p:nvSpPr>
        <p:spPr>
          <a:xfrm>
            <a:off x="2660900" y="1017725"/>
            <a:ext cx="1764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dirty="0">
                <a:latin typeface="+mj-lt"/>
                <a:ea typeface="Roboto"/>
                <a:cs typeface="Roboto"/>
                <a:sym typeface="Roboto"/>
              </a:rPr>
              <a:t>Pilihan default number formatting</a:t>
            </a:r>
            <a:endParaRPr sz="1100"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dirty="0">
                <a:latin typeface="+mj-lt"/>
                <a:ea typeface="Roboto"/>
                <a:cs typeface="Roboto"/>
                <a:sym typeface="Roboto"/>
              </a:rPr>
              <a:t>Untuk menerapkan format tertentu pada data cukup select cell atau range lalu pilih format yang dikehendaki</a:t>
            </a:r>
            <a:endParaRPr sz="1100" dirty="0"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22" name="Google Shape;3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395" y="1474925"/>
            <a:ext cx="1812001" cy="19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14;p24"/>
          <p:cNvSpPr/>
          <p:nvPr/>
        </p:nvSpPr>
        <p:spPr>
          <a:xfrm>
            <a:off x="1360275" y="4138000"/>
            <a:ext cx="1170000" cy="193500"/>
          </a:xfrm>
          <a:prstGeom prst="rect">
            <a:avLst/>
          </a:prstGeom>
          <a:noFill/>
          <a:ln w="9525" cap="flat" cmpd="sng">
            <a:solidFill>
              <a:srgbClr val="189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24" name="Google Shape;315;p24"/>
          <p:cNvCxnSpPr>
            <a:stCxn id="23" idx="3"/>
            <a:endCxn id="22" idx="1"/>
          </p:cNvCxnSpPr>
          <p:nvPr/>
        </p:nvCxnSpPr>
        <p:spPr>
          <a:xfrm rot="10800000" flipH="1">
            <a:off x="2530275" y="2451250"/>
            <a:ext cx="3534000" cy="17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316;p24"/>
          <p:cNvSpPr txBox="1"/>
          <p:nvPr/>
        </p:nvSpPr>
        <p:spPr>
          <a:xfrm>
            <a:off x="6064275" y="3427650"/>
            <a:ext cx="1812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dirty="0">
                <a:latin typeface="+mj-lt"/>
                <a:ea typeface="Roboto"/>
                <a:cs typeface="Roboto"/>
                <a:sym typeface="Roboto"/>
              </a:rPr>
              <a:t>Karena simbol currency secara default adalah $, untuk mengubah ke mata uang lain gunakan custom currency</a:t>
            </a:r>
            <a:endParaRPr sz="1100" dirty="0"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24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1;p25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3" name="Google Shape;322;p2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" name="Google Shape;323;p2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" name="Google Shape;324;p2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6" name="Google Shape;325;p25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" name="Google Shape;326;p2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" name="Google Shape;327;p2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328;p2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" name="Google Shape;329;p2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" name="Google Shape;330;p2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" name="Google Shape;331;p2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" name="Google Shape;332;p2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" name="Google Shape;333;p2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" name="Google Shape;334;p2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6" name="Google Shape;335;p25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" name="Google Shape;336;p2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" name="Google Shape;33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38;p25"/>
          <p:cNvSpPr txBox="1">
            <a:spLocks noGrp="1"/>
          </p:cNvSpPr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+mj-lt"/>
                <a:ea typeface="Roboto"/>
                <a:cs typeface="Roboto"/>
                <a:sym typeface="Roboto"/>
              </a:rPr>
              <a:t>Date &amp; Time Formatting</a:t>
            </a:r>
            <a:endParaRPr sz="1820" b="1">
              <a:solidFill>
                <a:srgbClr val="18919B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20" name="Google Shape;3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17725"/>
            <a:ext cx="1434800" cy="356483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340;p25"/>
          <p:cNvSpPr/>
          <p:nvPr/>
        </p:nvSpPr>
        <p:spPr>
          <a:xfrm>
            <a:off x="386725" y="2823125"/>
            <a:ext cx="1434900" cy="692700"/>
          </a:xfrm>
          <a:prstGeom prst="rect">
            <a:avLst/>
          </a:prstGeom>
          <a:noFill/>
          <a:ln w="9525" cap="flat" cmpd="sng">
            <a:solidFill>
              <a:srgbClr val="189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2" name="Google Shape;341;p25"/>
          <p:cNvSpPr txBox="1"/>
          <p:nvPr/>
        </p:nvSpPr>
        <p:spPr>
          <a:xfrm>
            <a:off x="1851275" y="2823125"/>
            <a:ext cx="1097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latin typeface="+mj-lt"/>
                <a:ea typeface="Roboto"/>
                <a:cs typeface="Roboto"/>
                <a:sym typeface="Roboto"/>
              </a:rPr>
              <a:t>Pilihan default format date &amp; time</a:t>
            </a:r>
            <a:endParaRPr sz="11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42;p25"/>
          <p:cNvSpPr/>
          <p:nvPr/>
        </p:nvSpPr>
        <p:spPr>
          <a:xfrm>
            <a:off x="387850" y="3574950"/>
            <a:ext cx="1434900" cy="524400"/>
          </a:xfrm>
          <a:prstGeom prst="rect">
            <a:avLst/>
          </a:prstGeom>
          <a:noFill/>
          <a:ln w="9525" cap="flat" cmpd="sng">
            <a:solidFill>
              <a:srgbClr val="189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4" name="Google Shape;343;p25"/>
          <p:cNvSpPr txBox="1"/>
          <p:nvPr/>
        </p:nvSpPr>
        <p:spPr>
          <a:xfrm>
            <a:off x="1851275" y="3574950"/>
            <a:ext cx="1097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latin typeface="+mj-lt"/>
                <a:ea typeface="Roboto"/>
                <a:cs typeface="Roboto"/>
                <a:sym typeface="Roboto"/>
              </a:rPr>
              <a:t>format yang terakhir digunakan</a:t>
            </a:r>
            <a:endParaRPr sz="1100"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25" name="Google Shape;3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275" y="1146071"/>
            <a:ext cx="3177815" cy="236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45;p25"/>
          <p:cNvSpPr txBox="1"/>
          <p:nvPr/>
        </p:nvSpPr>
        <p:spPr>
          <a:xfrm>
            <a:off x="4232275" y="3490800"/>
            <a:ext cx="317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latin typeface="+mj-lt"/>
                <a:ea typeface="Roboto"/>
                <a:cs typeface="Roboto"/>
                <a:sym typeface="Roboto"/>
              </a:rPr>
              <a:t>Kita juga dapat membuat format sesuai kebutuhan menggunakan custom date and time</a:t>
            </a:r>
            <a:endParaRPr sz="11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346;p25"/>
          <p:cNvSpPr/>
          <p:nvPr/>
        </p:nvSpPr>
        <p:spPr>
          <a:xfrm>
            <a:off x="387850" y="4267650"/>
            <a:ext cx="1434900" cy="262800"/>
          </a:xfrm>
          <a:prstGeom prst="rect">
            <a:avLst/>
          </a:prstGeom>
          <a:noFill/>
          <a:ln w="9525" cap="flat" cmpd="sng">
            <a:solidFill>
              <a:srgbClr val="189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28" name="Google Shape;347;p25"/>
          <p:cNvCxnSpPr>
            <a:stCxn id="27" idx="3"/>
            <a:endCxn id="25" idx="1"/>
          </p:cNvCxnSpPr>
          <p:nvPr/>
        </p:nvCxnSpPr>
        <p:spPr>
          <a:xfrm rot="10800000" flipH="1">
            <a:off x="1822750" y="2330850"/>
            <a:ext cx="2409600" cy="2068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163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1042</Words>
  <Application>Microsoft Office PowerPoint</Application>
  <PresentationFormat>On-screen Show (16:9)</PresentationFormat>
  <Paragraphs>152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Caveat</vt:lpstr>
      <vt:lpstr>Trebuchet MS</vt:lpstr>
      <vt:lpstr>Roboto Medium</vt:lpstr>
      <vt:lpstr>Wingdings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Formatting</vt:lpstr>
      <vt:lpstr>Number Formatting</vt:lpstr>
      <vt:lpstr>Date &amp; Time Formatting</vt:lpstr>
      <vt:lpstr>Text Formatting</vt:lpstr>
      <vt:lpstr>Conditional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arjun</cp:lastModifiedBy>
  <cp:revision>64</cp:revision>
  <dcterms:modified xsi:type="dcterms:W3CDTF">2023-07-25T17:04:57Z</dcterms:modified>
</cp:coreProperties>
</file>