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0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8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6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3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8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3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4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AC38-81D2-4B58-BBC2-1CB74A887F63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EDDF-9AD0-48D6-A00A-4BE29205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4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408" y="72246"/>
            <a:ext cx="35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교통사고의 유형화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19" y="641603"/>
            <a:ext cx="11291977" cy="258532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총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9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개의 변수 선정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CONDITION_CODE, COLLISION_TYPE_CODE, JUNCTION_CODE, LANE_CODE, RD_DIV_CODE, SURF_COND_CODE, AREA_DAMAGED_CODE_MAIN, MOVEMENT_CODE, HOURS, BODY_TYPE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변수선정 이유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사람이 통제할 수 없는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변수들을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제외한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ACCIDENT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관련 변수들을 살펴보고자 함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단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운전사고 당시의 사람의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CONDITION_CODE(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예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음주운전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는 사고와 관련성이 높다고 판단하여 추가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seaborn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활용하여 변수들 중 지나치게 편중된 값을 가지는 변수 제외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분석방법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Dendrogram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그려보고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값을 선정하여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decision tree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!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3" y="3362162"/>
            <a:ext cx="6219645" cy="3192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500" y="3476625"/>
            <a:ext cx="5038725" cy="175432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P=[4,5,6,7,8]</a:t>
            </a:r>
          </a:p>
          <a:p>
            <a:r>
              <a:rPr lang="en-US" altLang="ko-KR" dirty="0" err="1" smtClean="0"/>
              <a:t>max_dist</a:t>
            </a:r>
            <a:r>
              <a:rPr lang="en-US" altLang="ko-KR" dirty="0" smtClean="0"/>
              <a:t>=[75,70,60,59,59]</a:t>
            </a:r>
          </a:p>
          <a:p>
            <a:r>
              <a:rPr lang="en-US" altLang="ko-KR" dirty="0" smtClean="0"/>
              <a:t>z=list(zip(P, </a:t>
            </a:r>
            <a:r>
              <a:rPr lang="en-US" altLang="ko-KR" dirty="0" err="1" smtClean="0"/>
              <a:t>max_dist</a:t>
            </a:r>
            <a:r>
              <a:rPr lang="en-US" altLang="ko-KR" dirty="0" smtClean="0"/>
              <a:t>))</a:t>
            </a:r>
          </a:p>
          <a:p>
            <a:endParaRPr lang="en-US" altLang="ko-KR" dirty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활용하여 여러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값을 적용하여 본 결과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군집으로 설정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894733" y="93188"/>
            <a:ext cx="35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빅데이터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플랫폼 고아라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2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408" y="72246"/>
            <a:ext cx="35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교통사고의 유형화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5" y="638175"/>
            <a:ext cx="114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Max_leaf</a:t>
            </a:r>
            <a:r>
              <a:rPr lang="en-US" altLang="ko-KR" dirty="0" smtClean="0"/>
              <a:t>=7</a:t>
            </a:r>
            <a:r>
              <a:rPr lang="ko-KR" altLang="en-US" dirty="0" smtClean="0"/>
              <a:t>로 설정하여 </a:t>
            </a:r>
            <a:r>
              <a:rPr lang="en-US" altLang="ko-KR" dirty="0" err="1" smtClean="0"/>
              <a:t>DecisionTree</a:t>
            </a:r>
            <a:r>
              <a:rPr lang="ko-KR" altLang="en-US" dirty="0" smtClean="0"/>
              <a:t>를 적용</a:t>
            </a:r>
            <a:r>
              <a:rPr lang="en-US" altLang="ko-KR" dirty="0" smtClean="0"/>
              <a:t>!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이유</a:t>
            </a:r>
            <a:r>
              <a:rPr lang="en-US" altLang="ko-KR" dirty="0" smtClean="0"/>
              <a:t>: 5</a:t>
            </a:r>
            <a:r>
              <a:rPr lang="ko-KR" altLang="en-US" dirty="0" smtClean="0"/>
              <a:t>개의 군집에 </a:t>
            </a:r>
            <a:r>
              <a:rPr lang="en-US" altLang="ko-KR" dirty="0" err="1" smtClean="0"/>
              <a:t>Max_leaf</a:t>
            </a:r>
            <a:r>
              <a:rPr lang="en-US" altLang="ko-KR" dirty="0" smtClean="0"/>
              <a:t>=5</a:t>
            </a:r>
            <a:r>
              <a:rPr lang="ko-KR" altLang="en-US" dirty="0" smtClean="0"/>
              <a:t>개로 적용하여 그릴 경우</a:t>
            </a:r>
            <a:r>
              <a:rPr lang="en-US" altLang="ko-KR" dirty="0" smtClean="0"/>
              <a:t>, leaf node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gini</a:t>
            </a:r>
            <a:r>
              <a:rPr lang="ko-KR" altLang="en-US" dirty="0" smtClean="0"/>
              <a:t>계수가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사고의 유형을 설명하기에는 각 군집의 의미를 규명하기 어려워 </a:t>
            </a:r>
            <a:r>
              <a:rPr lang="en-US" altLang="ko-KR" dirty="0" smtClean="0"/>
              <a:t>leaf</a:t>
            </a:r>
            <a:r>
              <a:rPr lang="ko-KR" altLang="en-US" dirty="0" smtClean="0"/>
              <a:t>의 수를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늘려보았음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71475" y="1514985"/>
            <a:ext cx="11001375" cy="4971539"/>
            <a:chOff x="371475" y="1514985"/>
            <a:chExt cx="11001375" cy="49715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" y="1514985"/>
              <a:ext cx="11001375" cy="4971539"/>
            </a:xfrm>
            <a:prstGeom prst="rect">
              <a:avLst/>
            </a:prstGeom>
          </p:spPr>
        </p:pic>
        <p:cxnSp>
          <p:nvCxnSpPr>
            <p:cNvPr id="18" name="직선 연결선 17"/>
            <p:cNvCxnSpPr/>
            <p:nvPr/>
          </p:nvCxnSpPr>
          <p:spPr>
            <a:xfrm>
              <a:off x="7962900" y="2952750"/>
              <a:ext cx="533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753350" y="3838575"/>
              <a:ext cx="533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600450" y="4733925"/>
              <a:ext cx="533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162050" y="6410325"/>
              <a:ext cx="533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333875" y="6429375"/>
              <a:ext cx="533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838950" y="6429375"/>
              <a:ext cx="533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9248775" y="6429375"/>
              <a:ext cx="53340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44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408" y="72246"/>
            <a:ext cx="35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교통사고의 유형화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98504"/>
              </p:ext>
            </p:extLst>
          </p:nvPr>
        </p:nvGraphicFramePr>
        <p:xfrm>
          <a:off x="381000" y="719666"/>
          <a:ext cx="9779000" cy="411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3000"/>
                <a:gridCol w="5543550"/>
                <a:gridCol w="3092450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사고유형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번 유형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시 </a:t>
                      </a:r>
                      <a:r>
                        <a:rPr lang="ko-KR" altLang="en-US" dirty="0" smtClean="0"/>
                        <a:t>방향으로의 차량 파손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번 유형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두 </a:t>
                      </a:r>
                      <a:r>
                        <a:rPr lang="ko-KR" altLang="en-US" baseline="0" dirty="0" smtClean="0"/>
                        <a:t>갈래 분기점에서 도로간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차단 벽이 없는 경우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동일방향 후방 충돌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번 유형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좌회전도로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번 유형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도로 표면이 </a:t>
                      </a:r>
                      <a:r>
                        <a:rPr lang="en-US" altLang="ko-KR" dirty="0" smtClean="0"/>
                        <a:t>Wet</a:t>
                      </a:r>
                      <a:r>
                        <a:rPr lang="ko-KR" altLang="en-US" dirty="0" smtClean="0"/>
                        <a:t>한 경우에 발생하는 교통사고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번 유형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Non Intersection</a:t>
                      </a:r>
                      <a:r>
                        <a:rPr lang="ko-KR" altLang="en-US" dirty="0" smtClean="0"/>
                        <a:t>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제외한 </a:t>
                      </a:r>
                      <a:r>
                        <a:rPr lang="en-US" altLang="ko-KR" baseline="0" dirty="0" smtClean="0"/>
                        <a:t>junction</a:t>
                      </a:r>
                      <a:r>
                        <a:rPr lang="ko-KR" altLang="en-US" baseline="0" dirty="0" smtClean="0"/>
                        <a:t>에서 발생하는 교통사고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dirty="0" smtClean="0"/>
                        <a:t>'Intersection Related', 'Intersection', 'Commercial Driveway', 'Crossover Related', 'Interchange Related', 'Railway Grade Crossing', 'Alley', 'Residential Driveway‘)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26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408" y="72246"/>
            <a:ext cx="35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사고유형의 평가척도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19" y="641603"/>
            <a:ext cx="5710687" cy="20313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1)Injury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정도에 따른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 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row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별 가중치 부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INJ_SCORE)</a:t>
            </a:r>
            <a:endParaRPr lang="en-US" altLang="ko-KR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‘No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Injury’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‘Non-incapacitating Injury-1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‘Possible Incapacitating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Injury-3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‘Incapacitating/Disabled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Injury-5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‘Fatal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Injury-7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3766" y="641603"/>
            <a:ext cx="5512459" cy="20313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2)</a:t>
            </a:r>
            <a:r>
              <a:rPr lang="en-US" altLang="ko-KR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Gruopby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기능을 활용한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별 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Count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수 비교</a:t>
            </a:r>
            <a:endParaRPr lang="en-US" altLang="ko-KR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final_df.groupby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(['INJ_SCORE','group5']).count().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iloc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[:,0]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03756"/>
              </p:ext>
            </p:extLst>
          </p:nvPr>
        </p:nvGraphicFramePr>
        <p:xfrm>
          <a:off x="198409" y="2920281"/>
          <a:ext cx="11671530" cy="19277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97810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  <a:gridCol w="538686"/>
              </a:tblGrid>
              <a:tr h="642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INJ_SCORE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3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5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7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2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Group#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(1-5)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</a:tr>
              <a:tr h="642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Counts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7234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3163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2564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7119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672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287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940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584" marR="5584" marT="5584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172075"/>
            <a:ext cx="10648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INJ_SCORE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3,5,7</a:t>
            </a:r>
            <a:r>
              <a:rPr lang="ko-KR" altLang="en-US" dirty="0" smtClean="0"/>
              <a:t>로 중상 이상의 </a:t>
            </a:r>
            <a:r>
              <a:rPr lang="en-US" altLang="ko-KR" dirty="0" smtClean="0"/>
              <a:t>INJURY</a:t>
            </a:r>
            <a:r>
              <a:rPr lang="ko-KR" altLang="en-US" dirty="0" smtClean="0"/>
              <a:t>가 있는 경우의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별 분포를 살펴보면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그룹의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매우 높은 것을 알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살펴본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그룹의 </a:t>
            </a:r>
            <a:r>
              <a:rPr lang="en-US" altLang="ko-KR" dirty="0" err="1" smtClean="0"/>
              <a:t>geni</a:t>
            </a:r>
            <a:r>
              <a:rPr lang="ko-KR" altLang="en-US" dirty="0" smtClean="0"/>
              <a:t>계수가 비교적 낮다는 점을 고려하여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그룹을 정책에 적용한 유형으로 선택하고자 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6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408" y="72246"/>
            <a:ext cx="35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정책제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407" y="1095375"/>
            <a:ext cx="1163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INJ_SCORE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3,5,7</a:t>
            </a:r>
            <a:r>
              <a:rPr lang="ko-KR" altLang="en-US" dirty="0" smtClean="0"/>
              <a:t>로 중상 이상의 </a:t>
            </a:r>
            <a:r>
              <a:rPr lang="en-US" altLang="ko-KR" dirty="0" smtClean="0"/>
              <a:t>INJURY</a:t>
            </a:r>
            <a:r>
              <a:rPr lang="ko-KR" altLang="en-US" dirty="0" smtClean="0"/>
              <a:t>가 있는 경우의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별 분포를 살펴보면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그룹의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매우 높은 것을 알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살펴본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그룹의 </a:t>
            </a:r>
            <a:r>
              <a:rPr lang="en-US" altLang="ko-KR" dirty="0" err="1" smtClean="0"/>
              <a:t>geni</a:t>
            </a:r>
            <a:r>
              <a:rPr lang="ko-KR" altLang="en-US" dirty="0" smtClean="0"/>
              <a:t>계수가 낮다는 점을 고려하여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그룹을 정책에 적용한 유형으로 선택하고자 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8408" y="629977"/>
            <a:ext cx="3905250" cy="36933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사고유형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선정 및 선정이유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7933" y="2658802"/>
            <a:ext cx="3905250" cy="36933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유형 별 정책제시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207" y="3190875"/>
            <a:ext cx="11793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유형</a:t>
            </a:r>
            <a:r>
              <a:rPr lang="en-US" altLang="ko-KR" dirty="0" smtClean="0"/>
              <a:t>(</a:t>
            </a:r>
            <a:r>
              <a:rPr lang="ko-KR" altLang="en-US" dirty="0"/>
              <a:t>두 갈래 분기점에서 도로간</a:t>
            </a:r>
            <a:r>
              <a:rPr lang="en-US" altLang="ko-KR" dirty="0"/>
              <a:t> </a:t>
            </a:r>
            <a:r>
              <a:rPr lang="ko-KR" altLang="en-US" dirty="0"/>
              <a:t>차단 벽이 </a:t>
            </a:r>
            <a:r>
              <a:rPr lang="ko-KR" altLang="en-US" dirty="0" smtClean="0"/>
              <a:t>없고</a:t>
            </a:r>
            <a:r>
              <a:rPr lang="en-US" altLang="ko-KR" dirty="0" smtClean="0"/>
              <a:t>, </a:t>
            </a:r>
            <a:r>
              <a:rPr lang="ko-KR" altLang="en-US" dirty="0"/>
              <a:t>동일방향 후방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메릴랜드</a:t>
            </a:r>
            <a:r>
              <a:rPr lang="ko-KR" altLang="en-US" dirty="0" smtClean="0"/>
              <a:t> 주 정부에서는 두 갈래로 분기하는 도로간 차단 벽 설치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동일방향 후방 충돌을 막기 위해서는 차간 거리를 늘리는 교통법규를 마련 또는 해당 도로 단속 강화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/>
              <a:t>유형</a:t>
            </a:r>
            <a:r>
              <a:rPr lang="en-US" altLang="ko-KR" dirty="0" smtClean="0"/>
              <a:t>(</a:t>
            </a:r>
            <a:r>
              <a:rPr lang="en-US" altLang="ko-KR" dirty="0"/>
              <a:t>Non Intersection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제외한 </a:t>
            </a:r>
            <a:r>
              <a:rPr lang="en-US" altLang="ko-KR" dirty="0"/>
              <a:t>junction</a:t>
            </a:r>
            <a:r>
              <a:rPr lang="ko-KR" altLang="en-US" dirty="0"/>
              <a:t>에서 발생하는 교통사고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'Intersection </a:t>
            </a:r>
            <a:r>
              <a:rPr lang="en-US" altLang="ko-KR" dirty="0"/>
              <a:t>Related', 'Intersection', 'Commercial Driveway', 'Crossover Related', 'Interchange Related', 'Railway Grade Crossing', 'Alley', 'Residential </a:t>
            </a:r>
            <a:r>
              <a:rPr lang="en-US" altLang="ko-KR" dirty="0" smtClean="0"/>
              <a:t>Driveway‘</a:t>
            </a:r>
            <a:r>
              <a:rPr lang="ko-KR" altLang="en-US" dirty="0" smtClean="0"/>
              <a:t>를 뜻하는 구간들로 대부분의 교차로 또는 </a:t>
            </a:r>
            <a:r>
              <a:rPr lang="ko-KR" altLang="en-US" dirty="0" err="1" smtClean="0"/>
              <a:t>나들목에서</a:t>
            </a:r>
            <a:r>
              <a:rPr lang="ko-KR" altLang="en-US" dirty="0" smtClean="0"/>
              <a:t> 인명피해가 많은 것을 확인 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따라서</a:t>
            </a:r>
            <a:r>
              <a:rPr lang="en-US" altLang="ko-KR" dirty="0"/>
              <a:t> </a:t>
            </a:r>
            <a:r>
              <a:rPr lang="ko-KR" altLang="en-US" dirty="0" smtClean="0"/>
              <a:t>회전교차로를 도입하여 교통체증을 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교통사고도 줄이는 효과를 얻을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9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586</Words>
  <Application>Microsoft Office PowerPoint</Application>
  <PresentationFormat>와이드스크린</PresentationFormat>
  <Paragraphs>103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HY신명조</vt:lpstr>
      <vt:lpstr>HY중고딕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2017-09-21T09:28:10Z</dcterms:created>
  <dcterms:modified xsi:type="dcterms:W3CDTF">2017-09-21T14:54:16Z</dcterms:modified>
</cp:coreProperties>
</file>