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1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>
        <p:scale>
          <a:sx n="57" d="100"/>
          <a:sy n="57" d="100"/>
        </p:scale>
        <p:origin x="145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A6AB-1D3E-4A42-8747-9F0AFD3D2D8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6A4F5-9673-A140-8497-6CB0D197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2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B4C3-C5D5-D14E-ACF6-1A3EB8CC8FFB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7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AE7-C0AD-8B47-BA64-40758FA396AD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D978-C16A-BE4A-913D-2C26709F3CBD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6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D979-3B02-654F-96B1-13280C98818C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6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9AAF-0DA0-1D4B-9D1C-6F787D13461F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1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B07-6B44-2F43-A885-636407ADC919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16C1-B557-0544-9D15-DC9FDC2D2104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9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16D6-F43F-0B45-A6CE-670FA5A33B14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9F14-18D5-4343-BC29-9EE542ADD6AE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68CC-4AC1-8A49-B77C-FECF5B675F0E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7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A30-A361-9046-A581-CC5018ED406F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3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EE-82FE-5E45-8BA5-5173D2DE771E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8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A4B-2630-144A-9BEA-D01FB4D13EAF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9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9DD3A39-3D67-B247-A9A3-6A50345D5A61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8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A74ABEB-D481-8240-84E1-7F601A9FD7BD}" type="datetime1">
              <a:rPr lang="en-US" smtClean="0"/>
              <a:t>8/10/18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D9EC-B43D-D840-80CD-628C7CBC1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Perturbation theory through</a:t>
            </a:r>
            <a:br>
              <a:rPr lang="en-US" dirty="0"/>
            </a:br>
            <a:r>
              <a:rPr lang="en-US" dirty="0"/>
              <a:t>Goldstone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1EED0-A676-7045-8E10-300AA82FC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QM/MM meeting													 08/10/2018</a:t>
            </a:r>
          </a:p>
        </p:txBody>
      </p:sp>
    </p:spTree>
    <p:extLst>
      <p:ext uri="{BB962C8B-B14F-4D97-AF65-F5344CB8AC3E}">
        <p14:creationId xmlns:p14="http://schemas.microsoft.com/office/powerpoint/2010/main" val="62417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D9EC-B43D-D840-80CD-628C7CBC1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r>
              <a:rPr lang="en-US" dirty="0"/>
              <a:t>Enjoy drawing Goldstone diagrams!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1EED0-A676-7045-8E10-300AA82FC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QM/MM meeting													 08/10/2018</a:t>
            </a:r>
          </a:p>
        </p:txBody>
      </p:sp>
    </p:spTree>
    <p:extLst>
      <p:ext uri="{BB962C8B-B14F-4D97-AF65-F5344CB8AC3E}">
        <p14:creationId xmlns:p14="http://schemas.microsoft.com/office/powerpoint/2010/main" val="258331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E4EA-D697-A74A-ABDA-0AF1CC8E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diagrams in the first place?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EEC0-2DCD-A047-88C1-57826C7A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built (especially for the second-order perturbation theory)</a:t>
            </a:r>
          </a:p>
          <a:p>
            <a:r>
              <a:rPr lang="en-US" dirty="0"/>
              <a:t>Gives a ‘visual’ clue of what’s happening (vs. a bunch of integrals)</a:t>
            </a:r>
          </a:p>
          <a:p>
            <a:r>
              <a:rPr lang="en-US" dirty="0"/>
              <a:t>Concise because multiple terms can be illustrated simply by interchanging some indices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69C38-3E1F-5C47-9563-86536E0D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E368-B24B-3C42-AF55-FAEC8B71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build a Goldstone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668D5-22BC-C44F-8A21-7CC2434DF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Note: this particular set of rules only applies when the zeroth-order wavefunction is the HF function.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Each interaction line contributes a matrix element factor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label</m:t>
                        </m:r>
                        <m:r>
                          <m:rPr>
                            <m:nor/>
                          </m:rPr>
                          <a:rPr lang="en-US" dirty="0"/>
                          <m:t>-</m:t>
                        </m:r>
                        <m:r>
                          <m:rPr>
                            <m:nor/>
                          </m:rPr>
                          <a:rPr lang="en-US" dirty="0"/>
                          <m:t>left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label</m:t>
                        </m:r>
                        <m:r>
                          <m:rPr>
                            <m:nor/>
                          </m:rPr>
                          <a:rPr lang="en-US" dirty="0"/>
                          <m:t>-</m:t>
                        </m:r>
                        <m:r>
                          <m:rPr>
                            <m:nor/>
                          </m:rPr>
                          <a:rPr lang="en-US" dirty="0"/>
                          <m:t>right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/>
                          <m:t>label</m:t>
                        </m:r>
                        <m:r>
                          <m:rPr>
                            <m:nor/>
                          </m:rPr>
                          <a:rPr lang="en-US" dirty="0"/>
                          <m:t>-</m:t>
                        </m:r>
                        <m:r>
                          <m:rPr>
                            <m:nor/>
                          </m:rPr>
                          <a:rPr lang="en-US" dirty="0"/>
                          <m:t>left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out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label</m:t>
                        </m:r>
                        <m:r>
                          <m:rPr>
                            <m:nor/>
                          </m:rPr>
                          <a:rPr lang="en-US" dirty="0"/>
                          <m:t>-</m:t>
                        </m:r>
                        <m:r>
                          <m:rPr>
                            <m:nor/>
                          </m:rPr>
                          <a:rPr lang="en-US" dirty="0"/>
                          <m:t>right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out</m:t>
                        </m:r>
                      </m:e>
                    </m:d>
                  </m:oMath>
                </a14:m>
                <a:r>
                  <a:rPr lang="en-US" dirty="0"/>
                  <a:t> to the numerator.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Each pair of adjacent interaction lines contributes the denominator factor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h𝑜𝑙𝑒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𝑝𝑎𝑟𝑡𝑖𝑐𝑙𝑒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where the sums run over the labels of all hole and particle lines crossing an imaginary horizontal line separating the two adjacent interaction lines.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The overall sign of the expressions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are the number of hole lines and closed loops.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668D5-22BC-C44F-8A21-7CC2434DF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95A249D-0FF8-244F-8A7F-4AB1970C9340}"/>
              </a:ext>
            </a:extLst>
          </p:cNvPr>
          <p:cNvGrpSpPr/>
          <p:nvPr/>
        </p:nvGrpSpPr>
        <p:grpSpPr>
          <a:xfrm>
            <a:off x="9273540" y="2988981"/>
            <a:ext cx="1828800" cy="731521"/>
            <a:chOff x="3541776" y="3230879"/>
            <a:chExt cx="1828800" cy="73152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99B7F2F-1DD8-BD4F-BCFA-A527628A9B73}"/>
                </a:ext>
              </a:extLst>
            </p:cNvPr>
            <p:cNvCxnSpPr/>
            <p:nvPr/>
          </p:nvCxnSpPr>
          <p:spPr>
            <a:xfrm>
              <a:off x="3998976" y="3596640"/>
              <a:ext cx="9144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EB64C0-B029-F649-BCB1-ED3F55CDF11B}"/>
                </a:ext>
              </a:extLst>
            </p:cNvPr>
            <p:cNvCxnSpPr/>
            <p:nvPr/>
          </p:nvCxnSpPr>
          <p:spPr>
            <a:xfrm>
              <a:off x="4913376" y="3596640"/>
              <a:ext cx="457200" cy="3657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B5CC76-4F7A-4C4C-9AF8-D90035595E41}"/>
                </a:ext>
              </a:extLst>
            </p:cNvPr>
            <p:cNvCxnSpPr/>
            <p:nvPr/>
          </p:nvCxnSpPr>
          <p:spPr>
            <a:xfrm>
              <a:off x="3541776" y="3230880"/>
              <a:ext cx="457200" cy="3657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7D816-97E5-3E48-86AB-E61738BE0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3376" y="3230879"/>
              <a:ext cx="457200" cy="3657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38858C-162C-0245-9A11-E004E2FE4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776" y="3596639"/>
              <a:ext cx="457200" cy="3657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D168BCF-72BA-7040-AE1D-C64913CF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8C9F-206C-FD40-8212-9607FA8C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build a Goldstone diagram (con.)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724DC-79F8-794E-8AA2-49AE26D51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 startAt="4"/>
                </a:pPr>
                <a:r>
                  <a:rPr lang="en-US" dirty="0"/>
                  <a:t>Sum the expression over all particle and hole indices.</a:t>
                </a:r>
              </a:p>
              <a:p>
                <a:pPr>
                  <a:buFont typeface="+mj-lt"/>
                  <a:buAutoNum type="arabicPeriod" startAt="4"/>
                </a:pPr>
                <a:r>
                  <a:rPr lang="en-US" dirty="0"/>
                  <a:t>Diagrams which have a mirror plane perpendicular to the plane of the paper are multiplied by a factor of ½.</a:t>
                </a:r>
              </a:p>
              <a:p>
                <a:pPr>
                  <a:buFont typeface="+mj-lt"/>
                  <a:buAutoNum type="arabicPeriod" startAt="4"/>
                </a:pPr>
                <a:r>
                  <a:rPr lang="en-US" dirty="0"/>
                  <a:t>For closed-shell systems, a summation over spin orbitals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times a summation over spatial orbitals, i.e.,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Szabo, A. and </a:t>
                </a:r>
                <a:r>
                  <a:rPr lang="en-US" dirty="0" err="1"/>
                  <a:t>Ostlund</a:t>
                </a:r>
                <a:r>
                  <a:rPr lang="en-US" dirty="0"/>
                  <a:t>, N. S. “Modern Quantum Chemistry”, section 6.7.2, p. 363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724DC-79F8-794E-8AA2-49AE26D51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EE26B-2300-A949-9CE8-D0D76BE9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D071-6290-DF4E-BB8B-70E100A8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800914-EF05-F04C-AB43-6414B55DDAB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Step-by-step procedure</a:t>
                </a:r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num>
                      <m:den/>
                    </m:f>
                  </m:oMath>
                </a14:m>
                <a:endParaRPr lang="en-US" dirty="0"/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𝑎𝑏𝑟𝑠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𝑏𝑟𝑠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800914-EF05-F04C-AB43-6414B55DD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C0A4083-AAA6-9540-9BF8-6EB636EA2C41}"/>
              </a:ext>
            </a:extLst>
          </p:cNvPr>
          <p:cNvGrpSpPr/>
          <p:nvPr/>
        </p:nvGrpSpPr>
        <p:grpSpPr>
          <a:xfrm>
            <a:off x="1518228" y="2666656"/>
            <a:ext cx="914478" cy="2750024"/>
            <a:chOff x="1378385" y="2743200"/>
            <a:chExt cx="914478" cy="275002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98CA4CE-8ED9-1144-8643-3608A6D00218}"/>
                </a:ext>
              </a:extLst>
            </p:cNvPr>
            <p:cNvSpPr/>
            <p:nvPr/>
          </p:nvSpPr>
          <p:spPr>
            <a:xfrm>
              <a:off x="1378385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D3C497F-523F-554A-A23C-51E444FEE9E0}"/>
                </a:ext>
              </a:extLst>
            </p:cNvPr>
            <p:cNvSpPr/>
            <p:nvPr/>
          </p:nvSpPr>
          <p:spPr>
            <a:xfrm rot="10800000">
              <a:off x="1835624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AD26A-C6AB-C949-BCCA-DC742A3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3F2206-FD54-C042-8A6C-6CEDFBCD19FA}"/>
              </a:ext>
            </a:extLst>
          </p:cNvPr>
          <p:cNvGrpSpPr/>
          <p:nvPr/>
        </p:nvGrpSpPr>
        <p:grpSpPr>
          <a:xfrm>
            <a:off x="4390591" y="2666656"/>
            <a:ext cx="914478" cy="2750024"/>
            <a:chOff x="1378385" y="2743200"/>
            <a:chExt cx="914478" cy="2750024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EF128E5-F58C-1C44-A61D-7A1AEBB0D3C9}"/>
                </a:ext>
              </a:extLst>
            </p:cNvPr>
            <p:cNvSpPr/>
            <p:nvPr/>
          </p:nvSpPr>
          <p:spPr>
            <a:xfrm>
              <a:off x="1378385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DD2C8C4-F9CB-C349-8103-66185DD28936}"/>
                </a:ext>
              </a:extLst>
            </p:cNvPr>
            <p:cNvSpPr/>
            <p:nvPr/>
          </p:nvSpPr>
          <p:spPr>
            <a:xfrm rot="10800000">
              <a:off x="1835624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C7A49D-7978-D54A-9A03-1A78EF43F4D3}"/>
              </a:ext>
            </a:extLst>
          </p:cNvPr>
          <p:cNvCxnSpPr/>
          <p:nvPr/>
        </p:nvCxnSpPr>
        <p:spPr>
          <a:xfrm>
            <a:off x="2040048" y="2666656"/>
            <a:ext cx="2743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B90F6-01C0-3445-BB48-0D26ACCA3DE0}"/>
              </a:ext>
            </a:extLst>
          </p:cNvPr>
          <p:cNvCxnSpPr/>
          <p:nvPr/>
        </p:nvCxnSpPr>
        <p:spPr>
          <a:xfrm>
            <a:off x="2066175" y="5416680"/>
            <a:ext cx="2743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CA331D-7C06-7A44-B59C-944FA90C747D}"/>
              </a:ext>
            </a:extLst>
          </p:cNvPr>
          <p:cNvCxnSpPr>
            <a:cxnSpLocks/>
          </p:cNvCxnSpPr>
          <p:nvPr/>
        </p:nvCxnSpPr>
        <p:spPr>
          <a:xfrm flipV="1">
            <a:off x="1518228" y="3950208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DEE61-7B45-5546-B2DF-FDFDA788DC64}"/>
              </a:ext>
            </a:extLst>
          </p:cNvPr>
          <p:cNvCxnSpPr>
            <a:cxnSpLocks/>
          </p:cNvCxnSpPr>
          <p:nvPr/>
        </p:nvCxnSpPr>
        <p:spPr>
          <a:xfrm>
            <a:off x="2432706" y="4114800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6A2A4-135A-0645-A7AF-02A803972EA7}"/>
              </a:ext>
            </a:extLst>
          </p:cNvPr>
          <p:cNvCxnSpPr>
            <a:cxnSpLocks/>
          </p:cNvCxnSpPr>
          <p:nvPr/>
        </p:nvCxnSpPr>
        <p:spPr>
          <a:xfrm>
            <a:off x="5305069" y="4114800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FE36FD-DA82-D84C-A886-09F2EA2C5A6D}"/>
              </a:ext>
            </a:extLst>
          </p:cNvPr>
          <p:cNvCxnSpPr>
            <a:cxnSpLocks/>
          </p:cNvCxnSpPr>
          <p:nvPr/>
        </p:nvCxnSpPr>
        <p:spPr>
          <a:xfrm flipV="1">
            <a:off x="4390591" y="3950208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119FE0B-790B-664A-AC34-A5D07887F9A0}"/>
              </a:ext>
            </a:extLst>
          </p:cNvPr>
          <p:cNvSpPr txBox="1"/>
          <p:nvPr/>
        </p:nvSpPr>
        <p:spPr>
          <a:xfrm>
            <a:off x="2472689" y="38570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89AB82-A370-294A-8E7F-9D85DC250EF3}"/>
              </a:ext>
            </a:extLst>
          </p:cNvPr>
          <p:cNvSpPr txBox="1"/>
          <p:nvPr/>
        </p:nvSpPr>
        <p:spPr>
          <a:xfrm>
            <a:off x="5339411" y="385539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9172DC-0D52-654B-8C0F-6B087FF99B89}"/>
              </a:ext>
            </a:extLst>
          </p:cNvPr>
          <p:cNvSpPr txBox="1"/>
          <p:nvPr/>
        </p:nvSpPr>
        <p:spPr>
          <a:xfrm>
            <a:off x="1198940" y="385876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1722C8-0A37-0642-AE65-AB9939019267}"/>
              </a:ext>
            </a:extLst>
          </p:cNvPr>
          <p:cNvSpPr txBox="1"/>
          <p:nvPr/>
        </p:nvSpPr>
        <p:spPr>
          <a:xfrm>
            <a:off x="4046393" y="38587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237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D071-6290-DF4E-BB8B-70E100A8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800914-EF05-F04C-AB43-6414B55DDAB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Step-by-step procedure</a:t>
                </a:r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e>
                        </m:d>
                      </m:num>
                      <m:den/>
                    </m:f>
                  </m:oMath>
                </a14:m>
                <a:endParaRPr lang="en-US" dirty="0"/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𝑎𝑏𝑟𝑠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𝑏𝑟𝑠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800914-EF05-F04C-AB43-6414B55DD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F98CA4CE-8ED9-1144-8643-3608A6D00218}"/>
              </a:ext>
            </a:extLst>
          </p:cNvPr>
          <p:cNvSpPr/>
          <p:nvPr/>
        </p:nvSpPr>
        <p:spPr>
          <a:xfrm>
            <a:off x="1518228" y="2666656"/>
            <a:ext cx="457239" cy="2750024"/>
          </a:xfrm>
          <a:custGeom>
            <a:avLst/>
            <a:gdLst>
              <a:gd name="connsiteX0" fmla="*/ 436767 w 457239"/>
              <a:gd name="connsiteY0" fmla="*/ 0 h 2750024"/>
              <a:gd name="connsiteX1" fmla="*/ 39 w 457239"/>
              <a:gd name="connsiteY1" fmla="*/ 1371600 h 2750024"/>
              <a:gd name="connsiteX2" fmla="*/ 457239 w 457239"/>
              <a:gd name="connsiteY2" fmla="*/ 2750024 h 2750024"/>
              <a:gd name="connsiteX3" fmla="*/ 457239 w 457239"/>
              <a:gd name="connsiteY3" fmla="*/ 2750024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39" h="2750024">
                <a:moveTo>
                  <a:pt x="436767" y="0"/>
                </a:moveTo>
                <a:cubicBezTo>
                  <a:pt x="216697" y="456631"/>
                  <a:pt x="-3373" y="913263"/>
                  <a:pt x="39" y="1371600"/>
                </a:cubicBezTo>
                <a:cubicBezTo>
                  <a:pt x="3451" y="1829937"/>
                  <a:pt x="457239" y="2750024"/>
                  <a:pt x="457239" y="2750024"/>
                </a:cubicBezTo>
                <a:lnTo>
                  <a:pt x="457239" y="2750024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AD26A-C6AB-C949-BCCA-DC742A3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DD2C8C4-F9CB-C349-8103-66185DD28936}"/>
              </a:ext>
            </a:extLst>
          </p:cNvPr>
          <p:cNvSpPr/>
          <p:nvPr/>
        </p:nvSpPr>
        <p:spPr>
          <a:xfrm rot="10800000">
            <a:off x="4847830" y="2666656"/>
            <a:ext cx="457239" cy="2750024"/>
          </a:xfrm>
          <a:custGeom>
            <a:avLst/>
            <a:gdLst>
              <a:gd name="connsiteX0" fmla="*/ 436767 w 457239"/>
              <a:gd name="connsiteY0" fmla="*/ 0 h 2750024"/>
              <a:gd name="connsiteX1" fmla="*/ 39 w 457239"/>
              <a:gd name="connsiteY1" fmla="*/ 1371600 h 2750024"/>
              <a:gd name="connsiteX2" fmla="*/ 457239 w 457239"/>
              <a:gd name="connsiteY2" fmla="*/ 2750024 h 2750024"/>
              <a:gd name="connsiteX3" fmla="*/ 457239 w 457239"/>
              <a:gd name="connsiteY3" fmla="*/ 2750024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39" h="2750024">
                <a:moveTo>
                  <a:pt x="436767" y="0"/>
                </a:moveTo>
                <a:cubicBezTo>
                  <a:pt x="216697" y="456631"/>
                  <a:pt x="-3373" y="913263"/>
                  <a:pt x="39" y="1371600"/>
                </a:cubicBezTo>
                <a:cubicBezTo>
                  <a:pt x="3451" y="1829937"/>
                  <a:pt x="457239" y="2750024"/>
                  <a:pt x="457239" y="2750024"/>
                </a:cubicBezTo>
                <a:lnTo>
                  <a:pt x="457239" y="2750024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C7A49D-7978-D54A-9A03-1A78EF43F4D3}"/>
              </a:ext>
            </a:extLst>
          </p:cNvPr>
          <p:cNvCxnSpPr/>
          <p:nvPr/>
        </p:nvCxnSpPr>
        <p:spPr>
          <a:xfrm>
            <a:off x="2040048" y="2666656"/>
            <a:ext cx="2743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B90F6-01C0-3445-BB48-0D26ACCA3DE0}"/>
              </a:ext>
            </a:extLst>
          </p:cNvPr>
          <p:cNvCxnSpPr/>
          <p:nvPr/>
        </p:nvCxnSpPr>
        <p:spPr>
          <a:xfrm>
            <a:off x="2066175" y="5416680"/>
            <a:ext cx="2743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CA331D-7C06-7A44-B59C-944FA90C747D}"/>
              </a:ext>
            </a:extLst>
          </p:cNvPr>
          <p:cNvCxnSpPr>
            <a:cxnSpLocks/>
          </p:cNvCxnSpPr>
          <p:nvPr/>
        </p:nvCxnSpPr>
        <p:spPr>
          <a:xfrm flipV="1">
            <a:off x="1518228" y="3950208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DEE61-7B45-5546-B2DF-FDFDA788DC64}"/>
              </a:ext>
            </a:extLst>
          </p:cNvPr>
          <p:cNvCxnSpPr>
            <a:cxnSpLocks/>
          </p:cNvCxnSpPr>
          <p:nvPr/>
        </p:nvCxnSpPr>
        <p:spPr>
          <a:xfrm flipH="1">
            <a:off x="2432706" y="4931112"/>
            <a:ext cx="4572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FE36FD-DA82-D84C-A886-09F2EA2C5A6D}"/>
              </a:ext>
            </a:extLst>
          </p:cNvPr>
          <p:cNvCxnSpPr>
            <a:cxnSpLocks/>
          </p:cNvCxnSpPr>
          <p:nvPr/>
        </p:nvCxnSpPr>
        <p:spPr>
          <a:xfrm flipV="1">
            <a:off x="5304992" y="3950208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119FE0B-790B-664A-AC34-A5D07887F9A0}"/>
              </a:ext>
            </a:extLst>
          </p:cNvPr>
          <p:cNvSpPr txBox="1"/>
          <p:nvPr/>
        </p:nvSpPr>
        <p:spPr>
          <a:xfrm>
            <a:off x="2612389" y="472411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89AB82-A370-294A-8E7F-9D85DC250EF3}"/>
              </a:ext>
            </a:extLst>
          </p:cNvPr>
          <p:cNvSpPr txBox="1"/>
          <p:nvPr/>
        </p:nvSpPr>
        <p:spPr>
          <a:xfrm>
            <a:off x="5339411" y="3855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9172DC-0D52-654B-8C0F-6B087FF99B89}"/>
              </a:ext>
            </a:extLst>
          </p:cNvPr>
          <p:cNvSpPr txBox="1"/>
          <p:nvPr/>
        </p:nvSpPr>
        <p:spPr>
          <a:xfrm>
            <a:off x="1198940" y="385876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1722C8-0A37-0642-AE65-AB9939019267}"/>
              </a:ext>
            </a:extLst>
          </p:cNvPr>
          <p:cNvSpPr txBox="1"/>
          <p:nvPr/>
        </p:nvSpPr>
        <p:spPr>
          <a:xfrm>
            <a:off x="3914567" y="47274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DAF3AF-91C7-A049-9ABA-0D8A7BC16903}"/>
              </a:ext>
            </a:extLst>
          </p:cNvPr>
          <p:cNvCxnSpPr>
            <a:cxnSpLocks/>
            <a:stCxn id="19" idx="0"/>
            <a:endCxn id="24" idx="0"/>
          </p:cNvCxnSpPr>
          <p:nvPr/>
        </p:nvCxnSpPr>
        <p:spPr>
          <a:xfrm>
            <a:off x="1954995" y="2666656"/>
            <a:ext cx="2913307" cy="2750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7A79EB-53C6-FB4D-848E-7E6D499099F0}"/>
              </a:ext>
            </a:extLst>
          </p:cNvPr>
          <p:cNvCxnSpPr>
            <a:cxnSpLocks/>
            <a:stCxn id="24" idx="2"/>
            <a:endCxn id="19" idx="2"/>
          </p:cNvCxnSpPr>
          <p:nvPr/>
        </p:nvCxnSpPr>
        <p:spPr>
          <a:xfrm flipH="1">
            <a:off x="1975467" y="2666656"/>
            <a:ext cx="2872363" cy="2750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DE28FE-DE03-144B-B8BC-877855FD9C8C}"/>
              </a:ext>
            </a:extLst>
          </p:cNvPr>
          <p:cNvCxnSpPr>
            <a:cxnSpLocks/>
          </p:cNvCxnSpPr>
          <p:nvPr/>
        </p:nvCxnSpPr>
        <p:spPr>
          <a:xfrm>
            <a:off x="4340881" y="4928616"/>
            <a:ext cx="4572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D071-6290-DF4E-BB8B-70E100A8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try!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00914-EF05-F04C-AB43-6414B55DDA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Step-by-step procedure</a:t>
            </a:r>
          </a:p>
          <a:p>
            <a:pPr>
              <a:buAutoNum type="arabicPeriod"/>
            </a:pPr>
            <a:r>
              <a:rPr lang="en-US" dirty="0"/>
              <a:t>…</a:t>
            </a:r>
          </a:p>
          <a:p>
            <a:pPr>
              <a:buAutoNum type="arabicPeriod"/>
            </a:pPr>
            <a:r>
              <a:rPr lang="en-US" dirty="0"/>
              <a:t>…</a:t>
            </a:r>
          </a:p>
          <a:p>
            <a:pPr>
              <a:buAutoNum type="arabicPeriod"/>
            </a:pPr>
            <a:r>
              <a:rPr lang="en-US" dirty="0"/>
              <a:t>…</a:t>
            </a:r>
          </a:p>
          <a:p>
            <a:pPr>
              <a:buAutoNum type="arabicPeriod"/>
            </a:pPr>
            <a:r>
              <a:rPr lang="en-US" dirty="0"/>
              <a:t>…</a:t>
            </a:r>
          </a:p>
          <a:p>
            <a:pPr>
              <a:buAutoNum type="arabicPeriod"/>
            </a:pPr>
            <a:r>
              <a:rPr lang="en-US" dirty="0"/>
              <a:t>…</a:t>
            </a:r>
          </a:p>
          <a:p>
            <a:pPr>
              <a:buAutoNum type="arabicPeriod"/>
            </a:pP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0A4083-AAA6-9540-9BF8-6EB636EA2C41}"/>
              </a:ext>
            </a:extLst>
          </p:cNvPr>
          <p:cNvGrpSpPr/>
          <p:nvPr/>
        </p:nvGrpSpPr>
        <p:grpSpPr>
          <a:xfrm>
            <a:off x="1518228" y="2666656"/>
            <a:ext cx="914478" cy="2750024"/>
            <a:chOff x="1378385" y="2743200"/>
            <a:chExt cx="914478" cy="275002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98CA4CE-8ED9-1144-8643-3608A6D00218}"/>
                </a:ext>
              </a:extLst>
            </p:cNvPr>
            <p:cNvSpPr/>
            <p:nvPr/>
          </p:nvSpPr>
          <p:spPr>
            <a:xfrm>
              <a:off x="1378385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D3C497F-523F-554A-A23C-51E444FEE9E0}"/>
                </a:ext>
              </a:extLst>
            </p:cNvPr>
            <p:cNvSpPr/>
            <p:nvPr/>
          </p:nvSpPr>
          <p:spPr>
            <a:xfrm rot="10800000">
              <a:off x="1835624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AD26A-C6AB-C949-BCCA-DC742A3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3F2206-FD54-C042-8A6C-6CEDFBCD19FA}"/>
              </a:ext>
            </a:extLst>
          </p:cNvPr>
          <p:cNvGrpSpPr/>
          <p:nvPr/>
        </p:nvGrpSpPr>
        <p:grpSpPr>
          <a:xfrm>
            <a:off x="4390591" y="2666656"/>
            <a:ext cx="914478" cy="2750024"/>
            <a:chOff x="1378385" y="2743200"/>
            <a:chExt cx="914478" cy="2750024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EF128E5-F58C-1C44-A61D-7A1AEBB0D3C9}"/>
                </a:ext>
              </a:extLst>
            </p:cNvPr>
            <p:cNvSpPr/>
            <p:nvPr/>
          </p:nvSpPr>
          <p:spPr>
            <a:xfrm>
              <a:off x="1378385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DD2C8C4-F9CB-C349-8103-66185DD28936}"/>
                </a:ext>
              </a:extLst>
            </p:cNvPr>
            <p:cNvSpPr/>
            <p:nvPr/>
          </p:nvSpPr>
          <p:spPr>
            <a:xfrm rot="10800000">
              <a:off x="1835624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C7A49D-7978-D54A-9A03-1A78EF43F4D3}"/>
              </a:ext>
            </a:extLst>
          </p:cNvPr>
          <p:cNvCxnSpPr/>
          <p:nvPr/>
        </p:nvCxnSpPr>
        <p:spPr>
          <a:xfrm>
            <a:off x="2040048" y="2666656"/>
            <a:ext cx="2743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B90F6-01C0-3445-BB48-0D26ACCA3DE0}"/>
              </a:ext>
            </a:extLst>
          </p:cNvPr>
          <p:cNvCxnSpPr/>
          <p:nvPr/>
        </p:nvCxnSpPr>
        <p:spPr>
          <a:xfrm>
            <a:off x="2066175" y="5416680"/>
            <a:ext cx="2743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DEE61-7B45-5546-B2DF-FDFDA788DC64}"/>
              </a:ext>
            </a:extLst>
          </p:cNvPr>
          <p:cNvCxnSpPr>
            <a:cxnSpLocks/>
          </p:cNvCxnSpPr>
          <p:nvPr/>
        </p:nvCxnSpPr>
        <p:spPr>
          <a:xfrm flipH="1" flipV="1">
            <a:off x="1640226" y="4614672"/>
            <a:ext cx="18288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6A2A4-135A-0645-A7AF-02A803972EA7}"/>
              </a:ext>
            </a:extLst>
          </p:cNvPr>
          <p:cNvCxnSpPr>
            <a:cxnSpLocks/>
          </p:cNvCxnSpPr>
          <p:nvPr/>
        </p:nvCxnSpPr>
        <p:spPr>
          <a:xfrm>
            <a:off x="5305069" y="4114800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FE36FD-DA82-D84C-A886-09F2EA2C5A6D}"/>
              </a:ext>
            </a:extLst>
          </p:cNvPr>
          <p:cNvCxnSpPr>
            <a:cxnSpLocks/>
          </p:cNvCxnSpPr>
          <p:nvPr/>
        </p:nvCxnSpPr>
        <p:spPr>
          <a:xfrm flipV="1">
            <a:off x="4390591" y="3950208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119FE0B-790B-664A-AC34-A5D07887F9A0}"/>
              </a:ext>
            </a:extLst>
          </p:cNvPr>
          <p:cNvSpPr txBox="1"/>
          <p:nvPr/>
        </p:nvSpPr>
        <p:spPr>
          <a:xfrm>
            <a:off x="2313661" y="313874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89AB82-A370-294A-8E7F-9D85DC250EF3}"/>
              </a:ext>
            </a:extLst>
          </p:cNvPr>
          <p:cNvSpPr txBox="1"/>
          <p:nvPr/>
        </p:nvSpPr>
        <p:spPr>
          <a:xfrm>
            <a:off x="5339411" y="385539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9172DC-0D52-654B-8C0F-6B087FF99B89}"/>
              </a:ext>
            </a:extLst>
          </p:cNvPr>
          <p:cNvSpPr txBox="1"/>
          <p:nvPr/>
        </p:nvSpPr>
        <p:spPr>
          <a:xfrm>
            <a:off x="1248406" y="313765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1722C8-0A37-0642-AE65-AB9939019267}"/>
              </a:ext>
            </a:extLst>
          </p:cNvPr>
          <p:cNvSpPr txBox="1"/>
          <p:nvPr/>
        </p:nvSpPr>
        <p:spPr>
          <a:xfrm>
            <a:off x="4046393" y="385879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DEA699-33D6-1A4A-A5F5-61D3A82DC382}"/>
              </a:ext>
            </a:extLst>
          </p:cNvPr>
          <p:cNvCxnSpPr/>
          <p:nvPr/>
        </p:nvCxnSpPr>
        <p:spPr>
          <a:xfrm>
            <a:off x="1528859" y="4041648"/>
            <a:ext cx="9144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FCDA0D-B90D-EF49-8E6F-E7B9425A8A2A}"/>
              </a:ext>
            </a:extLst>
          </p:cNvPr>
          <p:cNvSpPr txBox="1"/>
          <p:nvPr/>
        </p:nvSpPr>
        <p:spPr>
          <a:xfrm>
            <a:off x="1397815" y="453383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BA6F62-5CAB-EC4D-9D50-6B164F79BEC3}"/>
              </a:ext>
            </a:extLst>
          </p:cNvPr>
          <p:cNvSpPr txBox="1"/>
          <p:nvPr/>
        </p:nvSpPr>
        <p:spPr>
          <a:xfrm>
            <a:off x="2400095" y="454549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11192F-95EC-6F43-AB1A-B57DDC70A3E1}"/>
              </a:ext>
            </a:extLst>
          </p:cNvPr>
          <p:cNvCxnSpPr>
            <a:cxnSpLocks/>
          </p:cNvCxnSpPr>
          <p:nvPr/>
        </p:nvCxnSpPr>
        <p:spPr>
          <a:xfrm>
            <a:off x="2274210" y="3371088"/>
            <a:ext cx="18288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AEB7FF-A847-4549-AA7F-25400CE7DAA1}"/>
              </a:ext>
            </a:extLst>
          </p:cNvPr>
          <p:cNvCxnSpPr>
            <a:cxnSpLocks/>
          </p:cNvCxnSpPr>
          <p:nvPr/>
        </p:nvCxnSpPr>
        <p:spPr>
          <a:xfrm flipH="1">
            <a:off x="2262018" y="4760976"/>
            <a:ext cx="18288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D084F9-2A89-8D43-B0DE-B22A531D36FF}"/>
              </a:ext>
            </a:extLst>
          </p:cNvPr>
          <p:cNvCxnSpPr>
            <a:cxnSpLocks/>
          </p:cNvCxnSpPr>
          <p:nvPr/>
        </p:nvCxnSpPr>
        <p:spPr>
          <a:xfrm flipV="1">
            <a:off x="1695090" y="3230880"/>
            <a:ext cx="18288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7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DE21-051C-ED49-B388-8A849B96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work backwards!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D1645CD-A1C7-4447-AF0C-308D29874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Try to figure out the diagram corresponding to this expression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D1645CD-A1C7-4447-AF0C-308D29874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65674-44FE-1C45-9F13-C05912A7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0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D071-6290-DF4E-BB8B-70E100A8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on a minimal basis H</a:t>
            </a:r>
            <a:r>
              <a:rPr lang="en-US" baseline="-25000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800914-EF05-F04C-AB43-6414B55DDAB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498709" y="2220680"/>
                <a:ext cx="5194583" cy="36387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800914-EF05-F04C-AB43-6414B55DD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98709" y="2220680"/>
                <a:ext cx="5194583" cy="36387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C0A4083-AAA6-9540-9BF8-6EB636EA2C41}"/>
              </a:ext>
            </a:extLst>
          </p:cNvPr>
          <p:cNvGrpSpPr/>
          <p:nvPr/>
        </p:nvGrpSpPr>
        <p:grpSpPr>
          <a:xfrm>
            <a:off x="516001" y="2666656"/>
            <a:ext cx="914478" cy="2750024"/>
            <a:chOff x="1378385" y="2743200"/>
            <a:chExt cx="914478" cy="275002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98CA4CE-8ED9-1144-8643-3608A6D00218}"/>
                </a:ext>
              </a:extLst>
            </p:cNvPr>
            <p:cNvSpPr/>
            <p:nvPr/>
          </p:nvSpPr>
          <p:spPr>
            <a:xfrm>
              <a:off x="1378385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D3C497F-523F-554A-A23C-51E444FEE9E0}"/>
                </a:ext>
              </a:extLst>
            </p:cNvPr>
            <p:cNvSpPr/>
            <p:nvPr/>
          </p:nvSpPr>
          <p:spPr>
            <a:xfrm rot="10800000">
              <a:off x="1835624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AD26A-C6AB-C949-BCCA-DC742A3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3F2206-FD54-C042-8A6C-6CEDFBCD19FA}"/>
              </a:ext>
            </a:extLst>
          </p:cNvPr>
          <p:cNvGrpSpPr/>
          <p:nvPr/>
        </p:nvGrpSpPr>
        <p:grpSpPr>
          <a:xfrm>
            <a:off x="3388364" y="2666656"/>
            <a:ext cx="914478" cy="2750024"/>
            <a:chOff x="1378385" y="2743200"/>
            <a:chExt cx="914478" cy="2750024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EF128E5-F58C-1C44-A61D-7A1AEBB0D3C9}"/>
                </a:ext>
              </a:extLst>
            </p:cNvPr>
            <p:cNvSpPr/>
            <p:nvPr/>
          </p:nvSpPr>
          <p:spPr>
            <a:xfrm>
              <a:off x="1378385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DD2C8C4-F9CB-C349-8103-66185DD28936}"/>
                </a:ext>
              </a:extLst>
            </p:cNvPr>
            <p:cNvSpPr/>
            <p:nvPr/>
          </p:nvSpPr>
          <p:spPr>
            <a:xfrm rot="10800000">
              <a:off x="1835624" y="2743200"/>
              <a:ext cx="457239" cy="2750024"/>
            </a:xfrm>
            <a:custGeom>
              <a:avLst/>
              <a:gdLst>
                <a:gd name="connsiteX0" fmla="*/ 436767 w 457239"/>
                <a:gd name="connsiteY0" fmla="*/ 0 h 2750024"/>
                <a:gd name="connsiteX1" fmla="*/ 39 w 457239"/>
                <a:gd name="connsiteY1" fmla="*/ 1371600 h 2750024"/>
                <a:gd name="connsiteX2" fmla="*/ 457239 w 457239"/>
                <a:gd name="connsiteY2" fmla="*/ 2750024 h 2750024"/>
                <a:gd name="connsiteX3" fmla="*/ 457239 w 457239"/>
                <a:gd name="connsiteY3" fmla="*/ 2750024 h 275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39" h="2750024">
                  <a:moveTo>
                    <a:pt x="436767" y="0"/>
                  </a:moveTo>
                  <a:cubicBezTo>
                    <a:pt x="216697" y="456631"/>
                    <a:pt x="-3373" y="913263"/>
                    <a:pt x="39" y="1371600"/>
                  </a:cubicBezTo>
                  <a:cubicBezTo>
                    <a:pt x="3451" y="1829937"/>
                    <a:pt x="457239" y="2750024"/>
                    <a:pt x="457239" y="2750024"/>
                  </a:cubicBezTo>
                  <a:lnTo>
                    <a:pt x="457239" y="2750024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C7A49D-7978-D54A-9A03-1A78EF43F4D3}"/>
              </a:ext>
            </a:extLst>
          </p:cNvPr>
          <p:cNvCxnSpPr/>
          <p:nvPr/>
        </p:nvCxnSpPr>
        <p:spPr>
          <a:xfrm>
            <a:off x="1037821" y="2666656"/>
            <a:ext cx="2743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B90F6-01C0-3445-BB48-0D26ACCA3DE0}"/>
              </a:ext>
            </a:extLst>
          </p:cNvPr>
          <p:cNvCxnSpPr/>
          <p:nvPr/>
        </p:nvCxnSpPr>
        <p:spPr>
          <a:xfrm>
            <a:off x="1063948" y="5416680"/>
            <a:ext cx="2743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CA331D-7C06-7A44-B59C-944FA90C747D}"/>
              </a:ext>
            </a:extLst>
          </p:cNvPr>
          <p:cNvCxnSpPr>
            <a:cxnSpLocks/>
          </p:cNvCxnSpPr>
          <p:nvPr/>
        </p:nvCxnSpPr>
        <p:spPr>
          <a:xfrm flipV="1">
            <a:off x="516001" y="3950208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DEE61-7B45-5546-B2DF-FDFDA788DC64}"/>
              </a:ext>
            </a:extLst>
          </p:cNvPr>
          <p:cNvCxnSpPr>
            <a:cxnSpLocks/>
          </p:cNvCxnSpPr>
          <p:nvPr/>
        </p:nvCxnSpPr>
        <p:spPr>
          <a:xfrm>
            <a:off x="1430479" y="4114800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6A2A4-135A-0645-A7AF-02A803972EA7}"/>
              </a:ext>
            </a:extLst>
          </p:cNvPr>
          <p:cNvCxnSpPr>
            <a:cxnSpLocks/>
          </p:cNvCxnSpPr>
          <p:nvPr/>
        </p:nvCxnSpPr>
        <p:spPr>
          <a:xfrm>
            <a:off x="4302842" y="4114800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FE36FD-DA82-D84C-A886-09F2EA2C5A6D}"/>
              </a:ext>
            </a:extLst>
          </p:cNvPr>
          <p:cNvCxnSpPr>
            <a:cxnSpLocks/>
          </p:cNvCxnSpPr>
          <p:nvPr/>
        </p:nvCxnSpPr>
        <p:spPr>
          <a:xfrm flipV="1">
            <a:off x="3388364" y="3950208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119FE0B-790B-664A-AC34-A5D07887F9A0}"/>
              </a:ext>
            </a:extLst>
          </p:cNvPr>
          <p:cNvSpPr txBox="1"/>
          <p:nvPr/>
        </p:nvSpPr>
        <p:spPr>
          <a:xfrm>
            <a:off x="1470462" y="3857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89AB82-A370-294A-8E7F-9D85DC250EF3}"/>
              </a:ext>
            </a:extLst>
          </p:cNvPr>
          <p:cNvSpPr txBox="1"/>
          <p:nvPr/>
        </p:nvSpPr>
        <p:spPr>
          <a:xfrm>
            <a:off x="4337184" y="3855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9172DC-0D52-654B-8C0F-6B087FF99B89}"/>
              </a:ext>
            </a:extLst>
          </p:cNvPr>
          <p:cNvSpPr txBox="1"/>
          <p:nvPr/>
        </p:nvSpPr>
        <p:spPr>
          <a:xfrm>
            <a:off x="196713" y="3858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1722C8-0A37-0642-AE65-AB9939019267}"/>
              </a:ext>
            </a:extLst>
          </p:cNvPr>
          <p:cNvSpPr txBox="1"/>
          <p:nvPr/>
        </p:nvSpPr>
        <p:spPr>
          <a:xfrm>
            <a:off x="3044166" y="38587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6132265-FF39-E34A-B4D3-0A184AE5E840}"/>
              </a:ext>
            </a:extLst>
          </p:cNvPr>
          <p:cNvSpPr/>
          <p:nvPr/>
        </p:nvSpPr>
        <p:spPr>
          <a:xfrm>
            <a:off x="7939548" y="2666656"/>
            <a:ext cx="457239" cy="2750024"/>
          </a:xfrm>
          <a:custGeom>
            <a:avLst/>
            <a:gdLst>
              <a:gd name="connsiteX0" fmla="*/ 436767 w 457239"/>
              <a:gd name="connsiteY0" fmla="*/ 0 h 2750024"/>
              <a:gd name="connsiteX1" fmla="*/ 39 w 457239"/>
              <a:gd name="connsiteY1" fmla="*/ 1371600 h 2750024"/>
              <a:gd name="connsiteX2" fmla="*/ 457239 w 457239"/>
              <a:gd name="connsiteY2" fmla="*/ 2750024 h 2750024"/>
              <a:gd name="connsiteX3" fmla="*/ 457239 w 457239"/>
              <a:gd name="connsiteY3" fmla="*/ 2750024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39" h="2750024">
                <a:moveTo>
                  <a:pt x="436767" y="0"/>
                </a:moveTo>
                <a:cubicBezTo>
                  <a:pt x="216697" y="456631"/>
                  <a:pt x="-3373" y="913263"/>
                  <a:pt x="39" y="1371600"/>
                </a:cubicBezTo>
                <a:cubicBezTo>
                  <a:pt x="3451" y="1829937"/>
                  <a:pt x="457239" y="2750024"/>
                  <a:pt x="457239" y="2750024"/>
                </a:cubicBezTo>
                <a:lnTo>
                  <a:pt x="457239" y="2750024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2681C81-CB63-204B-9D86-68BFC43DA81E}"/>
              </a:ext>
            </a:extLst>
          </p:cNvPr>
          <p:cNvSpPr/>
          <p:nvPr/>
        </p:nvSpPr>
        <p:spPr>
          <a:xfrm rot="10800000">
            <a:off x="11269150" y="2666656"/>
            <a:ext cx="457239" cy="2750024"/>
          </a:xfrm>
          <a:custGeom>
            <a:avLst/>
            <a:gdLst>
              <a:gd name="connsiteX0" fmla="*/ 436767 w 457239"/>
              <a:gd name="connsiteY0" fmla="*/ 0 h 2750024"/>
              <a:gd name="connsiteX1" fmla="*/ 39 w 457239"/>
              <a:gd name="connsiteY1" fmla="*/ 1371600 h 2750024"/>
              <a:gd name="connsiteX2" fmla="*/ 457239 w 457239"/>
              <a:gd name="connsiteY2" fmla="*/ 2750024 h 2750024"/>
              <a:gd name="connsiteX3" fmla="*/ 457239 w 457239"/>
              <a:gd name="connsiteY3" fmla="*/ 2750024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39" h="2750024">
                <a:moveTo>
                  <a:pt x="436767" y="0"/>
                </a:moveTo>
                <a:cubicBezTo>
                  <a:pt x="216697" y="456631"/>
                  <a:pt x="-3373" y="913263"/>
                  <a:pt x="39" y="1371600"/>
                </a:cubicBezTo>
                <a:cubicBezTo>
                  <a:pt x="3451" y="1829937"/>
                  <a:pt x="457239" y="2750024"/>
                  <a:pt x="457239" y="2750024"/>
                </a:cubicBezTo>
                <a:lnTo>
                  <a:pt x="457239" y="2750024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DAFA2-D07F-C74D-8C00-D076FB5D3A2E}"/>
              </a:ext>
            </a:extLst>
          </p:cNvPr>
          <p:cNvCxnSpPr/>
          <p:nvPr/>
        </p:nvCxnSpPr>
        <p:spPr>
          <a:xfrm>
            <a:off x="8461368" y="2666656"/>
            <a:ext cx="2743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966BDE-ED95-0843-8967-C00E177F2021}"/>
              </a:ext>
            </a:extLst>
          </p:cNvPr>
          <p:cNvCxnSpPr/>
          <p:nvPr/>
        </p:nvCxnSpPr>
        <p:spPr>
          <a:xfrm>
            <a:off x="8487495" y="5416680"/>
            <a:ext cx="2743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1BD76B-0541-874F-91F2-14725F3C4EA1}"/>
              </a:ext>
            </a:extLst>
          </p:cNvPr>
          <p:cNvCxnSpPr>
            <a:cxnSpLocks/>
          </p:cNvCxnSpPr>
          <p:nvPr/>
        </p:nvCxnSpPr>
        <p:spPr>
          <a:xfrm flipV="1">
            <a:off x="7939548" y="3950208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98A82F-C421-724C-9A96-A1639C78FA66}"/>
              </a:ext>
            </a:extLst>
          </p:cNvPr>
          <p:cNvCxnSpPr>
            <a:cxnSpLocks/>
          </p:cNvCxnSpPr>
          <p:nvPr/>
        </p:nvCxnSpPr>
        <p:spPr>
          <a:xfrm flipH="1">
            <a:off x="8854026" y="4931112"/>
            <a:ext cx="4572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3311D8-ED3D-5D48-BAD0-432163539745}"/>
              </a:ext>
            </a:extLst>
          </p:cNvPr>
          <p:cNvCxnSpPr>
            <a:cxnSpLocks/>
          </p:cNvCxnSpPr>
          <p:nvPr/>
        </p:nvCxnSpPr>
        <p:spPr>
          <a:xfrm flipV="1">
            <a:off x="11726312" y="3950208"/>
            <a:ext cx="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091EB61-C6EF-F04E-9CD5-854BDA8BEC03}"/>
              </a:ext>
            </a:extLst>
          </p:cNvPr>
          <p:cNvSpPr txBox="1"/>
          <p:nvPr/>
        </p:nvSpPr>
        <p:spPr>
          <a:xfrm>
            <a:off x="9033709" y="472411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0FF41-5775-114F-8A51-1474BA6EEA16}"/>
              </a:ext>
            </a:extLst>
          </p:cNvPr>
          <p:cNvSpPr txBox="1"/>
          <p:nvPr/>
        </p:nvSpPr>
        <p:spPr>
          <a:xfrm>
            <a:off x="11760731" y="3855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1BDD25-37D9-E549-8DB7-2EC05B6CDE64}"/>
              </a:ext>
            </a:extLst>
          </p:cNvPr>
          <p:cNvSpPr txBox="1"/>
          <p:nvPr/>
        </p:nvSpPr>
        <p:spPr>
          <a:xfrm>
            <a:off x="7620260" y="385876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9BE3A0-5E99-2A4B-B1AE-627C58325491}"/>
              </a:ext>
            </a:extLst>
          </p:cNvPr>
          <p:cNvSpPr txBox="1"/>
          <p:nvPr/>
        </p:nvSpPr>
        <p:spPr>
          <a:xfrm>
            <a:off x="10335887" y="47274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9B2C7F-73DC-1943-8F22-63853A6E2090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>
            <a:off x="8376315" y="2666656"/>
            <a:ext cx="2913307" cy="2750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586AD9-8CD2-F54E-8C82-1830DE4FD3D3}"/>
              </a:ext>
            </a:extLst>
          </p:cNvPr>
          <p:cNvCxnSpPr>
            <a:cxnSpLocks/>
            <a:stCxn id="27" idx="2"/>
            <a:endCxn id="25" idx="2"/>
          </p:cNvCxnSpPr>
          <p:nvPr/>
        </p:nvCxnSpPr>
        <p:spPr>
          <a:xfrm flipH="1">
            <a:off x="8396787" y="2666656"/>
            <a:ext cx="2872363" cy="2750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7137AC-C41B-5347-BC72-ACCFE285E8D2}"/>
              </a:ext>
            </a:extLst>
          </p:cNvPr>
          <p:cNvCxnSpPr>
            <a:cxnSpLocks/>
          </p:cNvCxnSpPr>
          <p:nvPr/>
        </p:nvCxnSpPr>
        <p:spPr>
          <a:xfrm>
            <a:off x="10762201" y="4928616"/>
            <a:ext cx="45720" cy="4572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2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{16F082F7-EF14-1F44-9735-731043D227E8}tf10001121</Template>
  <TotalTime>129</TotalTime>
  <Words>349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Century Gothic</vt:lpstr>
      <vt:lpstr>Wingdings 2</vt:lpstr>
      <vt:lpstr>Quotable</vt:lpstr>
      <vt:lpstr>Perturbation theory through Goldstone diagrams</vt:lpstr>
      <vt:lpstr>Why use diagrams in the first place?</vt:lpstr>
      <vt:lpstr>Steps to build a Goldstone diagram</vt:lpstr>
      <vt:lpstr>Steps to build a Goldstone diagram (con.)</vt:lpstr>
      <vt:lpstr>Example 1</vt:lpstr>
      <vt:lpstr>Example 2</vt:lpstr>
      <vt:lpstr>Now you try!</vt:lpstr>
      <vt:lpstr>You can also work backwards!</vt:lpstr>
      <vt:lpstr>Application on a minimal basis H2</vt:lpstr>
      <vt:lpstr>Thank you for your attention! Enjoy drawing Goldstone diagrams!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Perturbation theory through Goldstone diagrams</dc:title>
  <dc:creator>Kairalapova, Arailym</dc:creator>
  <cp:lastModifiedBy>Kairalapova, Arailym</cp:lastModifiedBy>
  <cp:revision>22</cp:revision>
  <dcterms:created xsi:type="dcterms:W3CDTF">2018-08-10T04:25:05Z</dcterms:created>
  <dcterms:modified xsi:type="dcterms:W3CDTF">2018-08-10T06:34:58Z</dcterms:modified>
</cp:coreProperties>
</file>