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y="5143500" cx="9144000"/>
  <p:notesSz cx="6858000" cy="9144000"/>
  <p:embeddedFontLst>
    <p:embeddedFont>
      <p:font typeface="Raleway"/>
      <p:regular r:id="rId30"/>
      <p:bold r:id="rId31"/>
      <p:italic r:id="rId32"/>
      <p:boldItalic r:id="rId33"/>
    </p:embeddedFont>
    <p:embeddedFont>
      <p:font typeface="Lato"/>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aleway-bold.fntdata"/><Relationship Id="rId30" Type="http://schemas.openxmlformats.org/officeDocument/2006/relationships/font" Target="fonts/Raleway-regular.fntdata"/><Relationship Id="rId11" Type="http://schemas.openxmlformats.org/officeDocument/2006/relationships/slide" Target="slides/slide6.xml"/><Relationship Id="rId33" Type="http://schemas.openxmlformats.org/officeDocument/2006/relationships/font" Target="fonts/Raleway-boldItalic.fntdata"/><Relationship Id="rId10" Type="http://schemas.openxmlformats.org/officeDocument/2006/relationships/slide" Target="slides/slide5.xml"/><Relationship Id="rId32" Type="http://schemas.openxmlformats.org/officeDocument/2006/relationships/font" Target="fonts/Raleway-italic.fntdata"/><Relationship Id="rId13" Type="http://schemas.openxmlformats.org/officeDocument/2006/relationships/slide" Target="slides/slide8.xml"/><Relationship Id="rId35" Type="http://schemas.openxmlformats.org/officeDocument/2006/relationships/font" Target="fonts/Lato-bold.fntdata"/><Relationship Id="rId12" Type="http://schemas.openxmlformats.org/officeDocument/2006/relationships/slide" Target="slides/slide7.xml"/><Relationship Id="rId34" Type="http://schemas.openxmlformats.org/officeDocument/2006/relationships/font" Target="fonts/Lato-regular.fntdata"/><Relationship Id="rId15" Type="http://schemas.openxmlformats.org/officeDocument/2006/relationships/slide" Target="slides/slide10.xml"/><Relationship Id="rId37" Type="http://schemas.openxmlformats.org/officeDocument/2006/relationships/font" Target="fonts/Lato-boldItalic.fntdata"/><Relationship Id="rId14" Type="http://schemas.openxmlformats.org/officeDocument/2006/relationships/slide" Target="slides/slide9.xml"/><Relationship Id="rId36" Type="http://schemas.openxmlformats.org/officeDocument/2006/relationships/font" Target="fonts/Lato-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2a1647ea3e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22a1647ea3e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2a1647ea3e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2a1647ea3e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1f5a63baa5a_1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1f5a63baa5a_1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212e67796fe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212e67796fe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2a1647ea3e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22a1647ea3e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22a1647ea3e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22a1647ea3e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22a6fa10b10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22a6fa10b10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22a1647ea3e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22a1647ea3e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22a1647ea3e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22a1647ea3e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22a1647ea3e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22a1647ea3e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2a1647ea3e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22a1647ea3e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22a1647ea3e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22a1647ea3e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22a1647ea3e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22a1647ea3e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22a1647ea3e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22a1647ea3e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22a6fa10b10_2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22a6fa10b10_2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22a1647ea3e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22a1647ea3e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12be72a83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12be72a83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22a1647ea3e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22a1647ea3e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2a1647ea3e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22a1647ea3e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2a1647ea3e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22a1647ea3e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2a6fa10b10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22a6fa10b10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2a1647ea3e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22a1647ea3e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2a1647ea3e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22a1647ea3e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4.png"/><Relationship Id="rId4" Type="http://schemas.openxmlformats.org/officeDocument/2006/relationships/image" Target="../media/image2.png"/><Relationship Id="rId5"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Software Testing &amp;</a:t>
            </a:r>
            <a:endParaRPr/>
          </a:p>
          <a:p>
            <a:pPr indent="0" lvl="0" marL="0" rtl="0" algn="l">
              <a:spcBef>
                <a:spcPts val="0"/>
              </a:spcBef>
              <a:spcAft>
                <a:spcPts val="0"/>
              </a:spcAft>
              <a:buNone/>
            </a:pPr>
            <a:r>
              <a:rPr lang="en"/>
              <a:t>Approaches: 891 Project</a:t>
            </a:r>
            <a:endParaRPr/>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Abdulrehman K, Afsah R, Hamza I, Fatima R</a:t>
            </a:r>
            <a:endParaRPr/>
          </a:p>
        </p:txBody>
      </p:sp>
      <p:sp>
        <p:nvSpPr>
          <p:cNvPr id="88" name="Google Shape;88;p1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2"/>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CFG - Feature #3: Health.java </a:t>
            </a:r>
            <a:endParaRPr/>
          </a:p>
          <a:p>
            <a:pPr indent="0" lvl="0" marL="0" rtl="0" algn="l">
              <a:spcBef>
                <a:spcPts val="0"/>
              </a:spcBef>
              <a:spcAft>
                <a:spcPts val="0"/>
              </a:spcAft>
              <a:buNone/>
            </a:pPr>
            <a:r>
              <a:t/>
            </a:r>
            <a:endParaRPr/>
          </a:p>
        </p:txBody>
      </p:sp>
      <p:sp>
        <p:nvSpPr>
          <p:cNvPr id="146" name="Google Shape;146;p22"/>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00"/>
              <a:t>The progress of a player’s health as they </a:t>
            </a:r>
            <a:r>
              <a:rPr lang="en" sz="1400"/>
              <a:t>receive</a:t>
            </a:r>
            <a:r>
              <a:rPr lang="en" sz="1400"/>
              <a:t> damage.</a:t>
            </a:r>
            <a:endParaRPr sz="1400"/>
          </a:p>
          <a:p>
            <a:pPr indent="-311150" lvl="0" marL="457200" rtl="0" algn="l">
              <a:spcBef>
                <a:spcPts val="1200"/>
              </a:spcBef>
              <a:spcAft>
                <a:spcPts val="0"/>
              </a:spcAft>
              <a:buSzPts val="1300"/>
              <a:buChar char="●"/>
            </a:pPr>
            <a:r>
              <a:rPr lang="en"/>
              <a:t>Check if the player health is 0 - they are killed</a:t>
            </a:r>
            <a:endParaRPr/>
          </a:p>
          <a:p>
            <a:pPr indent="-311150" lvl="0" marL="457200" rtl="0" algn="l">
              <a:spcBef>
                <a:spcPts val="0"/>
              </a:spcBef>
              <a:spcAft>
                <a:spcPts val="0"/>
              </a:spcAft>
              <a:buSzPts val="1300"/>
              <a:buChar char="●"/>
            </a:pPr>
            <a:r>
              <a:rPr lang="en"/>
              <a:t>Otherwise, continue </a:t>
            </a:r>
            <a:r>
              <a:rPr lang="en"/>
              <a:t>receiving</a:t>
            </a:r>
            <a:r>
              <a:rPr lang="en"/>
              <a:t> damage</a:t>
            </a:r>
            <a:endParaRPr/>
          </a:p>
          <a:p>
            <a:pPr indent="-311150" lvl="0" marL="457200" rtl="0" algn="l">
              <a:spcBef>
                <a:spcPts val="0"/>
              </a:spcBef>
              <a:spcAft>
                <a:spcPts val="0"/>
              </a:spcAft>
              <a:buSzPts val="1300"/>
              <a:buChar char="●"/>
            </a:pPr>
            <a:r>
              <a:rPr lang="en"/>
              <a:t>If health is less than 0 after damage, player is killed</a:t>
            </a:r>
            <a:endParaRPr/>
          </a:p>
          <a:p>
            <a:pPr indent="-311150" lvl="0" marL="457200" rtl="0" algn="l">
              <a:spcBef>
                <a:spcPts val="0"/>
              </a:spcBef>
              <a:spcAft>
                <a:spcPts val="0"/>
              </a:spcAft>
              <a:buSzPts val="1300"/>
              <a:buChar char="●"/>
            </a:pPr>
            <a:r>
              <a:rPr lang="en"/>
              <a:t>Otherwise, they heal</a:t>
            </a:r>
            <a:endParaRPr/>
          </a:p>
          <a:p>
            <a:pPr indent="0" lvl="0" marL="0" rtl="0" algn="l">
              <a:spcBef>
                <a:spcPts val="1200"/>
              </a:spcBef>
              <a:spcAft>
                <a:spcPts val="1200"/>
              </a:spcAft>
              <a:buNone/>
            </a:pPr>
            <a:r>
              <a:t/>
            </a:r>
            <a:endParaRPr/>
          </a:p>
        </p:txBody>
      </p:sp>
      <p:sp>
        <p:nvSpPr>
          <p:cNvPr id="147" name="Google Shape;147;p2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48" name="Google Shape;148;p22"/>
          <p:cNvPicPr preferRelativeResize="0"/>
          <p:nvPr/>
        </p:nvPicPr>
        <p:blipFill>
          <a:blip r:embed="rId3">
            <a:alphaModFix/>
          </a:blip>
          <a:stretch>
            <a:fillRect/>
          </a:stretch>
        </p:blipFill>
        <p:spPr>
          <a:xfrm>
            <a:off x="5349800" y="570997"/>
            <a:ext cx="3735199" cy="400151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3"/>
          <p:cNvSpPr txBox="1"/>
          <p:nvPr>
            <p:ph type="title"/>
          </p:nvPr>
        </p:nvSpPr>
        <p:spPr>
          <a:xfrm>
            <a:off x="729450" y="733950"/>
            <a:ext cx="7688400" cy="124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6200"/>
              <a:t>Data Flow Graph</a:t>
            </a:r>
            <a:endParaRPr sz="6200"/>
          </a:p>
        </p:txBody>
      </p:sp>
      <p:sp>
        <p:nvSpPr>
          <p:cNvPr id="154" name="Google Shape;154;p2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DFG </a:t>
            </a:r>
            <a:r>
              <a:rPr lang="en"/>
              <a:t>- Feature #5: LiquidBlock.java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60" name="Google Shape;160;p24"/>
          <p:cNvSpPr txBox="1"/>
          <p:nvPr>
            <p:ph idx="1" type="body"/>
          </p:nvPr>
        </p:nvSpPr>
        <p:spPr>
          <a:xfrm>
            <a:off x="330150" y="2038925"/>
            <a:ext cx="5553000" cy="28458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Clr>
                <a:srgbClr val="000000"/>
              </a:buClr>
              <a:buSzPts val="1300"/>
              <a:buChar char="●"/>
            </a:pPr>
            <a:r>
              <a:rPr lang="en">
                <a:solidFill>
                  <a:srgbClr val="000000"/>
                </a:solidFill>
              </a:rPr>
              <a:t>The </a:t>
            </a:r>
            <a:r>
              <a:rPr lang="en">
                <a:solidFill>
                  <a:srgbClr val="000000"/>
                </a:solidFill>
              </a:rPr>
              <a:t>drawTiledFrames m</a:t>
            </a:r>
            <a:r>
              <a:rPr lang="en">
                <a:solidFill>
                  <a:srgbClr val="000000"/>
                </a:solidFill>
              </a:rPr>
              <a:t>ethod is in charge of rendering the liquid block on the game screen by creating tiled frames.  it ensures that the liquid flows and animates smoothly on the screen</a:t>
            </a:r>
            <a:endParaRPr>
              <a:solidFill>
                <a:srgbClr val="000000"/>
              </a:solidFill>
            </a:endParaRPr>
          </a:p>
          <a:p>
            <a:pPr indent="-311150" lvl="0" marL="457200" rtl="0" algn="l">
              <a:spcBef>
                <a:spcPts val="0"/>
              </a:spcBef>
              <a:spcAft>
                <a:spcPts val="0"/>
              </a:spcAft>
              <a:buClr>
                <a:srgbClr val="000000"/>
              </a:buClr>
              <a:buSzPts val="1300"/>
              <a:buChar char="●"/>
            </a:pPr>
            <a:r>
              <a:rPr lang="en">
                <a:solidFill>
                  <a:srgbClr val="000000"/>
                </a:solidFill>
              </a:rPr>
              <a:t> After specifying the position and specifications for the drawn frame, it goes on to loop through the frames and draw each one on the screen.</a:t>
            </a:r>
            <a:endParaRPr>
              <a:solidFill>
                <a:srgbClr val="000000"/>
              </a:solidFill>
            </a:endParaRPr>
          </a:p>
          <a:p>
            <a:pPr indent="0" lvl="0" marL="0" rtl="0" algn="l">
              <a:spcBef>
                <a:spcPts val="0"/>
              </a:spcBef>
              <a:spcAft>
                <a:spcPts val="0"/>
              </a:spcAft>
              <a:buNone/>
            </a:pPr>
            <a:r>
              <a:t/>
            </a:r>
            <a:endParaRPr sz="1400">
              <a:solidFill>
                <a:srgbClr val="000000"/>
              </a:solidFill>
            </a:endParaRPr>
          </a:p>
          <a:p>
            <a:pPr indent="0" lvl="0" marL="0" rtl="0" algn="l">
              <a:spcBef>
                <a:spcPts val="0"/>
              </a:spcBef>
              <a:spcAft>
                <a:spcPts val="0"/>
              </a:spcAft>
              <a:buNone/>
            </a:pPr>
            <a:r>
              <a:t/>
            </a:r>
            <a:endParaRPr sz="1400">
              <a:solidFill>
                <a:srgbClr val="000000"/>
              </a:solidFill>
            </a:endParaRPr>
          </a:p>
        </p:txBody>
      </p:sp>
      <p:sp>
        <p:nvSpPr>
          <p:cNvPr id="161" name="Google Shape;161;p2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62" name="Google Shape;162;p24"/>
          <p:cNvPicPr preferRelativeResize="0"/>
          <p:nvPr/>
        </p:nvPicPr>
        <p:blipFill>
          <a:blip r:embed="rId3">
            <a:alphaModFix/>
          </a:blip>
          <a:stretch>
            <a:fillRect/>
          </a:stretch>
        </p:blipFill>
        <p:spPr>
          <a:xfrm>
            <a:off x="5958850" y="539262"/>
            <a:ext cx="2957525" cy="4064975"/>
          </a:xfrm>
          <a:prstGeom prst="rect">
            <a:avLst/>
          </a:prstGeom>
          <a:noFill/>
          <a:ln cap="flat" cmpd="sng" w="9525">
            <a:solidFill>
              <a:srgbClr val="000000"/>
            </a:solidFill>
            <a:prstDash val="solid"/>
            <a:round/>
            <a:headEnd len="sm" w="sm" type="none"/>
            <a:tailEnd len="sm" w="sm" type="none"/>
          </a:ln>
        </p:spPr>
      </p:pic>
      <p:sp>
        <p:nvSpPr>
          <p:cNvPr id="163" name="Google Shape;163;p24"/>
          <p:cNvSpPr txBox="1"/>
          <p:nvPr/>
        </p:nvSpPr>
        <p:spPr>
          <a:xfrm>
            <a:off x="5883050" y="4604225"/>
            <a:ext cx="2954700" cy="354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100">
                <a:latin typeface="Times New Roman"/>
                <a:ea typeface="Times New Roman"/>
                <a:cs typeface="Times New Roman"/>
                <a:sym typeface="Times New Roman"/>
              </a:rPr>
              <a:t>drawTiledFrames method of LiquidBlock.java</a:t>
            </a:r>
            <a:endParaRPr>
              <a:latin typeface="Lato"/>
              <a:ea typeface="Lato"/>
              <a:cs typeface="Lato"/>
              <a:sym typeface="La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69" name="Google Shape;169;p25"/>
          <p:cNvPicPr preferRelativeResize="0"/>
          <p:nvPr/>
        </p:nvPicPr>
        <p:blipFill>
          <a:blip r:embed="rId3">
            <a:alphaModFix/>
          </a:blip>
          <a:stretch>
            <a:fillRect/>
          </a:stretch>
        </p:blipFill>
        <p:spPr>
          <a:xfrm>
            <a:off x="72573" y="545750"/>
            <a:ext cx="5644703" cy="5143499"/>
          </a:xfrm>
          <a:prstGeom prst="rect">
            <a:avLst/>
          </a:prstGeom>
          <a:noFill/>
          <a:ln>
            <a:noFill/>
          </a:ln>
        </p:spPr>
      </p:pic>
      <p:pic>
        <p:nvPicPr>
          <p:cNvPr id="170" name="Google Shape;170;p25"/>
          <p:cNvPicPr preferRelativeResize="0"/>
          <p:nvPr/>
        </p:nvPicPr>
        <p:blipFill>
          <a:blip r:embed="rId4">
            <a:alphaModFix/>
          </a:blip>
          <a:stretch>
            <a:fillRect/>
          </a:stretch>
        </p:blipFill>
        <p:spPr>
          <a:xfrm>
            <a:off x="5717275" y="684887"/>
            <a:ext cx="2957525" cy="4064975"/>
          </a:xfrm>
          <a:prstGeom prst="rect">
            <a:avLst/>
          </a:prstGeom>
          <a:noFill/>
          <a:ln cap="flat" cmpd="sng" w="9525">
            <a:solidFill>
              <a:srgbClr val="000000"/>
            </a:solidFill>
            <a:prstDash val="solid"/>
            <a:round/>
            <a:headEnd len="sm" w="sm" type="none"/>
            <a:tailEnd len="sm" w="sm" type="none"/>
          </a:ln>
        </p:spPr>
      </p:pic>
      <p:pic>
        <p:nvPicPr>
          <p:cNvPr id="171" name="Google Shape;171;p25"/>
          <p:cNvPicPr preferRelativeResize="0"/>
          <p:nvPr/>
        </p:nvPicPr>
        <p:blipFill>
          <a:blip r:embed="rId5">
            <a:alphaModFix/>
          </a:blip>
          <a:stretch>
            <a:fillRect/>
          </a:stretch>
        </p:blipFill>
        <p:spPr>
          <a:xfrm>
            <a:off x="4661525" y="3177363"/>
            <a:ext cx="4800600" cy="14192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6"/>
          <p:cNvSpPr txBox="1"/>
          <p:nvPr>
            <p:ph type="title"/>
          </p:nvPr>
        </p:nvSpPr>
        <p:spPr>
          <a:xfrm>
            <a:off x="729450" y="733950"/>
            <a:ext cx="7688400" cy="124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6200"/>
              <a:t>Logic Based Testing</a:t>
            </a:r>
            <a:endParaRPr sz="6200"/>
          </a:p>
        </p:txBody>
      </p:sp>
      <p:sp>
        <p:nvSpPr>
          <p:cNvPr id="177" name="Google Shape;177;p26"/>
          <p:cNvSpPr txBox="1"/>
          <p:nvPr>
            <p:ph idx="1" type="body"/>
          </p:nvPr>
        </p:nvSpPr>
        <p:spPr>
          <a:xfrm>
            <a:off x="466900" y="5414438"/>
            <a:ext cx="7688400" cy="1580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178" name="Google Shape;178;p2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None/>
            </a:pPr>
            <a:r>
              <a:rPr lang="en"/>
              <a:t>LBT -  Feature #3: Health.java </a:t>
            </a:r>
            <a:endParaRPr/>
          </a:p>
          <a:p>
            <a:pPr indent="0" lvl="0" marL="0" rtl="0" algn="l">
              <a:lnSpc>
                <a:spcPct val="115000"/>
              </a:lnSpc>
              <a:spcBef>
                <a:spcPts val="0"/>
              </a:spcBef>
              <a:spcAft>
                <a:spcPts val="0"/>
              </a:spcAft>
              <a:buNone/>
            </a:pPr>
            <a:r>
              <a:t/>
            </a:r>
            <a:endParaRPr/>
          </a:p>
        </p:txBody>
      </p:sp>
      <p:sp>
        <p:nvSpPr>
          <p:cNvPr id="184" name="Google Shape;184;p27"/>
          <p:cNvSpPr txBox="1"/>
          <p:nvPr>
            <p:ph idx="1" type="body"/>
          </p:nvPr>
        </p:nvSpPr>
        <p:spPr>
          <a:xfrm>
            <a:off x="729450" y="2078875"/>
            <a:ext cx="7688700" cy="29547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Char char="●"/>
            </a:pPr>
            <a:r>
              <a:rPr b="1" lang="en" sz="1600"/>
              <a:t>Reachability Predicates:</a:t>
            </a:r>
            <a:r>
              <a:rPr lang="en" sz="1500"/>
              <a:t> </a:t>
            </a:r>
            <a:endParaRPr sz="1500"/>
          </a:p>
          <a:p>
            <a:pPr indent="-323850" lvl="1" marL="914400" rtl="0" algn="l">
              <a:spcBef>
                <a:spcPts val="0"/>
              </a:spcBef>
              <a:spcAft>
                <a:spcPts val="0"/>
              </a:spcAft>
              <a:buSzPts val="1500"/>
              <a:buChar char="○"/>
            </a:pPr>
            <a:r>
              <a:rPr lang="en" sz="1500"/>
              <a:t>isvalid(), update(), killed(), damaged(), heal()</a:t>
            </a:r>
            <a:endParaRPr sz="1500"/>
          </a:p>
          <a:p>
            <a:pPr indent="-330200" lvl="0" marL="457200" rtl="0" algn="l">
              <a:spcBef>
                <a:spcPts val="1000"/>
              </a:spcBef>
              <a:spcAft>
                <a:spcPts val="0"/>
              </a:spcAft>
              <a:buSzPts val="1600"/>
              <a:buChar char="●"/>
            </a:pPr>
            <a:r>
              <a:rPr b="1" lang="en" sz="1600"/>
              <a:t>Predicate Coverage - isValid()</a:t>
            </a:r>
            <a:endParaRPr b="1" sz="1600"/>
          </a:p>
          <a:p>
            <a:pPr indent="-323850" lvl="1" marL="914400" rtl="0" algn="l">
              <a:spcBef>
                <a:spcPts val="0"/>
              </a:spcBef>
              <a:spcAft>
                <a:spcPts val="0"/>
              </a:spcAft>
              <a:buSzPts val="1500"/>
              <a:buChar char="○"/>
            </a:pPr>
            <a:r>
              <a:rPr lang="en" sz="1500"/>
              <a:t>Evaluate predicate !dead &amp;&amp; isAdded() to both true and false</a:t>
            </a:r>
            <a:endParaRPr sz="1500"/>
          </a:p>
          <a:p>
            <a:pPr indent="-323850" lvl="0" marL="457200" rtl="0" algn="l">
              <a:spcBef>
                <a:spcPts val="1000"/>
              </a:spcBef>
              <a:spcAft>
                <a:spcPts val="0"/>
              </a:spcAft>
              <a:buSzPts val="1500"/>
              <a:buChar char="●"/>
            </a:pPr>
            <a:r>
              <a:rPr b="1" lang="en" sz="1500"/>
              <a:t>Clause Coverage - isValid()</a:t>
            </a:r>
            <a:endParaRPr b="1" sz="1500"/>
          </a:p>
          <a:p>
            <a:pPr indent="-323850" lvl="1" marL="914400" rtl="0" algn="l">
              <a:spcBef>
                <a:spcPts val="0"/>
              </a:spcBef>
              <a:spcAft>
                <a:spcPts val="0"/>
              </a:spcAft>
              <a:buSzPts val="1500"/>
              <a:buChar char="○"/>
            </a:pPr>
            <a:r>
              <a:rPr lang="en" sz="1500"/>
              <a:t>Evaluate each clause, !dead and isAdded(), to both true and false</a:t>
            </a:r>
            <a:endParaRPr sz="1500"/>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
        <p:nvSpPr>
          <p:cNvPr id="185" name="Google Shape;185;p2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None/>
            </a:pPr>
            <a:r>
              <a:rPr lang="en"/>
              <a:t>LBT -  Feature #3: Health.java </a:t>
            </a:r>
            <a:endParaRPr/>
          </a:p>
          <a:p>
            <a:pPr indent="0" lvl="0" marL="0" rtl="0" algn="l">
              <a:spcBef>
                <a:spcPts val="0"/>
              </a:spcBef>
              <a:spcAft>
                <a:spcPts val="0"/>
              </a:spcAft>
              <a:buNone/>
            </a:pPr>
            <a:r>
              <a:t/>
            </a:r>
            <a:endParaRPr/>
          </a:p>
        </p:txBody>
      </p:sp>
      <p:sp>
        <p:nvSpPr>
          <p:cNvPr id="191" name="Google Shape;191;p28"/>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192" name="Google Shape;192;p2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93" name="Google Shape;193;p28"/>
          <p:cNvPicPr preferRelativeResize="0"/>
          <p:nvPr/>
        </p:nvPicPr>
        <p:blipFill>
          <a:blip r:embed="rId3">
            <a:alphaModFix/>
          </a:blip>
          <a:stretch>
            <a:fillRect/>
          </a:stretch>
        </p:blipFill>
        <p:spPr>
          <a:xfrm>
            <a:off x="2447400" y="1853850"/>
            <a:ext cx="4759151" cy="3106774"/>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9"/>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FAULT TYPES</a:t>
            </a:r>
            <a:endParaRPr/>
          </a:p>
        </p:txBody>
      </p:sp>
      <p:sp>
        <p:nvSpPr>
          <p:cNvPr id="199" name="Google Shape;199;p2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Faults</a:t>
            </a:r>
            <a:endParaRPr/>
          </a:p>
        </p:txBody>
      </p:sp>
      <p:sp>
        <p:nvSpPr>
          <p:cNvPr id="205" name="Google Shape;205;p30"/>
          <p:cNvSpPr txBox="1"/>
          <p:nvPr>
            <p:ph idx="1" type="body"/>
          </p:nvPr>
        </p:nvSpPr>
        <p:spPr>
          <a:xfrm>
            <a:off x="729450" y="2078875"/>
            <a:ext cx="7688700" cy="2261100"/>
          </a:xfrm>
          <a:prstGeom prst="rect">
            <a:avLst/>
          </a:prstGeom>
        </p:spPr>
        <p:txBody>
          <a:bodyPr anchorCtr="0" anchor="t" bIns="91425" lIns="91425" spcFirstLastPara="1" rIns="91425" wrap="square" tIns="91425">
            <a:normAutofit lnSpcReduction="20000"/>
          </a:bodyPr>
          <a:lstStyle/>
          <a:p>
            <a:pPr indent="-336550" lvl="0" marL="457200" rtl="0" algn="l">
              <a:spcBef>
                <a:spcPts val="0"/>
              </a:spcBef>
              <a:spcAft>
                <a:spcPts val="0"/>
              </a:spcAft>
              <a:buSzPts val="1700"/>
              <a:buFont typeface="Raleway"/>
              <a:buChar char="●"/>
            </a:pPr>
            <a:r>
              <a:rPr b="1" lang="en" sz="1600">
                <a:solidFill>
                  <a:srgbClr val="000000"/>
                </a:solidFill>
                <a:latin typeface="Raleway"/>
                <a:ea typeface="Raleway"/>
                <a:cs typeface="Raleway"/>
                <a:sym typeface="Raleway"/>
              </a:rPr>
              <a:t>Minor performance faults</a:t>
            </a:r>
            <a:endParaRPr b="1" sz="1600">
              <a:solidFill>
                <a:srgbClr val="000000"/>
              </a:solidFill>
              <a:latin typeface="Raleway"/>
              <a:ea typeface="Raleway"/>
              <a:cs typeface="Raleway"/>
              <a:sym typeface="Raleway"/>
            </a:endParaRPr>
          </a:p>
          <a:p>
            <a:pPr indent="-304800" lvl="1" marL="914400" rtl="0" algn="l">
              <a:spcBef>
                <a:spcPts val="0"/>
              </a:spcBef>
              <a:spcAft>
                <a:spcPts val="0"/>
              </a:spcAft>
              <a:buClr>
                <a:srgbClr val="000000"/>
              </a:buClr>
              <a:buSzPts val="1200"/>
              <a:buFont typeface="Raleway"/>
              <a:buChar char="○"/>
            </a:pPr>
            <a:r>
              <a:rPr lang="en" sz="1200">
                <a:solidFill>
                  <a:srgbClr val="000000"/>
                </a:solidFill>
                <a:latin typeface="Raleway"/>
                <a:ea typeface="Raleway"/>
                <a:cs typeface="Raleway"/>
                <a:sym typeface="Raleway"/>
              </a:rPr>
              <a:t>In some instances, the software appeared to be laggy. The lag is particularly pronounced in multiplayer games with more than 3 people.</a:t>
            </a:r>
            <a:endParaRPr sz="1200">
              <a:solidFill>
                <a:srgbClr val="000000"/>
              </a:solidFill>
              <a:latin typeface="Raleway"/>
              <a:ea typeface="Raleway"/>
              <a:cs typeface="Raleway"/>
              <a:sym typeface="Raleway"/>
            </a:endParaRPr>
          </a:p>
          <a:p>
            <a:pPr indent="-304800" lvl="1" marL="914400" rtl="0" algn="l">
              <a:spcBef>
                <a:spcPts val="0"/>
              </a:spcBef>
              <a:spcAft>
                <a:spcPts val="0"/>
              </a:spcAft>
              <a:buClr>
                <a:srgbClr val="000000"/>
              </a:buClr>
              <a:buSzPts val="1200"/>
              <a:buFont typeface="Raleway"/>
              <a:buChar char="○"/>
            </a:pPr>
            <a:r>
              <a:rPr lang="en" sz="1200">
                <a:solidFill>
                  <a:srgbClr val="000000"/>
                </a:solidFill>
                <a:latin typeface="Raleway"/>
                <a:ea typeface="Raleway"/>
                <a:cs typeface="Raleway"/>
                <a:sym typeface="Raleway"/>
              </a:rPr>
              <a:t>When the map gets crowded with designs, players, enemies, and bullets, there appears to be some lag</a:t>
            </a:r>
            <a:endParaRPr sz="1200">
              <a:solidFill>
                <a:srgbClr val="000000"/>
              </a:solidFill>
              <a:latin typeface="Raleway"/>
              <a:ea typeface="Raleway"/>
              <a:cs typeface="Raleway"/>
              <a:sym typeface="Raleway"/>
            </a:endParaRPr>
          </a:p>
          <a:p>
            <a:pPr indent="-304800" lvl="1" marL="914400" rtl="0" algn="l">
              <a:spcBef>
                <a:spcPts val="0"/>
              </a:spcBef>
              <a:spcAft>
                <a:spcPts val="0"/>
              </a:spcAft>
              <a:buClr>
                <a:srgbClr val="000000"/>
              </a:buClr>
              <a:buSzPts val="1200"/>
              <a:buFont typeface="Raleway"/>
              <a:buChar char="○"/>
            </a:pPr>
            <a:r>
              <a:rPr lang="en" sz="1200">
                <a:solidFill>
                  <a:srgbClr val="000000"/>
                </a:solidFill>
                <a:latin typeface="Raleway"/>
                <a:ea typeface="Raleway"/>
                <a:cs typeface="Raleway"/>
                <a:sym typeface="Raleway"/>
              </a:rPr>
              <a:t>Enemy “confused” behavior on certain maps</a:t>
            </a:r>
            <a:endParaRPr b="1" sz="1600">
              <a:solidFill>
                <a:srgbClr val="000000"/>
              </a:solidFill>
              <a:latin typeface="Raleway"/>
              <a:ea typeface="Raleway"/>
              <a:cs typeface="Raleway"/>
              <a:sym typeface="Raleway"/>
            </a:endParaRPr>
          </a:p>
          <a:p>
            <a:pPr indent="-330200" lvl="0" marL="457200" rtl="0" algn="l">
              <a:spcBef>
                <a:spcPts val="0"/>
              </a:spcBef>
              <a:spcAft>
                <a:spcPts val="0"/>
              </a:spcAft>
              <a:buClr>
                <a:srgbClr val="000000"/>
              </a:buClr>
              <a:buSzPts val="1600"/>
              <a:buFont typeface="Raleway"/>
              <a:buChar char="●"/>
            </a:pPr>
            <a:r>
              <a:rPr b="1" lang="en" sz="1600">
                <a:solidFill>
                  <a:srgbClr val="000000"/>
                </a:solidFill>
                <a:latin typeface="Raleway"/>
                <a:ea typeface="Raleway"/>
                <a:cs typeface="Raleway"/>
                <a:sym typeface="Raleway"/>
              </a:rPr>
              <a:t>Incorrect Documentation and Lack of Existing Test</a:t>
            </a:r>
            <a:endParaRPr b="1" sz="1600">
              <a:solidFill>
                <a:srgbClr val="000000"/>
              </a:solidFill>
              <a:latin typeface="Raleway"/>
              <a:ea typeface="Raleway"/>
              <a:cs typeface="Raleway"/>
              <a:sym typeface="Raleway"/>
            </a:endParaRPr>
          </a:p>
          <a:p>
            <a:pPr indent="-311150" lvl="1" marL="914400" rtl="0" algn="l">
              <a:spcBef>
                <a:spcPts val="0"/>
              </a:spcBef>
              <a:spcAft>
                <a:spcPts val="0"/>
              </a:spcAft>
              <a:buClr>
                <a:srgbClr val="000000"/>
              </a:buClr>
              <a:buSzPts val="1300"/>
              <a:buFont typeface="Raleway"/>
              <a:buChar char="○"/>
            </a:pPr>
            <a:r>
              <a:rPr lang="en" sz="1200">
                <a:solidFill>
                  <a:srgbClr val="000000"/>
                </a:solidFill>
                <a:latin typeface="Raleway"/>
                <a:ea typeface="Raleway"/>
                <a:cs typeface="Raleway"/>
                <a:sym typeface="Raleway"/>
              </a:rPr>
              <a:t>As the game is being built and updated on a near daily basis, the documentation is out of date in some places</a:t>
            </a:r>
            <a:endParaRPr sz="1200">
              <a:solidFill>
                <a:srgbClr val="000000"/>
              </a:solidFill>
              <a:latin typeface="Raleway"/>
              <a:ea typeface="Raleway"/>
              <a:cs typeface="Raleway"/>
              <a:sym typeface="Raleway"/>
            </a:endParaRPr>
          </a:p>
          <a:p>
            <a:pPr indent="-304800" lvl="1" marL="914400" rtl="0" algn="l">
              <a:spcBef>
                <a:spcPts val="0"/>
              </a:spcBef>
              <a:spcAft>
                <a:spcPts val="0"/>
              </a:spcAft>
              <a:buClr>
                <a:srgbClr val="000000"/>
              </a:buClr>
              <a:buSzPts val="1200"/>
              <a:buFont typeface="Raleway"/>
              <a:buChar char="○"/>
            </a:pPr>
            <a:r>
              <a:rPr lang="en" sz="1200">
                <a:solidFill>
                  <a:srgbClr val="000000"/>
                </a:solidFill>
                <a:latin typeface="Raleway"/>
                <a:ea typeface="Raleway"/>
                <a:cs typeface="Raleway"/>
                <a:sym typeface="Raleway"/>
              </a:rPr>
              <a:t>Minimal prior testing has been done by contributors</a:t>
            </a:r>
            <a:endParaRPr sz="1200">
              <a:solidFill>
                <a:srgbClr val="000000"/>
              </a:solidFill>
              <a:latin typeface="Raleway"/>
              <a:ea typeface="Raleway"/>
              <a:cs typeface="Raleway"/>
              <a:sym typeface="Raleway"/>
            </a:endParaRPr>
          </a:p>
        </p:txBody>
      </p:sp>
      <p:sp>
        <p:nvSpPr>
          <p:cNvPr id="206" name="Google Shape;206;p3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1"/>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COVERAGE</a:t>
            </a:r>
            <a:endParaRPr/>
          </a:p>
        </p:txBody>
      </p:sp>
      <p:sp>
        <p:nvSpPr>
          <p:cNvPr id="212" name="Google Shape;212;p3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4"/>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WHAT IS MINDUSTRY?</a:t>
            </a:r>
            <a:endParaRPr/>
          </a:p>
        </p:txBody>
      </p:sp>
      <p:sp>
        <p:nvSpPr>
          <p:cNvPr id="94" name="Google Shape;94;p1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2"/>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Coverage</a:t>
            </a:r>
            <a:endParaRPr/>
          </a:p>
        </p:txBody>
      </p:sp>
      <p:sp>
        <p:nvSpPr>
          <p:cNvPr id="218" name="Google Shape;218;p32"/>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Clr>
                <a:schemeClr val="dk2"/>
              </a:buClr>
              <a:buSzPts val="1600"/>
              <a:buFont typeface="Raleway"/>
              <a:buChar char="●"/>
            </a:pPr>
            <a:r>
              <a:rPr lang="en" sz="1600">
                <a:solidFill>
                  <a:schemeClr val="dk2"/>
                </a:solidFill>
                <a:latin typeface="Raleway"/>
                <a:ea typeface="Raleway"/>
                <a:cs typeface="Raleway"/>
                <a:sym typeface="Raleway"/>
              </a:rPr>
              <a:t>The project has minimal testing or testing docs</a:t>
            </a:r>
            <a:endParaRPr sz="1600">
              <a:solidFill>
                <a:schemeClr val="dk2"/>
              </a:solidFill>
              <a:latin typeface="Raleway"/>
              <a:ea typeface="Raleway"/>
              <a:cs typeface="Raleway"/>
              <a:sym typeface="Raleway"/>
            </a:endParaRPr>
          </a:p>
          <a:p>
            <a:pPr indent="-330200" lvl="0" marL="457200" rtl="0" algn="l">
              <a:spcBef>
                <a:spcPts val="1000"/>
              </a:spcBef>
              <a:spcAft>
                <a:spcPts val="0"/>
              </a:spcAft>
              <a:buClr>
                <a:schemeClr val="dk2"/>
              </a:buClr>
              <a:buSzPts val="1600"/>
              <a:buFont typeface="Raleway"/>
              <a:buChar char="●"/>
            </a:pPr>
            <a:r>
              <a:rPr lang="en" sz="1600">
                <a:solidFill>
                  <a:schemeClr val="dk2"/>
                </a:solidFill>
                <a:latin typeface="Raleway"/>
                <a:ea typeface="Raleway"/>
                <a:cs typeface="Raleway"/>
                <a:sym typeface="Raleway"/>
              </a:rPr>
              <a:t>100+ classes make it difficult to achieve 100% coverage</a:t>
            </a:r>
            <a:endParaRPr sz="1600">
              <a:solidFill>
                <a:schemeClr val="dk2"/>
              </a:solidFill>
              <a:latin typeface="Raleway"/>
              <a:ea typeface="Raleway"/>
              <a:cs typeface="Raleway"/>
              <a:sym typeface="Raleway"/>
            </a:endParaRPr>
          </a:p>
          <a:p>
            <a:pPr indent="-330200" lvl="0" marL="457200" rtl="0" algn="l">
              <a:spcBef>
                <a:spcPts val="1000"/>
              </a:spcBef>
              <a:spcAft>
                <a:spcPts val="0"/>
              </a:spcAft>
              <a:buClr>
                <a:schemeClr val="dk2"/>
              </a:buClr>
              <a:buSzPts val="1600"/>
              <a:buFont typeface="Raleway"/>
              <a:buChar char="●"/>
            </a:pPr>
            <a:r>
              <a:rPr lang="en" sz="1600">
                <a:solidFill>
                  <a:schemeClr val="dk2"/>
                </a:solidFill>
                <a:latin typeface="Raleway"/>
                <a:ea typeface="Raleway"/>
                <a:cs typeface="Raleway"/>
                <a:sym typeface="Raleway"/>
              </a:rPr>
              <a:t>Were able to improve coverage in Mindustry.entities.Health, Mindustry.entities.Bullet, and various Mindustry.type and Mindustry.world classes according to the testing requirements defined in project plan</a:t>
            </a:r>
            <a:endParaRPr sz="1600">
              <a:solidFill>
                <a:schemeClr val="dk2"/>
              </a:solidFill>
              <a:latin typeface="Raleway"/>
              <a:ea typeface="Raleway"/>
              <a:cs typeface="Raleway"/>
              <a:sym typeface="Raleway"/>
            </a:endParaRPr>
          </a:p>
        </p:txBody>
      </p:sp>
      <p:sp>
        <p:nvSpPr>
          <p:cNvPr id="219" name="Google Shape;219;p3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33"/>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CHANGES &amp; IMPROVEMENTS</a:t>
            </a:r>
            <a:endParaRPr/>
          </a:p>
        </p:txBody>
      </p:sp>
      <p:sp>
        <p:nvSpPr>
          <p:cNvPr id="225" name="Google Shape;225;p3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3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Challenges</a:t>
            </a:r>
            <a:r>
              <a:rPr lang="en"/>
              <a:t> </a:t>
            </a:r>
            <a:endParaRPr/>
          </a:p>
        </p:txBody>
      </p:sp>
      <p:sp>
        <p:nvSpPr>
          <p:cNvPr id="231" name="Google Shape;231;p34"/>
          <p:cNvSpPr txBox="1"/>
          <p:nvPr>
            <p:ph idx="1" type="body"/>
          </p:nvPr>
        </p:nvSpPr>
        <p:spPr>
          <a:xfrm>
            <a:off x="729450" y="2078875"/>
            <a:ext cx="8069100" cy="2584200"/>
          </a:xfrm>
          <a:prstGeom prst="rect">
            <a:avLst/>
          </a:prstGeom>
        </p:spPr>
        <p:txBody>
          <a:bodyPr anchorCtr="0" anchor="t" bIns="91425" lIns="91425" spcFirstLastPara="1" rIns="91425" wrap="square" tIns="91425">
            <a:normAutofit fontScale="62500" lnSpcReduction="10000"/>
          </a:bodyPr>
          <a:lstStyle/>
          <a:p>
            <a:pPr indent="0" lvl="0" marL="0" rtl="0" algn="l">
              <a:lnSpc>
                <a:spcPct val="138000"/>
              </a:lnSpc>
              <a:spcBef>
                <a:spcPts val="0"/>
              </a:spcBef>
              <a:spcAft>
                <a:spcPts val="0"/>
              </a:spcAft>
              <a:buNone/>
            </a:pPr>
            <a:r>
              <a:rPr b="1" lang="en" sz="1600">
                <a:solidFill>
                  <a:srgbClr val="000000"/>
                </a:solidFill>
                <a:latin typeface="Raleway"/>
                <a:ea typeface="Raleway"/>
                <a:cs typeface="Raleway"/>
                <a:sym typeface="Raleway"/>
              </a:rPr>
              <a:t>Logic-based testing</a:t>
            </a:r>
            <a:endParaRPr sz="1600">
              <a:solidFill>
                <a:srgbClr val="000000"/>
              </a:solidFill>
              <a:latin typeface="Raleway"/>
              <a:ea typeface="Raleway"/>
              <a:cs typeface="Raleway"/>
              <a:sym typeface="Raleway"/>
            </a:endParaRPr>
          </a:p>
          <a:p>
            <a:pPr indent="-292100" lvl="0" marL="457200" rtl="0" algn="l">
              <a:lnSpc>
                <a:spcPct val="138000"/>
              </a:lnSpc>
              <a:spcBef>
                <a:spcPts val="0"/>
              </a:spcBef>
              <a:spcAft>
                <a:spcPts val="0"/>
              </a:spcAft>
              <a:buClr>
                <a:srgbClr val="000000"/>
              </a:buClr>
              <a:buSzPct val="100000"/>
              <a:buFont typeface="Raleway"/>
              <a:buChar char="●"/>
            </a:pPr>
            <a:r>
              <a:rPr lang="en" sz="1600">
                <a:solidFill>
                  <a:srgbClr val="000000"/>
                </a:solidFill>
                <a:latin typeface="Raleway"/>
                <a:ea typeface="Raleway"/>
                <a:cs typeface="Raleway"/>
                <a:sym typeface="Raleway"/>
              </a:rPr>
              <a:t>Difficulty in identifying all possible logical interactions between different parts of the code, especially in a game with a large and complex codebase.</a:t>
            </a:r>
            <a:endParaRPr sz="1600">
              <a:solidFill>
                <a:srgbClr val="000000"/>
              </a:solidFill>
              <a:latin typeface="Raleway"/>
              <a:ea typeface="Raleway"/>
              <a:cs typeface="Raleway"/>
              <a:sym typeface="Raleway"/>
            </a:endParaRPr>
          </a:p>
          <a:p>
            <a:pPr indent="0" lvl="0" marL="0" rtl="0" algn="l">
              <a:lnSpc>
                <a:spcPct val="138000"/>
              </a:lnSpc>
              <a:spcBef>
                <a:spcPts val="0"/>
              </a:spcBef>
              <a:spcAft>
                <a:spcPts val="0"/>
              </a:spcAft>
              <a:buNone/>
            </a:pPr>
            <a:r>
              <a:t/>
            </a:r>
            <a:endParaRPr sz="1600">
              <a:solidFill>
                <a:srgbClr val="000000"/>
              </a:solidFill>
              <a:latin typeface="Raleway"/>
              <a:ea typeface="Raleway"/>
              <a:cs typeface="Raleway"/>
              <a:sym typeface="Raleway"/>
            </a:endParaRPr>
          </a:p>
          <a:p>
            <a:pPr indent="0" lvl="0" marL="0" rtl="0" algn="l">
              <a:lnSpc>
                <a:spcPct val="138000"/>
              </a:lnSpc>
              <a:spcBef>
                <a:spcPts val="0"/>
              </a:spcBef>
              <a:spcAft>
                <a:spcPts val="0"/>
              </a:spcAft>
              <a:buNone/>
            </a:pPr>
            <a:r>
              <a:rPr b="1" lang="en" sz="1600">
                <a:solidFill>
                  <a:srgbClr val="000000"/>
                </a:solidFill>
                <a:latin typeface="Raleway"/>
                <a:ea typeface="Raleway"/>
                <a:cs typeface="Raleway"/>
                <a:sym typeface="Raleway"/>
              </a:rPr>
              <a:t>Boundary value testing</a:t>
            </a:r>
            <a:endParaRPr b="1" sz="1600">
              <a:solidFill>
                <a:srgbClr val="000000"/>
              </a:solidFill>
              <a:latin typeface="Raleway"/>
              <a:ea typeface="Raleway"/>
              <a:cs typeface="Raleway"/>
              <a:sym typeface="Raleway"/>
            </a:endParaRPr>
          </a:p>
          <a:p>
            <a:pPr indent="-292100" lvl="0" marL="457200" rtl="0" algn="l">
              <a:lnSpc>
                <a:spcPct val="138000"/>
              </a:lnSpc>
              <a:spcBef>
                <a:spcPts val="0"/>
              </a:spcBef>
              <a:spcAft>
                <a:spcPts val="0"/>
              </a:spcAft>
              <a:buClr>
                <a:srgbClr val="000000"/>
              </a:buClr>
              <a:buSzPct val="100000"/>
              <a:buFont typeface="Raleway"/>
              <a:buChar char="●"/>
            </a:pPr>
            <a:r>
              <a:rPr lang="en" sz="1600">
                <a:solidFill>
                  <a:srgbClr val="000000"/>
                </a:solidFill>
                <a:latin typeface="Raleway"/>
                <a:ea typeface="Raleway"/>
                <a:cs typeface="Raleway"/>
                <a:sym typeface="Raleway"/>
              </a:rPr>
              <a:t>Difficulty with boundary value testing in the Mindustry game was determining the appropriate boundaries for various input parameters. Additionally, difficulty in identifying all the boundary conditions that need to be tested, as there may be many edge cases and exceptions that are not immediately apparent.</a:t>
            </a:r>
            <a:endParaRPr sz="1600">
              <a:solidFill>
                <a:srgbClr val="000000"/>
              </a:solidFill>
              <a:latin typeface="Raleway"/>
              <a:ea typeface="Raleway"/>
              <a:cs typeface="Raleway"/>
              <a:sym typeface="Raleway"/>
            </a:endParaRPr>
          </a:p>
          <a:p>
            <a:pPr indent="0" lvl="0" marL="0" rtl="0" algn="l">
              <a:lnSpc>
                <a:spcPct val="138000"/>
              </a:lnSpc>
              <a:spcBef>
                <a:spcPts val="0"/>
              </a:spcBef>
              <a:spcAft>
                <a:spcPts val="0"/>
              </a:spcAft>
              <a:buNone/>
            </a:pPr>
            <a:r>
              <a:t/>
            </a:r>
            <a:endParaRPr sz="1600">
              <a:solidFill>
                <a:srgbClr val="000000"/>
              </a:solidFill>
              <a:latin typeface="Raleway"/>
              <a:ea typeface="Raleway"/>
              <a:cs typeface="Raleway"/>
              <a:sym typeface="Raleway"/>
            </a:endParaRPr>
          </a:p>
          <a:p>
            <a:pPr indent="0" lvl="0" marL="0" rtl="0" algn="l">
              <a:lnSpc>
                <a:spcPct val="138000"/>
              </a:lnSpc>
              <a:spcBef>
                <a:spcPts val="0"/>
              </a:spcBef>
              <a:spcAft>
                <a:spcPts val="0"/>
              </a:spcAft>
              <a:buNone/>
            </a:pPr>
            <a:r>
              <a:rPr b="1" lang="en" sz="1600">
                <a:solidFill>
                  <a:srgbClr val="000000"/>
                </a:solidFill>
                <a:latin typeface="Raleway"/>
                <a:ea typeface="Raleway"/>
                <a:cs typeface="Raleway"/>
                <a:sym typeface="Raleway"/>
              </a:rPr>
              <a:t>Issue with </a:t>
            </a:r>
            <a:r>
              <a:rPr b="1" lang="en" sz="1600">
                <a:solidFill>
                  <a:srgbClr val="000000"/>
                </a:solidFill>
                <a:latin typeface="Raleway"/>
                <a:ea typeface="Raleway"/>
                <a:cs typeface="Raleway"/>
                <a:sym typeface="Raleway"/>
              </a:rPr>
              <a:t>testing</a:t>
            </a:r>
            <a:r>
              <a:rPr b="1" lang="en" sz="1600">
                <a:solidFill>
                  <a:srgbClr val="000000"/>
                </a:solidFill>
                <a:latin typeface="Raleway"/>
                <a:ea typeface="Raleway"/>
                <a:cs typeface="Raleway"/>
                <a:sym typeface="Raleway"/>
              </a:rPr>
              <a:t> on Eclipse</a:t>
            </a:r>
            <a:endParaRPr b="1" sz="1600">
              <a:solidFill>
                <a:srgbClr val="000000"/>
              </a:solidFill>
              <a:latin typeface="Raleway"/>
              <a:ea typeface="Raleway"/>
              <a:cs typeface="Raleway"/>
              <a:sym typeface="Raleway"/>
            </a:endParaRPr>
          </a:p>
          <a:p>
            <a:pPr indent="-292100" lvl="0" marL="457200" rtl="0" algn="l">
              <a:lnSpc>
                <a:spcPct val="138000"/>
              </a:lnSpc>
              <a:spcBef>
                <a:spcPts val="0"/>
              </a:spcBef>
              <a:spcAft>
                <a:spcPts val="0"/>
              </a:spcAft>
              <a:buClr>
                <a:srgbClr val="000000"/>
              </a:buClr>
              <a:buSzPct val="100000"/>
              <a:buFont typeface="Raleway"/>
              <a:buChar char="●"/>
            </a:pPr>
            <a:r>
              <a:rPr lang="en" sz="1600">
                <a:solidFill>
                  <a:srgbClr val="000000"/>
                </a:solidFill>
                <a:latin typeface="Raleway"/>
                <a:ea typeface="Raleway"/>
                <a:cs typeface="Raleway"/>
                <a:sym typeface="Raleway"/>
              </a:rPr>
              <a:t>Could not compile on eclipse, used Intellij instead on Afsah’</a:t>
            </a:r>
            <a:r>
              <a:rPr lang="en" sz="1600">
                <a:solidFill>
                  <a:srgbClr val="000000"/>
                </a:solidFill>
                <a:latin typeface="Raleway"/>
                <a:ea typeface="Raleway"/>
                <a:cs typeface="Raleway"/>
                <a:sym typeface="Raleway"/>
              </a:rPr>
              <a:t>s computer</a:t>
            </a:r>
            <a:endParaRPr sz="1600">
              <a:solidFill>
                <a:srgbClr val="000000"/>
              </a:solidFill>
              <a:latin typeface="Raleway"/>
              <a:ea typeface="Raleway"/>
              <a:cs typeface="Raleway"/>
              <a:sym typeface="Raleway"/>
            </a:endParaRPr>
          </a:p>
          <a:p>
            <a:pPr indent="0" lvl="0" marL="0" rtl="0" algn="l">
              <a:spcBef>
                <a:spcPts val="0"/>
              </a:spcBef>
              <a:spcAft>
                <a:spcPts val="0"/>
              </a:spcAft>
              <a:buNone/>
            </a:pPr>
            <a:r>
              <a:t/>
            </a:r>
            <a:endParaRPr sz="1100">
              <a:solidFill>
                <a:srgbClr val="000000"/>
              </a:solidFill>
              <a:latin typeface="Raleway"/>
              <a:ea typeface="Raleway"/>
              <a:cs typeface="Raleway"/>
              <a:sym typeface="Raleway"/>
            </a:endParaRPr>
          </a:p>
          <a:p>
            <a:pPr indent="0" lvl="0" marL="0" rtl="0" algn="l">
              <a:lnSpc>
                <a:spcPct val="138000"/>
              </a:lnSpc>
              <a:spcBef>
                <a:spcPts val="0"/>
              </a:spcBef>
              <a:spcAft>
                <a:spcPts val="0"/>
              </a:spcAft>
              <a:buNone/>
            </a:pPr>
            <a:r>
              <a:t/>
            </a:r>
            <a:endParaRPr sz="1100">
              <a:solidFill>
                <a:srgbClr val="000000"/>
              </a:solidFill>
              <a:latin typeface="Times New Roman"/>
              <a:ea typeface="Times New Roman"/>
              <a:cs typeface="Times New Roman"/>
              <a:sym typeface="Times New Roman"/>
            </a:endParaRPr>
          </a:p>
        </p:txBody>
      </p:sp>
      <p:sp>
        <p:nvSpPr>
          <p:cNvPr id="232" name="Google Shape;232;p3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3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Reflection</a:t>
            </a:r>
            <a:r>
              <a:rPr lang="en"/>
              <a:t> </a:t>
            </a:r>
            <a:endParaRPr/>
          </a:p>
        </p:txBody>
      </p:sp>
      <p:sp>
        <p:nvSpPr>
          <p:cNvPr id="238" name="Google Shape;238;p35"/>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298450" lvl="0" marL="457200" rtl="0" algn="l">
              <a:lnSpc>
                <a:spcPct val="138000"/>
              </a:lnSpc>
              <a:spcBef>
                <a:spcPts val="0"/>
              </a:spcBef>
              <a:spcAft>
                <a:spcPts val="0"/>
              </a:spcAft>
              <a:buClr>
                <a:srgbClr val="000000"/>
              </a:buClr>
              <a:buSzPts val="1100"/>
              <a:buFont typeface="Raleway"/>
              <a:buChar char="●"/>
            </a:pPr>
            <a:r>
              <a:rPr lang="en" sz="1100">
                <a:solidFill>
                  <a:srgbClr val="000000"/>
                </a:solidFill>
                <a:latin typeface="Raleway"/>
                <a:ea typeface="Raleway"/>
                <a:cs typeface="Raleway"/>
                <a:sym typeface="Raleway"/>
              </a:rPr>
              <a:t>Did not deviate from the </a:t>
            </a:r>
            <a:r>
              <a:rPr lang="en" sz="1100">
                <a:solidFill>
                  <a:srgbClr val="000000"/>
                </a:solidFill>
                <a:latin typeface="Raleway"/>
                <a:ea typeface="Raleway"/>
                <a:cs typeface="Raleway"/>
                <a:sym typeface="Raleway"/>
              </a:rPr>
              <a:t>test</a:t>
            </a:r>
            <a:r>
              <a:rPr lang="en" sz="1100">
                <a:solidFill>
                  <a:srgbClr val="000000"/>
                </a:solidFill>
                <a:latin typeface="Raleway"/>
                <a:ea typeface="Raleway"/>
                <a:cs typeface="Raleway"/>
                <a:sym typeface="Raleway"/>
              </a:rPr>
              <a:t> plan proposal</a:t>
            </a:r>
            <a:endParaRPr sz="1100">
              <a:solidFill>
                <a:srgbClr val="000000"/>
              </a:solidFill>
              <a:latin typeface="Raleway"/>
              <a:ea typeface="Raleway"/>
              <a:cs typeface="Raleway"/>
              <a:sym typeface="Raleway"/>
            </a:endParaRPr>
          </a:p>
          <a:p>
            <a:pPr indent="-298450" lvl="0" marL="457200" rtl="0" algn="l">
              <a:lnSpc>
                <a:spcPct val="138000"/>
              </a:lnSpc>
              <a:spcBef>
                <a:spcPts val="0"/>
              </a:spcBef>
              <a:spcAft>
                <a:spcPts val="0"/>
              </a:spcAft>
              <a:buClr>
                <a:srgbClr val="000000"/>
              </a:buClr>
              <a:buSzPts val="1100"/>
              <a:buFont typeface="Raleway"/>
              <a:buChar char="●"/>
            </a:pPr>
            <a:r>
              <a:rPr lang="en" sz="1100">
                <a:solidFill>
                  <a:srgbClr val="000000"/>
                </a:solidFill>
                <a:latin typeface="Raleway"/>
                <a:ea typeface="Raleway"/>
                <a:cs typeface="Raleway"/>
                <a:sym typeface="Raleway"/>
              </a:rPr>
              <a:t>Stayed consistent with the </a:t>
            </a:r>
            <a:r>
              <a:rPr lang="en" sz="1100">
                <a:solidFill>
                  <a:srgbClr val="000000"/>
                </a:solidFill>
                <a:latin typeface="Raleway"/>
                <a:ea typeface="Raleway"/>
                <a:cs typeface="Raleway"/>
                <a:sym typeface="Raleway"/>
              </a:rPr>
              <a:t>methods</a:t>
            </a:r>
            <a:r>
              <a:rPr lang="en" sz="1100">
                <a:solidFill>
                  <a:srgbClr val="000000"/>
                </a:solidFill>
                <a:latin typeface="Raleway"/>
                <a:ea typeface="Raleway"/>
                <a:cs typeface="Raleway"/>
                <a:sym typeface="Raleway"/>
              </a:rPr>
              <a:t> and approaches for each class (8 in total), 4 methods each</a:t>
            </a:r>
            <a:endParaRPr sz="1100">
              <a:solidFill>
                <a:srgbClr val="000000"/>
              </a:solidFill>
              <a:latin typeface="Raleway"/>
              <a:ea typeface="Raleway"/>
              <a:cs typeface="Raleway"/>
              <a:sym typeface="Raleway"/>
            </a:endParaRPr>
          </a:p>
          <a:p>
            <a:pPr indent="-298450" lvl="0" marL="457200" rtl="0" algn="l">
              <a:lnSpc>
                <a:spcPct val="138000"/>
              </a:lnSpc>
              <a:spcBef>
                <a:spcPts val="0"/>
              </a:spcBef>
              <a:spcAft>
                <a:spcPts val="0"/>
              </a:spcAft>
              <a:buClr>
                <a:srgbClr val="000000"/>
              </a:buClr>
              <a:buSzPts val="1100"/>
              <a:buFont typeface="Raleway"/>
              <a:buChar char="●"/>
            </a:pPr>
            <a:r>
              <a:rPr lang="en" sz="1100">
                <a:solidFill>
                  <a:srgbClr val="000000"/>
                </a:solidFill>
                <a:latin typeface="Raleway"/>
                <a:ea typeface="Raleway"/>
                <a:cs typeface="Raleway"/>
                <a:sym typeface="Raleway"/>
              </a:rPr>
              <a:t>Used JUNIT to </a:t>
            </a:r>
            <a:r>
              <a:rPr lang="en" sz="1100">
                <a:solidFill>
                  <a:srgbClr val="000000"/>
                </a:solidFill>
                <a:latin typeface="Raleway"/>
                <a:ea typeface="Raleway"/>
                <a:cs typeface="Raleway"/>
                <a:sym typeface="Raleway"/>
              </a:rPr>
              <a:t>create</a:t>
            </a:r>
            <a:r>
              <a:rPr lang="en" sz="1100">
                <a:solidFill>
                  <a:srgbClr val="000000"/>
                </a:solidFill>
                <a:latin typeface="Raleway"/>
                <a:ea typeface="Raleway"/>
                <a:cs typeface="Raleway"/>
                <a:sym typeface="Raleway"/>
              </a:rPr>
              <a:t> test cases</a:t>
            </a:r>
            <a:endParaRPr sz="1100">
              <a:solidFill>
                <a:srgbClr val="000000"/>
              </a:solidFill>
              <a:latin typeface="Raleway"/>
              <a:ea typeface="Raleway"/>
              <a:cs typeface="Raleway"/>
              <a:sym typeface="Raleway"/>
            </a:endParaRPr>
          </a:p>
          <a:p>
            <a:pPr indent="-298450" lvl="0" marL="457200" rtl="0" algn="l">
              <a:lnSpc>
                <a:spcPct val="138000"/>
              </a:lnSpc>
              <a:spcBef>
                <a:spcPts val="0"/>
              </a:spcBef>
              <a:spcAft>
                <a:spcPts val="0"/>
              </a:spcAft>
              <a:buClr>
                <a:srgbClr val="000000"/>
              </a:buClr>
              <a:buSzPts val="1100"/>
              <a:buFont typeface="Raleway"/>
              <a:buChar char="●"/>
            </a:pPr>
            <a:r>
              <a:rPr lang="en" sz="1100">
                <a:solidFill>
                  <a:srgbClr val="000000"/>
                </a:solidFill>
                <a:latin typeface="Raleway"/>
                <a:ea typeface="Raleway"/>
                <a:cs typeface="Raleway"/>
                <a:sym typeface="Raleway"/>
              </a:rPr>
              <a:t>Used Intellij to compile the testss and excutte</a:t>
            </a:r>
            <a:endParaRPr sz="1100">
              <a:solidFill>
                <a:srgbClr val="000000"/>
              </a:solidFill>
              <a:latin typeface="Raleway"/>
              <a:ea typeface="Raleway"/>
              <a:cs typeface="Raleway"/>
              <a:sym typeface="Raleway"/>
            </a:endParaRPr>
          </a:p>
        </p:txBody>
      </p:sp>
      <p:sp>
        <p:nvSpPr>
          <p:cNvPr id="239" name="Google Shape;239;p3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36"/>
          <p:cNvSpPr txBox="1"/>
          <p:nvPr>
            <p:ph type="title"/>
          </p:nvPr>
        </p:nvSpPr>
        <p:spPr>
          <a:xfrm>
            <a:off x="727800" y="1949400"/>
            <a:ext cx="7688400" cy="1244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Thank you</a:t>
            </a:r>
            <a:endParaRPr/>
          </a:p>
        </p:txBody>
      </p:sp>
      <p:sp>
        <p:nvSpPr>
          <p:cNvPr id="245" name="Google Shape;245;p3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5"/>
          <p:cNvSpPr txBox="1"/>
          <p:nvPr>
            <p:ph type="ctrTitle"/>
          </p:nvPr>
        </p:nvSpPr>
        <p:spPr>
          <a:xfrm>
            <a:off x="729450" y="1322450"/>
            <a:ext cx="7688100" cy="6975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MINDUSTRY</a:t>
            </a:r>
            <a:endParaRPr/>
          </a:p>
        </p:txBody>
      </p:sp>
      <p:sp>
        <p:nvSpPr>
          <p:cNvPr id="100" name="Google Shape;100;p15"/>
          <p:cNvSpPr txBox="1"/>
          <p:nvPr>
            <p:ph idx="1" type="subTitle"/>
          </p:nvPr>
        </p:nvSpPr>
        <p:spPr>
          <a:xfrm>
            <a:off x="729625" y="2410900"/>
            <a:ext cx="7688100" cy="18267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SzPts val="2000"/>
              <a:buChar char="●"/>
            </a:pPr>
            <a:r>
              <a:rPr lang="en" sz="2000"/>
              <a:t>Open </a:t>
            </a:r>
            <a:r>
              <a:rPr lang="en" sz="2000"/>
              <a:t>source</a:t>
            </a:r>
            <a:r>
              <a:rPr lang="en" sz="2000"/>
              <a:t> software written in Java</a:t>
            </a:r>
            <a:endParaRPr sz="2000"/>
          </a:p>
          <a:p>
            <a:pPr indent="-355600" lvl="0" marL="457200" rtl="0" algn="l">
              <a:spcBef>
                <a:spcPts val="0"/>
              </a:spcBef>
              <a:spcAft>
                <a:spcPts val="0"/>
              </a:spcAft>
              <a:buSzPts val="2000"/>
              <a:buChar char="●"/>
            </a:pPr>
            <a:r>
              <a:rPr lang="en" sz="2000"/>
              <a:t>Sandbox, multiplayer tower-defense game </a:t>
            </a:r>
            <a:endParaRPr sz="2000"/>
          </a:p>
          <a:p>
            <a:pPr indent="-355600" lvl="0" marL="457200" rtl="0" algn="l">
              <a:spcBef>
                <a:spcPts val="0"/>
              </a:spcBef>
              <a:spcAft>
                <a:spcPts val="0"/>
              </a:spcAft>
              <a:buSzPts val="2000"/>
              <a:buChar char="●"/>
            </a:pPr>
            <a:r>
              <a:rPr lang="en" sz="2000"/>
              <a:t>Able to build, defend, attack, and heal</a:t>
            </a:r>
            <a:endParaRPr sz="2000"/>
          </a:p>
          <a:p>
            <a:pPr indent="-355600" lvl="0" marL="457200" rtl="0" algn="l">
              <a:spcBef>
                <a:spcPts val="0"/>
              </a:spcBef>
              <a:spcAft>
                <a:spcPts val="0"/>
              </a:spcAft>
              <a:buSzPts val="2000"/>
              <a:buChar char="●"/>
            </a:pPr>
            <a:r>
              <a:rPr lang="en" sz="2000"/>
              <a:t>100+ Classes, but &lt;10 testing classes</a:t>
            </a:r>
            <a:endParaRPr sz="2000"/>
          </a:p>
        </p:txBody>
      </p:sp>
      <p:sp>
        <p:nvSpPr>
          <p:cNvPr id="101" name="Google Shape;101;p1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6"/>
          <p:cNvSpPr txBox="1"/>
          <p:nvPr>
            <p:ph type="title"/>
          </p:nvPr>
        </p:nvSpPr>
        <p:spPr>
          <a:xfrm>
            <a:off x="729450" y="1322450"/>
            <a:ext cx="7688400" cy="1518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Features Tested: </a:t>
            </a:r>
            <a:r>
              <a:rPr lang="en"/>
              <a:t>Examples</a:t>
            </a:r>
            <a:r>
              <a:rPr lang="en"/>
              <a:t> </a:t>
            </a:r>
            <a:endParaRPr/>
          </a:p>
          <a:p>
            <a:pPr indent="0" lvl="0" marL="0" rtl="0" algn="l">
              <a:spcBef>
                <a:spcPts val="0"/>
              </a:spcBef>
              <a:spcAft>
                <a:spcPts val="0"/>
              </a:spcAft>
              <a:buNone/>
            </a:pPr>
            <a:r>
              <a:t/>
            </a:r>
            <a:endParaRPr/>
          </a:p>
          <a:p>
            <a:pPr indent="-382905" lvl="0" marL="457200" rtl="0" algn="l">
              <a:spcBef>
                <a:spcPts val="0"/>
              </a:spcBef>
              <a:spcAft>
                <a:spcPts val="0"/>
              </a:spcAft>
              <a:buSzPct val="100000"/>
              <a:buChar char="●"/>
            </a:pPr>
            <a:r>
              <a:rPr lang="en" sz="2700"/>
              <a:t>Factory Building - #9: </a:t>
            </a:r>
            <a:r>
              <a:rPr lang="en" sz="2700"/>
              <a:t>BuildWeapon.java </a:t>
            </a:r>
            <a:endParaRPr sz="2700"/>
          </a:p>
          <a:p>
            <a:pPr indent="-382905" lvl="0" marL="457200" rtl="0" algn="l">
              <a:spcBef>
                <a:spcPts val="0"/>
              </a:spcBef>
              <a:spcAft>
                <a:spcPts val="0"/>
              </a:spcAft>
              <a:buSzPct val="100000"/>
              <a:buChar char="●"/>
            </a:pPr>
            <a:r>
              <a:rPr lang="en" sz="2700"/>
              <a:t>Health and Damage - #3: Health.Java</a:t>
            </a:r>
            <a:endParaRPr sz="2700"/>
          </a:p>
          <a:p>
            <a:pPr indent="-382905" lvl="0" marL="457200" rtl="0" algn="l">
              <a:spcBef>
                <a:spcPts val="0"/>
              </a:spcBef>
              <a:spcAft>
                <a:spcPts val="0"/>
              </a:spcAft>
              <a:buSzPct val="100000"/>
              <a:buChar char="●"/>
            </a:pPr>
            <a:r>
              <a:rPr lang="en" sz="2700"/>
              <a:t>Tower Defence - #5: LiquidBlock.java</a:t>
            </a:r>
            <a:endParaRPr sz="2700"/>
          </a:p>
          <a:p>
            <a:pPr indent="0" lvl="0" marL="457200" rtl="0" algn="l">
              <a:spcBef>
                <a:spcPts val="0"/>
              </a:spcBef>
              <a:spcAft>
                <a:spcPts val="0"/>
              </a:spcAft>
              <a:buNone/>
            </a:pPr>
            <a:r>
              <a:t/>
            </a:r>
            <a:endParaRPr sz="2700"/>
          </a:p>
          <a:p>
            <a:pPr indent="0" lvl="0" marL="0" rtl="0" algn="l">
              <a:spcBef>
                <a:spcPts val="0"/>
              </a:spcBef>
              <a:spcAft>
                <a:spcPts val="0"/>
              </a:spcAft>
              <a:buNone/>
            </a:pPr>
            <a:r>
              <a:t/>
            </a:r>
            <a:endParaRPr/>
          </a:p>
        </p:txBody>
      </p:sp>
      <p:sp>
        <p:nvSpPr>
          <p:cNvPr id="107" name="Google Shape;107;p1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7"/>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sz="4600"/>
              <a:t>Testing Abstractions</a:t>
            </a:r>
            <a:endParaRPr sz="4600"/>
          </a:p>
        </p:txBody>
      </p:sp>
      <p:sp>
        <p:nvSpPr>
          <p:cNvPr id="113" name="Google Shape;113;p1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8"/>
          <p:cNvSpPr txBox="1"/>
          <p:nvPr>
            <p:ph type="title"/>
          </p:nvPr>
        </p:nvSpPr>
        <p:spPr>
          <a:xfrm>
            <a:off x="729450" y="733950"/>
            <a:ext cx="7688400" cy="124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6200"/>
              <a:t>Input Space Partitioning</a:t>
            </a:r>
            <a:endParaRPr sz="6200"/>
          </a:p>
        </p:txBody>
      </p:sp>
      <p:sp>
        <p:nvSpPr>
          <p:cNvPr id="119" name="Google Shape;119;p18"/>
          <p:cNvSpPr txBox="1"/>
          <p:nvPr>
            <p:ph idx="1" type="body"/>
          </p:nvPr>
        </p:nvSpPr>
        <p:spPr>
          <a:xfrm>
            <a:off x="104775" y="5550238"/>
            <a:ext cx="7688400" cy="1580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120" name="Google Shape;120;p1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1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ISP - Feature #5: LiquidBlock.java - BVA</a:t>
            </a:r>
            <a:endParaRPr/>
          </a:p>
        </p:txBody>
      </p:sp>
      <p:sp>
        <p:nvSpPr>
          <p:cNvPr id="126" name="Google Shape;126;p1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27" name="Google Shape;127;p19"/>
          <p:cNvPicPr preferRelativeResize="0"/>
          <p:nvPr/>
        </p:nvPicPr>
        <p:blipFill>
          <a:blip r:embed="rId3">
            <a:alphaModFix/>
          </a:blip>
          <a:stretch>
            <a:fillRect/>
          </a:stretch>
        </p:blipFill>
        <p:spPr>
          <a:xfrm>
            <a:off x="729450" y="1853850"/>
            <a:ext cx="4985274" cy="34169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ISP - Feature #3: Health.java </a:t>
            </a:r>
            <a:endParaRPr/>
          </a:p>
        </p:txBody>
      </p:sp>
      <p:sp>
        <p:nvSpPr>
          <p:cNvPr id="133" name="Google Shape;133;p20"/>
          <p:cNvSpPr txBox="1"/>
          <p:nvPr>
            <p:ph idx="1" type="body"/>
          </p:nvPr>
        </p:nvSpPr>
        <p:spPr>
          <a:xfrm>
            <a:off x="727650" y="1943525"/>
            <a:ext cx="7854900" cy="2261100"/>
          </a:xfrm>
          <a:prstGeom prst="rect">
            <a:avLst/>
          </a:prstGeom>
        </p:spPr>
        <p:txBody>
          <a:bodyPr anchorCtr="0" anchor="t" bIns="91425" lIns="91425" spcFirstLastPara="1" rIns="91425" wrap="square" tIns="91425">
            <a:noAutofit/>
          </a:bodyPr>
          <a:lstStyle/>
          <a:p>
            <a:pPr indent="0" lvl="0" marL="0" rtl="0" algn="l">
              <a:lnSpc>
                <a:spcPct val="138000"/>
              </a:lnSpc>
              <a:spcBef>
                <a:spcPts val="0"/>
              </a:spcBef>
              <a:spcAft>
                <a:spcPts val="0"/>
              </a:spcAft>
              <a:buNone/>
            </a:pPr>
            <a:r>
              <a:rPr b="1" lang="en" sz="2200">
                <a:solidFill>
                  <a:srgbClr val="202122"/>
                </a:solidFill>
                <a:latin typeface="Raleway"/>
                <a:ea typeface="Raleway"/>
                <a:cs typeface="Raleway"/>
                <a:sym typeface="Raleway"/>
              </a:rPr>
              <a:t>Test Cases</a:t>
            </a:r>
            <a:endParaRPr b="1" sz="2200">
              <a:solidFill>
                <a:srgbClr val="202122"/>
              </a:solidFill>
              <a:latin typeface="Raleway"/>
              <a:ea typeface="Raleway"/>
              <a:cs typeface="Raleway"/>
              <a:sym typeface="Raleway"/>
            </a:endParaRPr>
          </a:p>
          <a:p>
            <a:pPr indent="-368300" lvl="0" marL="457200" rtl="0" algn="l">
              <a:lnSpc>
                <a:spcPct val="138000"/>
              </a:lnSpc>
              <a:spcBef>
                <a:spcPts val="0"/>
              </a:spcBef>
              <a:spcAft>
                <a:spcPts val="0"/>
              </a:spcAft>
              <a:buClr>
                <a:srgbClr val="202122"/>
              </a:buClr>
              <a:buSzPts val="2200"/>
              <a:buFont typeface="Raleway"/>
              <a:buChar char="●"/>
            </a:pPr>
            <a:r>
              <a:rPr lang="en" sz="2200">
                <a:solidFill>
                  <a:srgbClr val="202122"/>
                </a:solidFill>
                <a:latin typeface="Raleway"/>
                <a:ea typeface="Raleway"/>
                <a:cs typeface="Raleway"/>
                <a:sym typeface="Raleway"/>
              </a:rPr>
              <a:t>Player HP bar with negative, zero, positive, and &gt;100 val</a:t>
            </a:r>
            <a:endParaRPr sz="2200">
              <a:solidFill>
                <a:srgbClr val="202122"/>
              </a:solidFill>
              <a:latin typeface="Raleway"/>
              <a:ea typeface="Raleway"/>
              <a:cs typeface="Raleway"/>
              <a:sym typeface="Raleway"/>
            </a:endParaRPr>
          </a:p>
          <a:p>
            <a:pPr indent="-368300" lvl="0" marL="457200" rtl="0" algn="l">
              <a:lnSpc>
                <a:spcPct val="138000"/>
              </a:lnSpc>
              <a:spcBef>
                <a:spcPts val="0"/>
              </a:spcBef>
              <a:spcAft>
                <a:spcPts val="0"/>
              </a:spcAft>
              <a:buClr>
                <a:srgbClr val="202122"/>
              </a:buClr>
              <a:buSzPts val="2200"/>
              <a:buFont typeface="Raleway"/>
              <a:buChar char="●"/>
            </a:pPr>
            <a:r>
              <a:rPr lang="en" sz="2200">
                <a:solidFill>
                  <a:srgbClr val="202122"/>
                </a:solidFill>
                <a:latin typeface="Raleway"/>
                <a:ea typeface="Raleway"/>
                <a:cs typeface="Raleway"/>
                <a:sym typeface="Raleway"/>
              </a:rPr>
              <a:t>Example Input: Health = 0 </a:t>
            </a:r>
            <a:endParaRPr sz="2200">
              <a:solidFill>
                <a:srgbClr val="202122"/>
              </a:solidFill>
              <a:latin typeface="Raleway"/>
              <a:ea typeface="Raleway"/>
              <a:cs typeface="Raleway"/>
              <a:sym typeface="Raleway"/>
            </a:endParaRPr>
          </a:p>
          <a:p>
            <a:pPr indent="-368300" lvl="0" marL="457200" rtl="0" algn="l">
              <a:lnSpc>
                <a:spcPct val="138000"/>
              </a:lnSpc>
              <a:spcBef>
                <a:spcPts val="0"/>
              </a:spcBef>
              <a:spcAft>
                <a:spcPts val="0"/>
              </a:spcAft>
              <a:buClr>
                <a:srgbClr val="202122"/>
              </a:buClr>
              <a:buSzPts val="2200"/>
              <a:buFont typeface="Raleway"/>
              <a:buChar char="●"/>
            </a:pPr>
            <a:r>
              <a:rPr lang="en" sz="2200">
                <a:solidFill>
                  <a:srgbClr val="202122"/>
                </a:solidFill>
                <a:latin typeface="Raleway"/>
                <a:ea typeface="Raleway"/>
                <a:cs typeface="Raleway"/>
                <a:sym typeface="Raleway"/>
              </a:rPr>
              <a:t>Expected Output: Player is killed </a:t>
            </a:r>
            <a:endParaRPr sz="2200">
              <a:solidFill>
                <a:srgbClr val="202122"/>
              </a:solidFill>
              <a:latin typeface="Raleway"/>
              <a:ea typeface="Raleway"/>
              <a:cs typeface="Raleway"/>
              <a:sym typeface="Raleway"/>
            </a:endParaRPr>
          </a:p>
          <a:p>
            <a:pPr indent="0" lvl="0" marL="457200" rtl="0" algn="l">
              <a:lnSpc>
                <a:spcPct val="95000"/>
              </a:lnSpc>
              <a:spcBef>
                <a:spcPts val="0"/>
              </a:spcBef>
              <a:spcAft>
                <a:spcPts val="1200"/>
              </a:spcAft>
              <a:buNone/>
            </a:pPr>
            <a:r>
              <a:t/>
            </a:r>
            <a:endParaRPr sz="1405"/>
          </a:p>
        </p:txBody>
      </p:sp>
      <p:sp>
        <p:nvSpPr>
          <p:cNvPr id="134" name="Google Shape;134;p2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1"/>
          <p:cNvSpPr txBox="1"/>
          <p:nvPr>
            <p:ph type="title"/>
          </p:nvPr>
        </p:nvSpPr>
        <p:spPr>
          <a:xfrm>
            <a:off x="729450" y="733950"/>
            <a:ext cx="7688400" cy="124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6200"/>
              <a:t>Control Flow </a:t>
            </a:r>
            <a:endParaRPr sz="6200"/>
          </a:p>
          <a:p>
            <a:pPr indent="0" lvl="0" marL="0" rtl="0" algn="l">
              <a:spcBef>
                <a:spcPts val="0"/>
              </a:spcBef>
              <a:spcAft>
                <a:spcPts val="0"/>
              </a:spcAft>
              <a:buNone/>
            </a:pPr>
            <a:r>
              <a:rPr lang="en" sz="6200"/>
              <a:t>Graph</a:t>
            </a:r>
            <a:endParaRPr sz="6200"/>
          </a:p>
        </p:txBody>
      </p:sp>
      <p:sp>
        <p:nvSpPr>
          <p:cNvPr id="140" name="Google Shape;140;p2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