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kadii\Desktop\TrackDataBase2_project\project\metrics\wau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wau!$A$1:$A$9</c:f>
              <c:numCache>
                <c:formatCode>m/d/yyyy</c:formatCode>
                <c:ptCount val="9"/>
                <c:pt idx="0">
                  <c:v>43316</c:v>
                </c:pt>
                <c:pt idx="1">
                  <c:v>43323</c:v>
                </c:pt>
                <c:pt idx="2">
                  <c:v>43330</c:v>
                </c:pt>
                <c:pt idx="3">
                  <c:v>43337</c:v>
                </c:pt>
                <c:pt idx="4">
                  <c:v>43344</c:v>
                </c:pt>
                <c:pt idx="5">
                  <c:v>43351</c:v>
                </c:pt>
                <c:pt idx="6">
                  <c:v>43358</c:v>
                </c:pt>
                <c:pt idx="7">
                  <c:v>43365</c:v>
                </c:pt>
                <c:pt idx="8">
                  <c:v>43372</c:v>
                </c:pt>
              </c:numCache>
            </c:numRef>
          </c:cat>
          <c:val>
            <c:numRef>
              <c:f>wau!$B$1:$B$9</c:f>
              <c:numCache>
                <c:formatCode>General</c:formatCode>
                <c:ptCount val="9"/>
                <c:pt idx="0">
                  <c:v>3</c:v>
                </c:pt>
                <c:pt idx="1">
                  <c:v>9</c:v>
                </c:pt>
                <c:pt idx="2">
                  <c:v>16</c:v>
                </c:pt>
                <c:pt idx="3">
                  <c:v>20</c:v>
                </c:pt>
                <c:pt idx="4">
                  <c:v>18</c:v>
                </c:pt>
                <c:pt idx="5">
                  <c:v>32</c:v>
                </c:pt>
                <c:pt idx="6">
                  <c:v>37</c:v>
                </c:pt>
                <c:pt idx="7">
                  <c:v>44</c:v>
                </c:pt>
                <c:pt idx="8">
                  <c:v>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034544"/>
        <c:axId val="332034936"/>
      </c:barChart>
      <c:dateAx>
        <c:axId val="3320345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2034936"/>
        <c:crosses val="autoZero"/>
        <c:auto val="1"/>
        <c:lblOffset val="100"/>
        <c:baseTimeUnit val="days"/>
      </c:dateAx>
      <c:valAx>
        <c:axId val="33203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203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Лист1!$A$1:$A$60</c:f>
              <c:numCache>
                <c:formatCode>m/d/yyyy</c:formatCode>
                <c:ptCount val="60"/>
                <c:pt idx="0">
                  <c:v>43314</c:v>
                </c:pt>
                <c:pt idx="1">
                  <c:v>43315</c:v>
                </c:pt>
                <c:pt idx="2">
                  <c:v>43316</c:v>
                </c:pt>
                <c:pt idx="3">
                  <c:v>43317</c:v>
                </c:pt>
                <c:pt idx="4">
                  <c:v>43318</c:v>
                </c:pt>
                <c:pt idx="5">
                  <c:v>43319</c:v>
                </c:pt>
                <c:pt idx="6">
                  <c:v>43320</c:v>
                </c:pt>
                <c:pt idx="7">
                  <c:v>43321</c:v>
                </c:pt>
                <c:pt idx="8">
                  <c:v>43322</c:v>
                </c:pt>
                <c:pt idx="9">
                  <c:v>43323</c:v>
                </c:pt>
                <c:pt idx="10">
                  <c:v>43324</c:v>
                </c:pt>
                <c:pt idx="11">
                  <c:v>43325</c:v>
                </c:pt>
                <c:pt idx="12">
                  <c:v>43326</c:v>
                </c:pt>
                <c:pt idx="13">
                  <c:v>43327</c:v>
                </c:pt>
                <c:pt idx="14">
                  <c:v>43328</c:v>
                </c:pt>
                <c:pt idx="15">
                  <c:v>43329</c:v>
                </c:pt>
                <c:pt idx="16">
                  <c:v>43330</c:v>
                </c:pt>
                <c:pt idx="17">
                  <c:v>43331</c:v>
                </c:pt>
                <c:pt idx="18">
                  <c:v>43332</c:v>
                </c:pt>
                <c:pt idx="19">
                  <c:v>43333</c:v>
                </c:pt>
                <c:pt idx="20">
                  <c:v>43334</c:v>
                </c:pt>
                <c:pt idx="21">
                  <c:v>43335</c:v>
                </c:pt>
                <c:pt idx="22">
                  <c:v>43336</c:v>
                </c:pt>
                <c:pt idx="23">
                  <c:v>43337</c:v>
                </c:pt>
                <c:pt idx="24">
                  <c:v>43338</c:v>
                </c:pt>
                <c:pt idx="25">
                  <c:v>43339</c:v>
                </c:pt>
                <c:pt idx="26">
                  <c:v>43340</c:v>
                </c:pt>
                <c:pt idx="27">
                  <c:v>43341</c:v>
                </c:pt>
                <c:pt idx="28">
                  <c:v>43342</c:v>
                </c:pt>
                <c:pt idx="29">
                  <c:v>43343</c:v>
                </c:pt>
                <c:pt idx="30">
                  <c:v>43344</c:v>
                </c:pt>
                <c:pt idx="31">
                  <c:v>43345</c:v>
                </c:pt>
                <c:pt idx="32">
                  <c:v>43346</c:v>
                </c:pt>
                <c:pt idx="33">
                  <c:v>43347</c:v>
                </c:pt>
                <c:pt idx="34">
                  <c:v>43348</c:v>
                </c:pt>
                <c:pt idx="35">
                  <c:v>43349</c:v>
                </c:pt>
                <c:pt idx="36">
                  <c:v>43350</c:v>
                </c:pt>
                <c:pt idx="37">
                  <c:v>43351</c:v>
                </c:pt>
                <c:pt idx="38">
                  <c:v>43352</c:v>
                </c:pt>
                <c:pt idx="39">
                  <c:v>43353</c:v>
                </c:pt>
                <c:pt idx="40">
                  <c:v>43354</c:v>
                </c:pt>
                <c:pt idx="41">
                  <c:v>43355</c:v>
                </c:pt>
                <c:pt idx="42">
                  <c:v>43356</c:v>
                </c:pt>
                <c:pt idx="43">
                  <c:v>43357</c:v>
                </c:pt>
                <c:pt idx="44">
                  <c:v>43358</c:v>
                </c:pt>
                <c:pt idx="45">
                  <c:v>43359</c:v>
                </c:pt>
                <c:pt idx="46">
                  <c:v>43360</c:v>
                </c:pt>
                <c:pt idx="47">
                  <c:v>43361</c:v>
                </c:pt>
                <c:pt idx="48">
                  <c:v>43362</c:v>
                </c:pt>
                <c:pt idx="49">
                  <c:v>43363</c:v>
                </c:pt>
                <c:pt idx="50">
                  <c:v>43364</c:v>
                </c:pt>
                <c:pt idx="51">
                  <c:v>43365</c:v>
                </c:pt>
                <c:pt idx="52">
                  <c:v>43366</c:v>
                </c:pt>
                <c:pt idx="53">
                  <c:v>43367</c:v>
                </c:pt>
                <c:pt idx="54">
                  <c:v>43368</c:v>
                </c:pt>
                <c:pt idx="55">
                  <c:v>43369</c:v>
                </c:pt>
                <c:pt idx="56">
                  <c:v>43370</c:v>
                </c:pt>
                <c:pt idx="57">
                  <c:v>43371</c:v>
                </c:pt>
                <c:pt idx="58">
                  <c:v>43372</c:v>
                </c:pt>
                <c:pt idx="59">
                  <c:v>43373</c:v>
                </c:pt>
              </c:numCache>
            </c:numRef>
          </c:cat>
          <c:val>
            <c:numRef>
              <c:f>Лист1!$B$1:$B$60</c:f>
              <c:numCache>
                <c:formatCode>0.0000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0.16669999999999999</c:v>
                </c:pt>
                <c:pt idx="12">
                  <c:v>0</c:v>
                </c:pt>
                <c:pt idx="13">
                  <c:v>0.5</c:v>
                </c:pt>
                <c:pt idx="14">
                  <c:v>0</c:v>
                </c:pt>
                <c:pt idx="15">
                  <c:v>0.1429</c:v>
                </c:pt>
                <c:pt idx="16">
                  <c:v>0</c:v>
                </c:pt>
                <c:pt idx="17">
                  <c:v>0.1429</c:v>
                </c:pt>
                <c:pt idx="18">
                  <c:v>0.125</c:v>
                </c:pt>
                <c:pt idx="19">
                  <c:v>0.1</c:v>
                </c:pt>
                <c:pt idx="20">
                  <c:v>0</c:v>
                </c:pt>
                <c:pt idx="21">
                  <c:v>0</c:v>
                </c:pt>
                <c:pt idx="22">
                  <c:v>7.1400000000000005E-2</c:v>
                </c:pt>
                <c:pt idx="23">
                  <c:v>0.15379999999999999</c:v>
                </c:pt>
                <c:pt idx="24">
                  <c:v>0</c:v>
                </c:pt>
                <c:pt idx="25">
                  <c:v>9.0899999999999995E-2</c:v>
                </c:pt>
                <c:pt idx="26">
                  <c:v>0.25</c:v>
                </c:pt>
                <c:pt idx="27">
                  <c:v>7.1400000000000005E-2</c:v>
                </c:pt>
                <c:pt idx="28">
                  <c:v>0.1053</c:v>
                </c:pt>
                <c:pt idx="29">
                  <c:v>0</c:v>
                </c:pt>
                <c:pt idx="30">
                  <c:v>0.16669999999999999</c:v>
                </c:pt>
                <c:pt idx="31">
                  <c:v>0</c:v>
                </c:pt>
                <c:pt idx="32">
                  <c:v>0</c:v>
                </c:pt>
                <c:pt idx="33">
                  <c:v>0.1333</c:v>
                </c:pt>
                <c:pt idx="34">
                  <c:v>0</c:v>
                </c:pt>
                <c:pt idx="35">
                  <c:v>4.3499999999999997E-2</c:v>
                </c:pt>
                <c:pt idx="36">
                  <c:v>8.3299999999999999E-2</c:v>
                </c:pt>
                <c:pt idx="37">
                  <c:v>0.125</c:v>
                </c:pt>
                <c:pt idx="38">
                  <c:v>3.85E-2</c:v>
                </c:pt>
                <c:pt idx="39">
                  <c:v>7.6899999999999996E-2</c:v>
                </c:pt>
                <c:pt idx="40">
                  <c:v>8.6999999999999994E-2</c:v>
                </c:pt>
                <c:pt idx="41">
                  <c:v>0.04</c:v>
                </c:pt>
                <c:pt idx="42">
                  <c:v>7.6899999999999996E-2</c:v>
                </c:pt>
                <c:pt idx="43">
                  <c:v>0</c:v>
                </c:pt>
                <c:pt idx="44">
                  <c:v>0.1724</c:v>
                </c:pt>
                <c:pt idx="45">
                  <c:v>0.1613</c:v>
                </c:pt>
                <c:pt idx="46">
                  <c:v>0.1154</c:v>
                </c:pt>
                <c:pt idx="47">
                  <c:v>3.2300000000000002E-2</c:v>
                </c:pt>
                <c:pt idx="48">
                  <c:v>0.15629999999999999</c:v>
                </c:pt>
                <c:pt idx="49">
                  <c:v>5.8799999999999998E-2</c:v>
                </c:pt>
                <c:pt idx="50">
                  <c:v>0.17649999999999999</c:v>
                </c:pt>
                <c:pt idx="51">
                  <c:v>6.6699999999999995E-2</c:v>
                </c:pt>
                <c:pt idx="52">
                  <c:v>0.125</c:v>
                </c:pt>
                <c:pt idx="53">
                  <c:v>0.2286</c:v>
                </c:pt>
                <c:pt idx="54">
                  <c:v>0.13159999999999999</c:v>
                </c:pt>
                <c:pt idx="55">
                  <c:v>0.2162</c:v>
                </c:pt>
                <c:pt idx="56">
                  <c:v>0.25</c:v>
                </c:pt>
                <c:pt idx="57">
                  <c:v>8.8200000000000001E-2</c:v>
                </c:pt>
                <c:pt idx="58">
                  <c:v>0.1628</c:v>
                </c:pt>
                <c:pt idx="59">
                  <c:v>0.2195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037288"/>
        <c:axId val="332031016"/>
      </c:barChart>
      <c:dateAx>
        <c:axId val="3320372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2031016"/>
        <c:crosses val="autoZero"/>
        <c:auto val="1"/>
        <c:lblOffset val="100"/>
        <c:baseTimeUnit val="days"/>
      </c:dateAx>
      <c:valAx>
        <c:axId val="33203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2037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Лист1!$A$1:$A$49</c:f>
              <c:numCache>
                <c:formatCode>m/d/yyyy</c:formatCode>
                <c:ptCount val="49"/>
                <c:pt idx="0">
                  <c:v>43325</c:v>
                </c:pt>
                <c:pt idx="1">
                  <c:v>43326</c:v>
                </c:pt>
                <c:pt idx="2">
                  <c:v>43327</c:v>
                </c:pt>
                <c:pt idx="3">
                  <c:v>43328</c:v>
                </c:pt>
                <c:pt idx="4">
                  <c:v>43329</c:v>
                </c:pt>
                <c:pt idx="5">
                  <c:v>43330</c:v>
                </c:pt>
                <c:pt idx="6">
                  <c:v>43331</c:v>
                </c:pt>
                <c:pt idx="7">
                  <c:v>43332</c:v>
                </c:pt>
                <c:pt idx="8">
                  <c:v>43333</c:v>
                </c:pt>
                <c:pt idx="9">
                  <c:v>43334</c:v>
                </c:pt>
                <c:pt idx="10">
                  <c:v>43335</c:v>
                </c:pt>
                <c:pt idx="11">
                  <c:v>43336</c:v>
                </c:pt>
                <c:pt idx="12">
                  <c:v>43337</c:v>
                </c:pt>
                <c:pt idx="13">
                  <c:v>43338</c:v>
                </c:pt>
                <c:pt idx="14">
                  <c:v>43339</c:v>
                </c:pt>
                <c:pt idx="15">
                  <c:v>43340</c:v>
                </c:pt>
                <c:pt idx="16">
                  <c:v>43341</c:v>
                </c:pt>
                <c:pt idx="17">
                  <c:v>43342</c:v>
                </c:pt>
                <c:pt idx="18">
                  <c:v>43343</c:v>
                </c:pt>
                <c:pt idx="19">
                  <c:v>43344</c:v>
                </c:pt>
                <c:pt idx="20">
                  <c:v>43345</c:v>
                </c:pt>
                <c:pt idx="21">
                  <c:v>43346</c:v>
                </c:pt>
                <c:pt idx="22">
                  <c:v>43347</c:v>
                </c:pt>
                <c:pt idx="23">
                  <c:v>43348</c:v>
                </c:pt>
                <c:pt idx="24">
                  <c:v>43349</c:v>
                </c:pt>
                <c:pt idx="25">
                  <c:v>43350</c:v>
                </c:pt>
                <c:pt idx="26">
                  <c:v>43351</c:v>
                </c:pt>
                <c:pt idx="27">
                  <c:v>43352</c:v>
                </c:pt>
                <c:pt idx="28">
                  <c:v>43353</c:v>
                </c:pt>
                <c:pt idx="29">
                  <c:v>43354</c:v>
                </c:pt>
                <c:pt idx="30">
                  <c:v>43355</c:v>
                </c:pt>
                <c:pt idx="31">
                  <c:v>43356</c:v>
                </c:pt>
                <c:pt idx="32">
                  <c:v>43357</c:v>
                </c:pt>
                <c:pt idx="33">
                  <c:v>43358</c:v>
                </c:pt>
                <c:pt idx="34">
                  <c:v>43359</c:v>
                </c:pt>
                <c:pt idx="35">
                  <c:v>43360</c:v>
                </c:pt>
                <c:pt idx="36">
                  <c:v>43361</c:v>
                </c:pt>
                <c:pt idx="37">
                  <c:v>43362</c:v>
                </c:pt>
                <c:pt idx="38">
                  <c:v>43363</c:v>
                </c:pt>
                <c:pt idx="39">
                  <c:v>43364</c:v>
                </c:pt>
                <c:pt idx="40">
                  <c:v>43365</c:v>
                </c:pt>
                <c:pt idx="41">
                  <c:v>43366</c:v>
                </c:pt>
                <c:pt idx="42">
                  <c:v>43367</c:v>
                </c:pt>
                <c:pt idx="43">
                  <c:v>43368</c:v>
                </c:pt>
                <c:pt idx="44">
                  <c:v>43369</c:v>
                </c:pt>
                <c:pt idx="45">
                  <c:v>43370</c:v>
                </c:pt>
                <c:pt idx="46">
                  <c:v>43371</c:v>
                </c:pt>
                <c:pt idx="47">
                  <c:v>43372</c:v>
                </c:pt>
                <c:pt idx="48">
                  <c:v>43373</c:v>
                </c:pt>
              </c:numCache>
            </c:numRef>
          </c:cat>
          <c:val>
            <c:numRef>
              <c:f>Лист1!$B$1:$B$49</c:f>
              <c:numCache>
                <c:formatCode>General</c:formatCode>
                <c:ptCount val="49"/>
                <c:pt idx="0">
                  <c:v>615</c:v>
                </c:pt>
                <c:pt idx="1">
                  <c:v>0</c:v>
                </c:pt>
                <c:pt idx="2">
                  <c:v>442.33333333333297</c:v>
                </c:pt>
                <c:pt idx="3">
                  <c:v>0</c:v>
                </c:pt>
                <c:pt idx="4">
                  <c:v>769</c:v>
                </c:pt>
                <c:pt idx="5">
                  <c:v>0</c:v>
                </c:pt>
                <c:pt idx="6">
                  <c:v>381.5</c:v>
                </c:pt>
                <c:pt idx="7">
                  <c:v>508</c:v>
                </c:pt>
                <c:pt idx="8">
                  <c:v>277</c:v>
                </c:pt>
                <c:pt idx="9">
                  <c:v>0</c:v>
                </c:pt>
                <c:pt idx="10">
                  <c:v>0</c:v>
                </c:pt>
                <c:pt idx="11">
                  <c:v>604</c:v>
                </c:pt>
                <c:pt idx="12">
                  <c:v>528.5</c:v>
                </c:pt>
                <c:pt idx="13">
                  <c:v>0</c:v>
                </c:pt>
                <c:pt idx="14">
                  <c:v>807</c:v>
                </c:pt>
                <c:pt idx="15">
                  <c:v>633.75</c:v>
                </c:pt>
                <c:pt idx="16">
                  <c:v>537</c:v>
                </c:pt>
                <c:pt idx="17">
                  <c:v>448</c:v>
                </c:pt>
                <c:pt idx="18">
                  <c:v>0</c:v>
                </c:pt>
                <c:pt idx="19">
                  <c:v>566.66666666666595</c:v>
                </c:pt>
                <c:pt idx="20">
                  <c:v>0</c:v>
                </c:pt>
                <c:pt idx="21">
                  <c:v>0</c:v>
                </c:pt>
                <c:pt idx="22">
                  <c:v>549</c:v>
                </c:pt>
                <c:pt idx="23">
                  <c:v>0</c:v>
                </c:pt>
                <c:pt idx="24">
                  <c:v>6</c:v>
                </c:pt>
                <c:pt idx="25">
                  <c:v>584</c:v>
                </c:pt>
                <c:pt idx="26">
                  <c:v>448</c:v>
                </c:pt>
                <c:pt idx="27">
                  <c:v>1</c:v>
                </c:pt>
                <c:pt idx="28">
                  <c:v>602.5</c:v>
                </c:pt>
                <c:pt idx="29">
                  <c:v>767.5</c:v>
                </c:pt>
                <c:pt idx="30">
                  <c:v>959</c:v>
                </c:pt>
                <c:pt idx="31">
                  <c:v>465.5</c:v>
                </c:pt>
                <c:pt idx="32">
                  <c:v>0</c:v>
                </c:pt>
                <c:pt idx="33">
                  <c:v>520.20000000000005</c:v>
                </c:pt>
                <c:pt idx="34">
                  <c:v>503</c:v>
                </c:pt>
                <c:pt idx="35">
                  <c:v>417.666666666666</c:v>
                </c:pt>
                <c:pt idx="36">
                  <c:v>112</c:v>
                </c:pt>
                <c:pt idx="37">
                  <c:v>543</c:v>
                </c:pt>
                <c:pt idx="38">
                  <c:v>452.5</c:v>
                </c:pt>
                <c:pt idx="39">
                  <c:v>530.33333333333303</c:v>
                </c:pt>
                <c:pt idx="40">
                  <c:v>285</c:v>
                </c:pt>
                <c:pt idx="41">
                  <c:v>784.75</c:v>
                </c:pt>
                <c:pt idx="42">
                  <c:v>609.125</c:v>
                </c:pt>
                <c:pt idx="43">
                  <c:v>479</c:v>
                </c:pt>
                <c:pt idx="44">
                  <c:v>640.625</c:v>
                </c:pt>
                <c:pt idx="45">
                  <c:v>485.222222222222</c:v>
                </c:pt>
                <c:pt idx="46">
                  <c:v>427.33333333333297</c:v>
                </c:pt>
                <c:pt idx="47">
                  <c:v>867.28571428571399</c:v>
                </c:pt>
                <c:pt idx="48">
                  <c:v>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884400"/>
        <c:axId val="366882832"/>
      </c:barChart>
      <c:dateAx>
        <c:axId val="3668844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882832"/>
        <c:crosses val="autoZero"/>
        <c:auto val="1"/>
        <c:lblOffset val="100"/>
        <c:baseTimeUnit val="days"/>
      </c:dateAx>
      <c:valAx>
        <c:axId val="36688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88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7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4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7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1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9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09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3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3B86-634E-40B7-AFE5-6C20C6876B4B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6A8-0865-42E8-AE2A-FEC105A99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0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Покупка билетов на самолет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3509" y="3873642"/>
            <a:ext cx="3044982" cy="354326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Кудашов</a:t>
            </a:r>
            <a:r>
              <a:rPr lang="ru-RU" dirty="0" smtClean="0"/>
              <a:t> Аркади</a:t>
            </a:r>
            <a:r>
              <a:rPr lang="ru-RU" dirty="0"/>
              <a:t>й</a:t>
            </a:r>
          </a:p>
        </p:txBody>
      </p:sp>
    </p:spTree>
    <p:extLst>
      <p:ext uri="{BB962C8B-B14F-4D97-AF65-F5344CB8AC3E}">
        <p14:creationId xmlns:p14="http://schemas.microsoft.com/office/powerpoint/2010/main" val="26352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25" y="1690688"/>
            <a:ext cx="6613594" cy="4926726"/>
          </a:xfrm>
        </p:spPr>
      </p:pic>
    </p:spTree>
    <p:extLst>
      <p:ext uri="{BB962C8B-B14F-4D97-AF65-F5344CB8AC3E}">
        <p14:creationId xmlns:p14="http://schemas.microsoft.com/office/powerpoint/2010/main" val="321621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Созданные и заполненные 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https://github.com/ark85/TrackDataBase2_project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1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Возможность купить билет: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OR REPLACE VIEW </a:t>
            </a:r>
            <a:r>
              <a:rPr lang="en-US" dirty="0" err="1" smtClean="0"/>
              <a:t>sold_tickets</a:t>
            </a:r>
            <a:r>
              <a:rPr lang="en-US" dirty="0" smtClean="0"/>
              <a:t> 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f.flight_id</a:t>
            </a:r>
            <a:r>
              <a:rPr lang="en-US" dirty="0" smtClean="0"/>
              <a:t>, SUM(IF(</a:t>
            </a:r>
            <a:r>
              <a:rPr lang="en-US" dirty="0" err="1" smtClean="0"/>
              <a:t>pay.payment_sum</a:t>
            </a:r>
            <a:r>
              <a:rPr lang="en-US" dirty="0" smtClean="0"/>
              <a:t> DIV </a:t>
            </a:r>
            <a:r>
              <a:rPr lang="en-US" dirty="0" err="1" smtClean="0"/>
              <a:t>t.cost</a:t>
            </a:r>
            <a:r>
              <a:rPr lang="en-US" dirty="0" smtClean="0"/>
              <a:t> &gt; 0, </a:t>
            </a:r>
            <a:r>
              <a:rPr lang="en-US" dirty="0" err="1" smtClean="0"/>
              <a:t>pay.payment_sum</a:t>
            </a:r>
            <a:r>
              <a:rPr lang="en-US" dirty="0" smtClean="0"/>
              <a:t> DIV </a:t>
            </a:r>
            <a:r>
              <a:rPr lang="en-US" dirty="0" err="1" smtClean="0"/>
              <a:t>t.cost</a:t>
            </a:r>
            <a:r>
              <a:rPr lang="en-US" dirty="0" smtClean="0"/>
              <a:t>, 1)) AS '</a:t>
            </a:r>
            <a:r>
              <a:rPr lang="en-US" dirty="0" err="1" smtClean="0"/>
              <a:t>ticket_count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FROM flights f LEFT JOIN payments pay ON </a:t>
            </a:r>
            <a:r>
              <a:rPr lang="en-US" dirty="0" err="1" smtClean="0"/>
              <a:t>f.flight_id</a:t>
            </a:r>
            <a:r>
              <a:rPr lang="en-US" dirty="0" smtClean="0"/>
              <a:t> = </a:t>
            </a:r>
            <a:r>
              <a:rPr lang="en-US" dirty="0" err="1" smtClean="0"/>
              <a:t>pay.flight_id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LEFT JOIN tickets t ON </a:t>
            </a:r>
            <a:r>
              <a:rPr lang="en-US" dirty="0" err="1" smtClean="0"/>
              <a:t>f.ticket_id</a:t>
            </a:r>
            <a:r>
              <a:rPr lang="en-US" dirty="0" smtClean="0"/>
              <a:t> = </a:t>
            </a:r>
            <a:r>
              <a:rPr lang="en-US" dirty="0" err="1" smtClean="0"/>
              <a:t>t.ticket_id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f.flight_id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f.flight_id</a:t>
            </a:r>
            <a:r>
              <a:rPr lang="en-US" dirty="0" smtClean="0"/>
              <a:t>, IF(</a:t>
            </a:r>
            <a:r>
              <a:rPr lang="en-US" dirty="0" err="1" smtClean="0"/>
              <a:t>p.sits</a:t>
            </a:r>
            <a:r>
              <a:rPr lang="en-US" dirty="0" smtClean="0"/>
              <a:t> &gt; </a:t>
            </a:r>
            <a:r>
              <a:rPr lang="en-US" dirty="0" err="1" smtClean="0"/>
              <a:t>st.ticket_count</a:t>
            </a:r>
            <a:r>
              <a:rPr lang="en-US" dirty="0" smtClean="0"/>
              <a:t>, TRUE, FALSE)  AS '</a:t>
            </a:r>
            <a:r>
              <a:rPr lang="en-US" dirty="0" err="1" smtClean="0"/>
              <a:t>possibility_to_by_ticket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FROM flights f</a:t>
            </a:r>
          </a:p>
          <a:p>
            <a:pPr marL="0" indent="0">
              <a:buNone/>
            </a:pPr>
            <a:r>
              <a:rPr lang="en-US" dirty="0" smtClean="0"/>
              <a:t>LEFT JOIN planes p ON </a:t>
            </a:r>
            <a:r>
              <a:rPr lang="en-US" dirty="0" err="1" smtClean="0"/>
              <a:t>f.plane_id</a:t>
            </a:r>
            <a:r>
              <a:rPr lang="en-US" dirty="0" smtClean="0"/>
              <a:t> = </a:t>
            </a:r>
            <a:r>
              <a:rPr lang="en-US" dirty="0" err="1" smtClean="0"/>
              <a:t>p.plane_id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LEFT JOIN </a:t>
            </a:r>
            <a:r>
              <a:rPr lang="en-US" dirty="0" err="1" smtClean="0"/>
              <a:t>sold_tickets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 ON </a:t>
            </a:r>
            <a:r>
              <a:rPr lang="en-US" dirty="0" err="1" smtClean="0"/>
              <a:t>f.flight_id</a:t>
            </a:r>
            <a:r>
              <a:rPr lang="en-US" dirty="0" smtClean="0"/>
              <a:t> = </a:t>
            </a:r>
            <a:r>
              <a:rPr lang="en-US" dirty="0" err="1" smtClean="0"/>
              <a:t>st.flight_id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6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Число проданных билетов: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f.flight_id</a:t>
            </a:r>
            <a:r>
              <a:rPr lang="en-US" dirty="0" smtClean="0"/>
              <a:t>, SUM(IF(</a:t>
            </a:r>
            <a:r>
              <a:rPr lang="en-US" dirty="0" err="1" smtClean="0"/>
              <a:t>pay.payment_sum</a:t>
            </a:r>
            <a:r>
              <a:rPr lang="en-US" dirty="0" smtClean="0"/>
              <a:t> DIV </a:t>
            </a:r>
            <a:r>
              <a:rPr lang="en-US" dirty="0" err="1" smtClean="0"/>
              <a:t>t.cost</a:t>
            </a:r>
            <a:r>
              <a:rPr lang="en-US" dirty="0" smtClean="0"/>
              <a:t> &gt; 0, </a:t>
            </a:r>
            <a:r>
              <a:rPr lang="en-US" dirty="0" err="1" smtClean="0"/>
              <a:t>pay.payment_sum</a:t>
            </a:r>
            <a:r>
              <a:rPr lang="en-US" dirty="0" smtClean="0"/>
              <a:t> DIV </a:t>
            </a:r>
            <a:r>
              <a:rPr lang="en-US" dirty="0" err="1" smtClean="0"/>
              <a:t>t.cost</a:t>
            </a:r>
            <a:r>
              <a:rPr lang="en-US" dirty="0" smtClean="0"/>
              <a:t>, 1)) AS '</a:t>
            </a:r>
            <a:r>
              <a:rPr lang="en-US" dirty="0" err="1" smtClean="0"/>
              <a:t>ticket_count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FROM flights f LEFT JOIN payments pay ON </a:t>
            </a:r>
            <a:r>
              <a:rPr lang="en-US" dirty="0" err="1" smtClean="0"/>
              <a:t>f.flight_id</a:t>
            </a:r>
            <a:r>
              <a:rPr lang="en-US" dirty="0" smtClean="0"/>
              <a:t> = </a:t>
            </a:r>
            <a:r>
              <a:rPr lang="en-US" dirty="0" err="1" smtClean="0"/>
              <a:t>pay.flight_id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LEFT JOIN tickets t ON </a:t>
            </a:r>
            <a:r>
              <a:rPr lang="en-US" dirty="0" err="1" smtClean="0"/>
              <a:t>f.ticket_id</a:t>
            </a:r>
            <a:r>
              <a:rPr lang="en-US" dirty="0" smtClean="0"/>
              <a:t> = </a:t>
            </a:r>
            <a:r>
              <a:rPr lang="en-US" dirty="0" err="1" smtClean="0"/>
              <a:t>t.ticket_id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f.flight_id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40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Рейсы </a:t>
            </a:r>
            <a:r>
              <a:rPr lang="en-US" dirty="0" smtClean="0"/>
              <a:t>per user: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u.login</a:t>
            </a:r>
            <a:r>
              <a:rPr lang="en-US" dirty="0" smtClean="0"/>
              <a:t>, </a:t>
            </a:r>
            <a:r>
              <a:rPr lang="en-US" dirty="0" err="1" smtClean="0"/>
              <a:t>p.payment_sum</a:t>
            </a:r>
            <a:r>
              <a:rPr lang="en-US" dirty="0" smtClean="0"/>
              <a:t>, </a:t>
            </a:r>
            <a:r>
              <a:rPr lang="en-US" dirty="0" err="1" smtClean="0"/>
              <a:t>p.payment_dttm</a:t>
            </a:r>
            <a:r>
              <a:rPr lang="en-US" dirty="0" smtClean="0"/>
              <a:t>, f.*</a:t>
            </a:r>
          </a:p>
          <a:p>
            <a:pPr marL="0" indent="0">
              <a:buNone/>
            </a:pPr>
            <a:r>
              <a:rPr lang="en-US" dirty="0" smtClean="0"/>
              <a:t>FROM users u, payments p, flights f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u.user_id</a:t>
            </a:r>
            <a:r>
              <a:rPr lang="en-US" dirty="0" smtClean="0"/>
              <a:t> = </a:t>
            </a:r>
            <a:r>
              <a:rPr lang="en-US" dirty="0" err="1" smtClean="0"/>
              <a:t>p.user_id</a:t>
            </a:r>
            <a:r>
              <a:rPr lang="en-US" dirty="0" smtClean="0"/>
              <a:t> AND </a:t>
            </a:r>
            <a:r>
              <a:rPr lang="en-US" dirty="0" err="1" smtClean="0"/>
              <a:t>p.flight_id</a:t>
            </a:r>
            <a:r>
              <a:rPr lang="en-US" dirty="0" smtClean="0"/>
              <a:t> = </a:t>
            </a:r>
            <a:r>
              <a:rPr lang="en-US" dirty="0" err="1" smtClean="0"/>
              <a:t>f.flight_id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f.begin_dttm</a:t>
            </a:r>
            <a:r>
              <a:rPr lang="en-US" dirty="0" smtClean="0"/>
              <a:t> &gt; '2018-10-01'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56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WAU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785388"/>
              </p:ext>
            </p:extLst>
          </p:nvPr>
        </p:nvGraphicFramePr>
        <p:xfrm>
          <a:off x="1892174" y="1484770"/>
          <a:ext cx="8193386" cy="5060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89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PPU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645730"/>
              </p:ext>
            </p:extLst>
          </p:nvPr>
        </p:nvGraphicFramePr>
        <p:xfrm>
          <a:off x="1918845" y="1394234"/>
          <a:ext cx="8302518" cy="502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11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ARPPU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091461"/>
              </p:ext>
            </p:extLst>
          </p:nvPr>
        </p:nvGraphicFramePr>
        <p:xfrm>
          <a:off x="838200" y="1312753"/>
          <a:ext cx="10125547" cy="5337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060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186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Покупка билетов на самолет</vt:lpstr>
      <vt:lpstr>Схема базы</vt:lpstr>
      <vt:lpstr>Созданные и заполненные таблицы</vt:lpstr>
      <vt:lpstr>Запросы</vt:lpstr>
      <vt:lpstr>Запросы</vt:lpstr>
      <vt:lpstr>Запросы</vt:lpstr>
      <vt:lpstr>WAU</vt:lpstr>
      <vt:lpstr>PPU</vt:lpstr>
      <vt:lpstr>ARPPU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Покупка билетов на самолет</dc:title>
  <dc:creator>Arkadii</dc:creator>
  <cp:lastModifiedBy>Arkadii</cp:lastModifiedBy>
  <cp:revision>7</cp:revision>
  <dcterms:created xsi:type="dcterms:W3CDTF">2018-12-11T22:29:11Z</dcterms:created>
  <dcterms:modified xsi:type="dcterms:W3CDTF">2018-12-12T01:04:35Z</dcterms:modified>
</cp:coreProperties>
</file>