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87" r:id="rId3"/>
    <p:sldId id="288" r:id="rId4"/>
    <p:sldId id="259" r:id="rId5"/>
    <p:sldId id="260" r:id="rId6"/>
    <p:sldId id="299" r:id="rId7"/>
    <p:sldId id="300" r:id="rId8"/>
    <p:sldId id="301" r:id="rId9"/>
    <p:sldId id="261" r:id="rId10"/>
    <p:sldId id="289" r:id="rId11"/>
    <p:sldId id="290" r:id="rId12"/>
    <p:sldId id="291" r:id="rId13"/>
    <p:sldId id="302" r:id="rId14"/>
    <p:sldId id="263" r:id="rId15"/>
    <p:sldId id="264" r:id="rId16"/>
    <p:sldId id="265" r:id="rId17"/>
    <p:sldId id="266" r:id="rId18"/>
    <p:sldId id="292" r:id="rId19"/>
    <p:sldId id="267" r:id="rId20"/>
    <p:sldId id="269" r:id="rId21"/>
    <p:sldId id="270" r:id="rId22"/>
    <p:sldId id="271" r:id="rId23"/>
    <p:sldId id="272" r:id="rId24"/>
    <p:sldId id="273" r:id="rId25"/>
    <p:sldId id="274" r:id="rId26"/>
    <p:sldId id="275" r:id="rId27"/>
    <p:sldId id="276" r:id="rId28"/>
    <p:sldId id="293" r:id="rId29"/>
    <p:sldId id="294" r:id="rId30"/>
    <p:sldId id="296" r:id="rId31"/>
    <p:sldId id="295" r:id="rId32"/>
    <p:sldId id="297" r:id="rId33"/>
    <p:sldId id="298" r:id="rId34"/>
    <p:sldId id="285" r:id="rId35"/>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176D16B-68AD-4736-91E4-5D5F4FED1871}">
          <p14:sldIdLst>
            <p14:sldId id="256"/>
            <p14:sldId id="287"/>
            <p14:sldId id="288"/>
            <p14:sldId id="259"/>
            <p14:sldId id="260"/>
            <p14:sldId id="299"/>
            <p14:sldId id="300"/>
            <p14:sldId id="301"/>
            <p14:sldId id="261"/>
            <p14:sldId id="289"/>
            <p14:sldId id="290"/>
            <p14:sldId id="291"/>
            <p14:sldId id="302"/>
            <p14:sldId id="263"/>
            <p14:sldId id="264"/>
            <p14:sldId id="265"/>
            <p14:sldId id="266"/>
            <p14:sldId id="292"/>
            <p14:sldId id="267"/>
            <p14:sldId id="269"/>
            <p14:sldId id="270"/>
            <p14:sldId id="271"/>
            <p14:sldId id="272"/>
            <p14:sldId id="273"/>
            <p14:sldId id="274"/>
            <p14:sldId id="275"/>
            <p14:sldId id="276"/>
            <p14:sldId id="293"/>
            <p14:sldId id="294"/>
            <p14:sldId id="296"/>
            <p14:sldId id="295"/>
            <p14:sldId id="297"/>
            <p14:sldId id="298"/>
            <p14:sldId id="285"/>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98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778634" y="1118361"/>
            <a:ext cx="5586730" cy="1217295"/>
          </a:xfrm>
          <a:prstGeom prst="rect">
            <a:avLst/>
          </a:prstGeom>
        </p:spPr>
        <p:txBody>
          <a:bodyPr wrap="square" lIns="0" tIns="0" rIns="0" bIns="0">
            <a:spAutoFit/>
          </a:bodyPr>
          <a:lstStyle>
            <a:lvl1pPr>
              <a:defRPr sz="4200" b="1" i="0">
                <a:solidFill>
                  <a:srgbClr val="CC0000"/>
                </a:solidFill>
                <a:latin typeface="Verdana"/>
                <a:cs typeface="Verdana"/>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5/27/2023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1" i="0">
                <a:solidFill>
                  <a:srgbClr val="CC0000"/>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5/27/2023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1" i="0">
                <a:solidFill>
                  <a:srgbClr val="CC0000"/>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5/27/2023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1" i="0">
                <a:solidFill>
                  <a:srgbClr val="CC0000"/>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5/27/2023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5/27/2023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8602980" y="67056"/>
            <a:ext cx="348996" cy="358139"/>
          </a:xfrm>
          <a:prstGeom prst="rect">
            <a:avLst/>
          </a:prstGeom>
        </p:spPr>
      </p:pic>
      <p:sp>
        <p:nvSpPr>
          <p:cNvPr id="2" name="Holder 2"/>
          <p:cNvSpPr>
            <a:spLocks noGrp="1"/>
          </p:cNvSpPr>
          <p:nvPr>
            <p:ph type="title"/>
          </p:nvPr>
        </p:nvSpPr>
        <p:spPr>
          <a:xfrm>
            <a:off x="2745612" y="1893265"/>
            <a:ext cx="3652774" cy="848994"/>
          </a:xfrm>
          <a:prstGeom prst="rect">
            <a:avLst/>
          </a:prstGeom>
        </p:spPr>
        <p:txBody>
          <a:bodyPr wrap="square" lIns="0" tIns="0" rIns="0" bIns="0">
            <a:spAutoFit/>
          </a:bodyPr>
          <a:lstStyle>
            <a:lvl1pPr>
              <a:defRPr sz="5400" b="1" i="0">
                <a:solidFill>
                  <a:srgbClr val="CC0000"/>
                </a:solidFill>
                <a:latin typeface="Arial"/>
                <a:cs typeface="Arial"/>
              </a:defRPr>
            </a:lvl1pPr>
          </a:lstStyle>
          <a:p>
            <a:endParaRPr/>
          </a:p>
        </p:txBody>
      </p:sp>
      <p:sp>
        <p:nvSpPr>
          <p:cNvPr id="3" name="Holder 3"/>
          <p:cNvSpPr>
            <a:spLocks noGrp="1"/>
          </p:cNvSpPr>
          <p:nvPr>
            <p:ph type="body" idx="1"/>
          </p:nvPr>
        </p:nvSpPr>
        <p:spPr>
          <a:xfrm>
            <a:off x="644144" y="1323847"/>
            <a:ext cx="7855711" cy="166814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5/27/2023</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559435" y="666750"/>
            <a:ext cx="5586730" cy="1217295"/>
          </a:xfrm>
          <a:prstGeom prst="rect">
            <a:avLst/>
          </a:prstGeom>
        </p:spPr>
        <p:txBody>
          <a:bodyPr vert="horz" wrap="square" lIns="0" tIns="12700" rIns="0" bIns="0" rtlCol="0">
            <a:spAutoFit/>
          </a:bodyPr>
          <a:lstStyle/>
          <a:p>
            <a:pPr marL="288290">
              <a:lnSpc>
                <a:spcPct val="100000"/>
              </a:lnSpc>
              <a:spcBef>
                <a:spcPts val="100"/>
              </a:spcBef>
            </a:pPr>
            <a:r>
              <a:rPr spc="-125" dirty="0"/>
              <a:t>Cap</a:t>
            </a:r>
            <a:r>
              <a:rPr spc="-100" dirty="0"/>
              <a:t>s</a:t>
            </a:r>
            <a:r>
              <a:rPr spc="-114" dirty="0"/>
              <a:t>tone</a:t>
            </a:r>
            <a:r>
              <a:rPr spc="-285" dirty="0"/>
              <a:t> </a:t>
            </a:r>
            <a:r>
              <a:rPr spc="-150" dirty="0"/>
              <a:t>Project</a:t>
            </a:r>
          </a:p>
          <a:p>
            <a:pPr marL="12700">
              <a:lnSpc>
                <a:spcPct val="100000"/>
              </a:lnSpc>
              <a:spcBef>
                <a:spcPts val="20"/>
              </a:spcBef>
            </a:pPr>
            <a:r>
              <a:rPr sz="3600" spc="-114" dirty="0">
                <a:solidFill>
                  <a:srgbClr val="124F5C"/>
                </a:solidFill>
              </a:rPr>
              <a:t>Hotel</a:t>
            </a:r>
            <a:r>
              <a:rPr sz="3600" spc="-204" dirty="0">
                <a:solidFill>
                  <a:srgbClr val="124F5C"/>
                </a:solidFill>
              </a:rPr>
              <a:t> </a:t>
            </a:r>
            <a:r>
              <a:rPr sz="3600" spc="-55" dirty="0">
                <a:solidFill>
                  <a:srgbClr val="124F5C"/>
                </a:solidFill>
              </a:rPr>
              <a:t>B</a:t>
            </a:r>
            <a:r>
              <a:rPr sz="3600" spc="-45" dirty="0">
                <a:solidFill>
                  <a:srgbClr val="124F5C"/>
                </a:solidFill>
              </a:rPr>
              <a:t>o</a:t>
            </a:r>
            <a:r>
              <a:rPr sz="3600" spc="-75" dirty="0">
                <a:solidFill>
                  <a:srgbClr val="124F5C"/>
                </a:solidFill>
              </a:rPr>
              <a:t>oking</a:t>
            </a:r>
            <a:r>
              <a:rPr sz="3600" spc="-204" dirty="0">
                <a:solidFill>
                  <a:srgbClr val="124F5C"/>
                </a:solidFill>
              </a:rPr>
              <a:t> </a:t>
            </a:r>
            <a:r>
              <a:rPr sz="3600" spc="-130" dirty="0">
                <a:solidFill>
                  <a:srgbClr val="124F5C"/>
                </a:solidFill>
              </a:rPr>
              <a:t>Anal</a:t>
            </a:r>
            <a:r>
              <a:rPr sz="3600" spc="-150" dirty="0">
                <a:solidFill>
                  <a:srgbClr val="124F5C"/>
                </a:solidFill>
              </a:rPr>
              <a:t>y</a:t>
            </a:r>
            <a:r>
              <a:rPr sz="3600" spc="-200" dirty="0">
                <a:solidFill>
                  <a:srgbClr val="124F5C"/>
                </a:solidFill>
              </a:rPr>
              <a:t>sis</a:t>
            </a:r>
            <a:endParaRPr sz="3600" dirty="0"/>
          </a:p>
        </p:txBody>
      </p:sp>
      <p:sp>
        <p:nvSpPr>
          <p:cNvPr id="3" name="object 3"/>
          <p:cNvSpPr txBox="1"/>
          <p:nvPr/>
        </p:nvSpPr>
        <p:spPr>
          <a:xfrm>
            <a:off x="1828800" y="2647950"/>
            <a:ext cx="2438400" cy="869469"/>
          </a:xfrm>
          <a:prstGeom prst="rect">
            <a:avLst/>
          </a:prstGeom>
        </p:spPr>
        <p:txBody>
          <a:bodyPr vert="horz" wrap="square" lIns="0" tIns="12700" rIns="0" bIns="0" rtlCol="0">
            <a:spAutoFit/>
          </a:bodyPr>
          <a:lstStyle/>
          <a:p>
            <a:pPr marL="12700" marR="5080" indent="267970">
              <a:lnSpc>
                <a:spcPct val="100000"/>
              </a:lnSpc>
              <a:spcBef>
                <a:spcPts val="100"/>
              </a:spcBef>
            </a:pPr>
            <a:r>
              <a:rPr lang="en-US" b="1" spc="-65" dirty="0">
                <a:solidFill>
                  <a:srgbClr val="124F5C"/>
                </a:solidFill>
                <a:latin typeface="Verdana"/>
                <a:cs typeface="Verdana"/>
              </a:rPr>
              <a:t>Kaushik Dey</a:t>
            </a:r>
            <a:r>
              <a:rPr sz="1800" b="1" spc="-75" dirty="0">
                <a:solidFill>
                  <a:srgbClr val="124F5C"/>
                </a:solidFill>
                <a:latin typeface="Verdana"/>
                <a:cs typeface="Verdana"/>
              </a:rPr>
              <a:t> </a:t>
            </a:r>
            <a:endParaRPr lang="en-US" sz="1800" b="1" spc="-65" dirty="0">
              <a:solidFill>
                <a:srgbClr val="124F5C"/>
              </a:solidFill>
              <a:latin typeface="Verdana"/>
              <a:cs typeface="Verdana"/>
            </a:endParaRPr>
          </a:p>
          <a:p>
            <a:pPr marL="12700" marR="5080" indent="267970">
              <a:lnSpc>
                <a:spcPct val="100000"/>
              </a:lnSpc>
              <a:spcBef>
                <a:spcPts val="100"/>
              </a:spcBef>
            </a:pPr>
            <a:r>
              <a:rPr lang="en-US" b="1" spc="-65" dirty="0">
                <a:solidFill>
                  <a:srgbClr val="124F5C"/>
                </a:solidFill>
                <a:latin typeface="Verdana"/>
                <a:cs typeface="Verdana"/>
              </a:rPr>
              <a:t>Arkadyuti Dhara</a:t>
            </a:r>
          </a:p>
          <a:p>
            <a:pPr marL="12700" marR="5080" indent="267970">
              <a:lnSpc>
                <a:spcPct val="100000"/>
              </a:lnSpc>
              <a:spcBef>
                <a:spcPts val="100"/>
              </a:spcBef>
            </a:pPr>
            <a:r>
              <a:rPr lang="en-US" b="1" spc="-65" dirty="0">
                <a:solidFill>
                  <a:srgbClr val="124F5C"/>
                </a:solidFill>
                <a:latin typeface="Verdana"/>
                <a:cs typeface="Verdana"/>
              </a:rPr>
              <a:t>(Cohort Istanbul)</a:t>
            </a:r>
          </a:p>
        </p:txBody>
      </p:sp>
      <p:pic>
        <p:nvPicPr>
          <p:cNvPr id="5" name="Picture 4">
            <a:extLst>
              <a:ext uri="{FF2B5EF4-FFF2-40B4-BE49-F238E27FC236}">
                <a16:creationId xmlns:a16="http://schemas.microsoft.com/office/drawing/2014/main" id="{63BAF5EE-AAFA-97C9-A23F-B4020A7A38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46165" y="666750"/>
            <a:ext cx="2818844" cy="208328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E95BF0D-7927-BCA1-7CAE-D97A7F30F709}"/>
              </a:ext>
            </a:extLst>
          </p:cNvPr>
          <p:cNvSpPr>
            <a:spLocks noGrp="1"/>
          </p:cNvSpPr>
          <p:nvPr>
            <p:ph type="title"/>
          </p:nvPr>
        </p:nvSpPr>
        <p:spPr>
          <a:xfrm>
            <a:off x="636104" y="291028"/>
            <a:ext cx="4012096" cy="375722"/>
          </a:xfrm>
        </p:spPr>
        <p:txBody>
          <a:bodyPr/>
          <a:lstStyle/>
          <a:p>
            <a:r>
              <a:rPr lang="en-US" sz="2000"/>
              <a:t>Data Cleaning and Wrangling:</a:t>
            </a:r>
            <a:endParaRPr lang="en-US" sz="2000" dirty="0"/>
          </a:p>
        </p:txBody>
      </p:sp>
      <p:sp>
        <p:nvSpPr>
          <p:cNvPr id="4" name="Text Placeholder 3">
            <a:extLst>
              <a:ext uri="{FF2B5EF4-FFF2-40B4-BE49-F238E27FC236}">
                <a16:creationId xmlns:a16="http://schemas.microsoft.com/office/drawing/2014/main" id="{7D20DEBE-BAED-8F05-0FF6-73A0135A0785}"/>
              </a:ext>
            </a:extLst>
          </p:cNvPr>
          <p:cNvSpPr>
            <a:spLocks noGrp="1"/>
          </p:cNvSpPr>
          <p:nvPr>
            <p:ph type="body" idx="1"/>
          </p:nvPr>
        </p:nvSpPr>
        <p:spPr>
          <a:xfrm>
            <a:off x="609600" y="819150"/>
            <a:ext cx="7855711" cy="3600986"/>
          </a:xfrm>
        </p:spPr>
        <p:txBody>
          <a:bodyPr/>
          <a:lstStyle/>
          <a:p>
            <a:pPr marL="285750" indent="-285750">
              <a:buFont typeface="Wingdings" panose="05000000000000000000" pitchFamily="2" charset="2"/>
              <a:buChar char="Ø"/>
            </a:pPr>
            <a:r>
              <a:rPr lang="en-US" dirty="0"/>
              <a:t>Handling duplicates values: In this dataset there was 31994 duplicates values . So we dropped it from dataset</a:t>
            </a:r>
          </a:p>
          <a:p>
            <a:endParaRPr lang="en-US" dirty="0"/>
          </a:p>
          <a:p>
            <a:pPr marL="285750" indent="-285750">
              <a:buFont typeface="Wingdings" panose="05000000000000000000" pitchFamily="2" charset="2"/>
              <a:buChar char="Ø"/>
            </a:pPr>
            <a:r>
              <a:rPr lang="en-US" dirty="0"/>
              <a:t>We have found 4 missing values columns named as  company and country, agent and children</a:t>
            </a:r>
          </a:p>
          <a:p>
            <a:r>
              <a:rPr lang="en-US" dirty="0"/>
              <a:t>	        missing Values                             Percentage missing Values</a:t>
            </a:r>
          </a:p>
          <a:p>
            <a:pPr marL="285750" indent="-285750">
              <a:buFont typeface="Arial" panose="020B0604020202020204" pitchFamily="34" charset="0"/>
              <a:buChar char="•"/>
            </a:pPr>
            <a:r>
              <a:rPr lang="en-US" dirty="0"/>
              <a:t>children               4                                                           0.004577</a:t>
            </a:r>
          </a:p>
          <a:p>
            <a:pPr marL="285750" indent="-285750">
              <a:buFont typeface="Arial" panose="020B0604020202020204" pitchFamily="34" charset="0"/>
              <a:buChar char="•"/>
            </a:pPr>
            <a:r>
              <a:rPr lang="en-US" dirty="0"/>
              <a:t>country              452                                                         0.517186</a:t>
            </a:r>
          </a:p>
          <a:p>
            <a:pPr marL="285750" indent="-285750">
              <a:buFont typeface="Arial" panose="020B0604020202020204" pitchFamily="34" charset="0"/>
              <a:buChar char="•"/>
            </a:pPr>
            <a:r>
              <a:rPr lang="en-US" dirty="0"/>
              <a:t>agent                12193                                                      13.951439</a:t>
            </a:r>
          </a:p>
          <a:p>
            <a:pPr marL="285750" indent="-285750">
              <a:buFont typeface="Arial" panose="020B0604020202020204" pitchFamily="34" charset="0"/>
              <a:buChar char="•"/>
            </a:pPr>
            <a:r>
              <a:rPr lang="en-US" dirty="0"/>
              <a:t>company          82137                                                      93.982562	</a:t>
            </a:r>
          </a:p>
          <a:p>
            <a:endParaRPr lang="en-US" dirty="0"/>
          </a:p>
          <a:p>
            <a:r>
              <a:rPr lang="en-US" dirty="0"/>
              <a:t>As we can see company had almost 94% missing values and agent also had 14% then country and children columns had very few missing values.</a:t>
            </a:r>
          </a:p>
        </p:txBody>
      </p:sp>
    </p:spTree>
    <p:extLst>
      <p:ext uri="{BB962C8B-B14F-4D97-AF65-F5344CB8AC3E}">
        <p14:creationId xmlns:p14="http://schemas.microsoft.com/office/powerpoint/2010/main" val="2422620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632261-7374-FA60-5775-48856BF60ABA}"/>
              </a:ext>
            </a:extLst>
          </p:cNvPr>
          <p:cNvSpPr>
            <a:spLocks noGrp="1"/>
          </p:cNvSpPr>
          <p:nvPr>
            <p:ph type="title"/>
          </p:nvPr>
        </p:nvSpPr>
        <p:spPr>
          <a:xfrm>
            <a:off x="304800" y="57150"/>
            <a:ext cx="3652774" cy="307777"/>
          </a:xfrm>
        </p:spPr>
        <p:txBody>
          <a:bodyPr/>
          <a:lstStyle/>
          <a:p>
            <a:r>
              <a:rPr lang="en-US" sz="2000" dirty="0"/>
              <a:t>Data cleaning and wrangling:</a:t>
            </a:r>
          </a:p>
        </p:txBody>
      </p:sp>
      <p:sp>
        <p:nvSpPr>
          <p:cNvPr id="5" name="Text Placeholder 4">
            <a:extLst>
              <a:ext uri="{FF2B5EF4-FFF2-40B4-BE49-F238E27FC236}">
                <a16:creationId xmlns:a16="http://schemas.microsoft.com/office/drawing/2014/main" id="{79818027-0F6E-D002-6474-42B99BB86915}"/>
              </a:ext>
            </a:extLst>
          </p:cNvPr>
          <p:cNvSpPr>
            <a:spLocks noGrp="1"/>
          </p:cNvSpPr>
          <p:nvPr>
            <p:ph type="body" idx="1"/>
          </p:nvPr>
        </p:nvSpPr>
        <p:spPr>
          <a:xfrm>
            <a:off x="302111" y="410314"/>
            <a:ext cx="8003689" cy="4295035"/>
          </a:xfrm>
        </p:spPr>
        <p:txBody>
          <a:bodyPr/>
          <a:lstStyle/>
          <a:p>
            <a:r>
              <a:rPr lang="en-US" dirty="0"/>
              <a:t>Handling Missing Values:</a:t>
            </a:r>
          </a:p>
          <a:p>
            <a:endParaRPr lang="en-US" dirty="0"/>
          </a:p>
          <a:p>
            <a:pPr marL="285750" indent="-285750">
              <a:buFont typeface="Wingdings" panose="05000000000000000000" pitchFamily="2" charset="2"/>
              <a:buChar char="Ø"/>
            </a:pPr>
            <a:r>
              <a:rPr lang="en-US" dirty="0"/>
              <a:t>filled null values in agent with 0 assuming those rooms were booked without any agents</a:t>
            </a:r>
          </a:p>
          <a:p>
            <a:r>
              <a:rPr lang="en-US" dirty="0"/>
              <a:t>	data["agent"].fillna(0,inplace=True)</a:t>
            </a:r>
          </a:p>
          <a:p>
            <a:endParaRPr lang="en-US" dirty="0"/>
          </a:p>
          <a:p>
            <a:pPr marL="285750" indent="-285750">
              <a:buFont typeface="Wingdings" panose="05000000000000000000" pitchFamily="2" charset="2"/>
              <a:buChar char="Ø"/>
            </a:pPr>
            <a:r>
              <a:rPr lang="en-US" dirty="0"/>
              <a:t>replaced null values in children with 0 assuming 0 children in that family</a:t>
            </a:r>
          </a:p>
          <a:p>
            <a:r>
              <a:rPr lang="en-US" dirty="0"/>
              <a:t>	data["children"].fillna(0,inplace=True)</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Filled null values in Country with 'Other' category assuming tourist belong to country other than available list</a:t>
            </a:r>
          </a:p>
          <a:p>
            <a:r>
              <a:rPr lang="en-US" dirty="0"/>
              <a:t>	data["country"].fillna('other',inplace = True)</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We dropped company column because it contains 94% null data</a:t>
            </a:r>
          </a:p>
          <a:p>
            <a:r>
              <a:rPr lang="en-US" dirty="0"/>
              <a:t>	data.drop(['company'], axis=1, inplace=True)</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939818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C18B4-774F-31BA-D3A6-A4C1D11D8265}"/>
              </a:ext>
            </a:extLst>
          </p:cNvPr>
          <p:cNvSpPr>
            <a:spLocks noGrp="1"/>
          </p:cNvSpPr>
          <p:nvPr>
            <p:ph type="title"/>
          </p:nvPr>
        </p:nvSpPr>
        <p:spPr>
          <a:xfrm>
            <a:off x="644144" y="285750"/>
            <a:ext cx="3652774" cy="307777"/>
          </a:xfrm>
        </p:spPr>
        <p:txBody>
          <a:bodyPr/>
          <a:lstStyle/>
          <a:p>
            <a:r>
              <a:rPr lang="en-US" sz="2000" dirty="0"/>
              <a:t>Feature  Engineering</a:t>
            </a:r>
          </a:p>
        </p:txBody>
      </p:sp>
      <p:sp>
        <p:nvSpPr>
          <p:cNvPr id="3" name="Text Placeholder 2">
            <a:extLst>
              <a:ext uri="{FF2B5EF4-FFF2-40B4-BE49-F238E27FC236}">
                <a16:creationId xmlns:a16="http://schemas.microsoft.com/office/drawing/2014/main" id="{837B78A9-8E4C-D8CF-0A26-9B167F2662D5}"/>
              </a:ext>
            </a:extLst>
          </p:cNvPr>
          <p:cNvSpPr>
            <a:spLocks noGrp="1"/>
          </p:cNvSpPr>
          <p:nvPr>
            <p:ph type="body" idx="1"/>
          </p:nvPr>
        </p:nvSpPr>
        <p:spPr>
          <a:xfrm>
            <a:off x="533400" y="909757"/>
            <a:ext cx="7855711" cy="3600986"/>
          </a:xfrm>
        </p:spPr>
        <p:txBody>
          <a:bodyPr/>
          <a:lstStyle/>
          <a:p>
            <a:pPr marL="285750" indent="-285750">
              <a:buFont typeface="Wingdings" panose="05000000000000000000" pitchFamily="2" charset="2"/>
              <a:buChar char="Ø"/>
            </a:pPr>
            <a:r>
              <a:rPr lang="en-US" b="1" dirty="0"/>
              <a:t>Data Type change </a:t>
            </a:r>
            <a:r>
              <a:rPr lang="en-US" dirty="0"/>
              <a:t>to suitable format for further the variable  “Reservation Status’’.The variable has been parsed to datetime format (a library of pandas) i.e. Year-Month-Day format.</a:t>
            </a:r>
          </a:p>
          <a:p>
            <a:r>
              <a:rPr lang="en-US" dirty="0"/>
              <a:t>	</a:t>
            </a:r>
            <a:r>
              <a:rPr lang="en-IN" dirty="0"/>
              <a:t>data['reservation_status_date’] = 	pd.to_datetime(data['reservation_status_date'], format = '%Y-%m-%d’)</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US" b="1" dirty="0"/>
              <a:t>Adding New Columns  </a:t>
            </a:r>
            <a:r>
              <a:rPr lang="en-US" dirty="0"/>
              <a:t>by the help of existing columns like </a:t>
            </a:r>
          </a:p>
          <a:p>
            <a:r>
              <a:rPr lang="en-US" dirty="0"/>
              <a:t>	1.</a:t>
            </a:r>
            <a:r>
              <a:rPr lang="en-US" b="1" dirty="0"/>
              <a:t>Total People  </a:t>
            </a:r>
            <a:r>
              <a:rPr lang="en-US" dirty="0"/>
              <a:t>with the help of  ‘‘Adults, Children and Babies’’</a:t>
            </a:r>
          </a:p>
          <a:p>
            <a:r>
              <a:rPr lang="en-US" b="1" dirty="0"/>
              <a:t>	</a:t>
            </a:r>
            <a:r>
              <a:rPr lang="en-US" dirty="0"/>
              <a:t>2</a:t>
            </a:r>
            <a:r>
              <a:rPr lang="en-US" b="1" dirty="0"/>
              <a:t>.Kids </a:t>
            </a:r>
            <a:r>
              <a:rPr lang="en-US" dirty="0"/>
              <a:t>with the help of ‘‘Children and Babies’’</a:t>
            </a:r>
          </a:p>
          <a:p>
            <a:r>
              <a:rPr lang="en-US" b="1" dirty="0"/>
              <a:t>	</a:t>
            </a:r>
            <a:r>
              <a:rPr lang="en-US" dirty="0"/>
              <a:t>3.</a:t>
            </a:r>
            <a:r>
              <a:rPr lang="en-US" b="1" dirty="0"/>
              <a:t>Total Stays </a:t>
            </a:r>
            <a:r>
              <a:rPr lang="en-US" dirty="0"/>
              <a:t>we get by using Stays in ‘‘Weekend Nights and Stays in Week 	Nights.’’</a:t>
            </a:r>
          </a:p>
          <a:p>
            <a:r>
              <a:rPr lang="en-US" dirty="0"/>
              <a:t>	</a:t>
            </a:r>
          </a:p>
          <a:p>
            <a:endParaRPr lang="en-US" b="1" dirty="0"/>
          </a:p>
        </p:txBody>
      </p:sp>
    </p:spTree>
    <p:extLst>
      <p:ext uri="{BB962C8B-B14F-4D97-AF65-F5344CB8AC3E}">
        <p14:creationId xmlns:p14="http://schemas.microsoft.com/office/powerpoint/2010/main" val="1371098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CB539D8-D854-82BD-DCE2-64A1761D86DC}"/>
              </a:ext>
            </a:extLst>
          </p:cNvPr>
          <p:cNvSpPr>
            <a:spLocks noGrp="1"/>
          </p:cNvSpPr>
          <p:nvPr>
            <p:ph type="title"/>
          </p:nvPr>
        </p:nvSpPr>
        <p:spPr>
          <a:xfrm>
            <a:off x="762000" y="438150"/>
            <a:ext cx="3652774" cy="848994"/>
          </a:xfrm>
        </p:spPr>
        <p:txBody>
          <a:bodyPr/>
          <a:lstStyle/>
          <a:p>
            <a:r>
              <a:rPr lang="en-US" dirty="0"/>
              <a:t>   </a:t>
            </a:r>
          </a:p>
        </p:txBody>
      </p:sp>
      <p:sp>
        <p:nvSpPr>
          <p:cNvPr id="10" name="Text Placeholder 9">
            <a:extLst>
              <a:ext uri="{FF2B5EF4-FFF2-40B4-BE49-F238E27FC236}">
                <a16:creationId xmlns:a16="http://schemas.microsoft.com/office/drawing/2014/main" id="{234B9F7E-1493-9D2A-5C1D-344D26CE92F3}"/>
              </a:ext>
            </a:extLst>
          </p:cNvPr>
          <p:cNvSpPr>
            <a:spLocks noGrp="1"/>
          </p:cNvSpPr>
          <p:nvPr>
            <p:ph type="body" idx="1"/>
          </p:nvPr>
        </p:nvSpPr>
        <p:spPr>
          <a:xfrm>
            <a:off x="381000" y="394592"/>
            <a:ext cx="8458200" cy="615553"/>
          </a:xfrm>
        </p:spPr>
        <p:txBody>
          <a:bodyPr/>
          <a:lstStyle/>
          <a:p>
            <a:r>
              <a:rPr lang="en-US" sz="2000" b="1" dirty="0">
                <a:solidFill>
                  <a:schemeClr val="accent5">
                    <a:lumMod val="50000"/>
                  </a:schemeClr>
                </a:solidFill>
                <a:highlight>
                  <a:srgbClr val="C0C0C0"/>
                </a:highlight>
              </a:rPr>
              <a:t>DATA VISUALIZATION, STORYTELLING &amp; EXPERIMENTING WITH CHARTS: Understand the relationships between Variables</a:t>
            </a:r>
            <a:endParaRPr lang="en-US" sz="2000" b="1" dirty="0"/>
          </a:p>
        </p:txBody>
      </p:sp>
      <p:pic>
        <p:nvPicPr>
          <p:cNvPr id="3" name="Picture 2">
            <a:extLst>
              <a:ext uri="{FF2B5EF4-FFF2-40B4-BE49-F238E27FC236}">
                <a16:creationId xmlns:a16="http://schemas.microsoft.com/office/drawing/2014/main" id="{4D7E09E4-2E45-3A1F-FBC3-900471530E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278033"/>
            <a:ext cx="8534400" cy="3676384"/>
          </a:xfrm>
          <a:prstGeom prst="rect">
            <a:avLst/>
          </a:prstGeom>
        </p:spPr>
      </p:pic>
    </p:spTree>
    <p:extLst>
      <p:ext uri="{BB962C8B-B14F-4D97-AF65-F5344CB8AC3E}">
        <p14:creationId xmlns:p14="http://schemas.microsoft.com/office/powerpoint/2010/main" val="22793849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6555B15-39C4-4C79-9FD9-957231656366}"/>
              </a:ext>
            </a:extLst>
          </p:cNvPr>
          <p:cNvSpPr txBox="1"/>
          <p:nvPr/>
        </p:nvSpPr>
        <p:spPr>
          <a:xfrm>
            <a:off x="375620" y="336476"/>
            <a:ext cx="5339379" cy="707886"/>
          </a:xfrm>
          <a:prstGeom prst="rect">
            <a:avLst/>
          </a:prstGeom>
          <a:noFill/>
        </p:spPr>
        <p:txBody>
          <a:bodyPr wrap="square" rtlCol="0">
            <a:spAutoFit/>
          </a:bodyPr>
          <a:lstStyle/>
          <a:p>
            <a:r>
              <a:rPr lang="en-US" sz="2400" b="1" dirty="0">
                <a:solidFill>
                  <a:srgbClr val="FF0000"/>
                </a:solidFill>
                <a:latin typeface="Arial" panose="020B0604020202020204" pitchFamily="34" charset="0"/>
                <a:cs typeface="Arial" panose="020B0604020202020204" pitchFamily="34" charset="0"/>
              </a:rPr>
              <a:t>DATA VISUALISATION:</a:t>
            </a:r>
          </a:p>
          <a:p>
            <a:r>
              <a:rPr lang="en-US" sz="1600" b="1" dirty="0">
                <a:latin typeface="Roboto"/>
                <a:cs typeface="Arial" panose="020B0604020202020204" pitchFamily="34" charset="0"/>
              </a:rPr>
              <a:t>Booking Percentage of different types of Hotels</a:t>
            </a:r>
            <a:endParaRPr lang="en-IN" sz="1600" b="1" dirty="0">
              <a:latin typeface="Roboto"/>
              <a:cs typeface="Arial" panose="020B0604020202020204" pitchFamily="34" charset="0"/>
            </a:endParaRPr>
          </a:p>
        </p:txBody>
      </p:sp>
      <p:pic>
        <p:nvPicPr>
          <p:cNvPr id="1026" name="Picture 2">
            <a:extLst>
              <a:ext uri="{FF2B5EF4-FFF2-40B4-BE49-F238E27FC236}">
                <a16:creationId xmlns:a16="http://schemas.microsoft.com/office/drawing/2014/main" id="{7399F341-5836-47F1-A440-EAB616288C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620" y="1419926"/>
            <a:ext cx="3281980" cy="282822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481AA47-DBE9-499E-BAAA-E144BCBFFF16}"/>
              </a:ext>
            </a:extLst>
          </p:cNvPr>
          <p:cNvSpPr txBox="1"/>
          <p:nvPr/>
        </p:nvSpPr>
        <p:spPr>
          <a:xfrm>
            <a:off x="5257800" y="3028950"/>
            <a:ext cx="3281980" cy="984885"/>
          </a:xfrm>
          <a:prstGeom prst="rect">
            <a:avLst/>
          </a:prstGeom>
          <a:noFill/>
        </p:spPr>
        <p:txBody>
          <a:bodyPr wrap="square" rtlCol="0">
            <a:spAutoFit/>
          </a:bodyPr>
          <a:lstStyle/>
          <a:p>
            <a:r>
              <a:rPr lang="en-US" sz="1600" b="1" dirty="0">
                <a:latin typeface="Roboto"/>
              </a:rPr>
              <a:t>Inference:</a:t>
            </a:r>
          </a:p>
          <a:p>
            <a:pPr marL="285750" indent="-285750">
              <a:buFont typeface="Arial" panose="020B0604020202020204" pitchFamily="34" charset="0"/>
              <a:buChar char="•"/>
            </a:pPr>
            <a:r>
              <a:rPr lang="en-US" sz="1400" dirty="0">
                <a:latin typeface="Roboto"/>
              </a:rPr>
              <a:t>Majority of guest prefer City Hotels over Resort Hotels</a:t>
            </a:r>
          </a:p>
          <a:p>
            <a:pPr marL="285750" indent="-285750">
              <a:buFont typeface="Arial" panose="020B0604020202020204" pitchFamily="34" charset="0"/>
              <a:buChar char="•"/>
            </a:pPr>
            <a:r>
              <a:rPr lang="en-US" sz="1400" dirty="0">
                <a:latin typeface="Roboto"/>
              </a:rPr>
              <a:t>2/3rd of total guest </a:t>
            </a:r>
            <a:endParaRPr lang="en-IN" sz="1400" dirty="0">
              <a:latin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BC3A106-4C06-4377-B2A7-CF06287573EF}"/>
              </a:ext>
            </a:extLst>
          </p:cNvPr>
          <p:cNvSpPr/>
          <p:nvPr/>
        </p:nvSpPr>
        <p:spPr>
          <a:xfrm>
            <a:off x="346934" y="201849"/>
            <a:ext cx="4572000" cy="800219"/>
          </a:xfrm>
          <a:prstGeom prst="rect">
            <a:avLst/>
          </a:prstGeom>
        </p:spPr>
        <p:txBody>
          <a:bodyPr>
            <a:spAutoFit/>
          </a:bodyPr>
          <a:lstStyle/>
          <a:p>
            <a:r>
              <a:rPr lang="en-US" sz="2800" b="1" dirty="0">
                <a:solidFill>
                  <a:srgbClr val="FF0000"/>
                </a:solidFill>
                <a:latin typeface="Arial" panose="020B0604020202020204" pitchFamily="34" charset="0"/>
                <a:cs typeface="Arial" panose="020B0604020202020204" pitchFamily="34" charset="0"/>
              </a:rPr>
              <a:t>DATA VISUALISATION:</a:t>
            </a:r>
          </a:p>
          <a:p>
            <a:r>
              <a:rPr lang="en-US" b="1" dirty="0">
                <a:latin typeface="Roboto"/>
                <a:cs typeface="Arial" panose="020B0604020202020204" pitchFamily="34" charset="0"/>
              </a:rPr>
              <a:t>Home Country of Majority of guests</a:t>
            </a:r>
            <a:endParaRPr lang="en-IN" b="1" dirty="0">
              <a:latin typeface="Roboto"/>
              <a:cs typeface="Arial" panose="020B0604020202020204" pitchFamily="34" charset="0"/>
            </a:endParaRPr>
          </a:p>
        </p:txBody>
      </p:sp>
      <p:pic>
        <p:nvPicPr>
          <p:cNvPr id="2050" name="Picture 2">
            <a:extLst>
              <a:ext uri="{FF2B5EF4-FFF2-40B4-BE49-F238E27FC236}">
                <a16:creationId xmlns:a16="http://schemas.microsoft.com/office/drawing/2014/main" id="{1B981B38-2F21-4E33-B07B-AC3E4266AB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253390"/>
            <a:ext cx="3886200" cy="322336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77B960F-308E-4034-B989-1FF0FCF416CC}"/>
              </a:ext>
            </a:extLst>
          </p:cNvPr>
          <p:cNvPicPr>
            <a:picLocks noChangeAspect="1"/>
          </p:cNvPicPr>
          <p:nvPr/>
        </p:nvPicPr>
        <p:blipFill>
          <a:blip r:embed="rId3"/>
          <a:stretch>
            <a:fillRect/>
          </a:stretch>
        </p:blipFill>
        <p:spPr>
          <a:xfrm>
            <a:off x="4225066" y="1258545"/>
            <a:ext cx="4694950" cy="2075205"/>
          </a:xfrm>
          <a:prstGeom prst="rect">
            <a:avLst/>
          </a:prstGeom>
        </p:spPr>
      </p:pic>
      <p:sp>
        <p:nvSpPr>
          <p:cNvPr id="8" name="TextBox 7">
            <a:extLst>
              <a:ext uri="{FF2B5EF4-FFF2-40B4-BE49-F238E27FC236}">
                <a16:creationId xmlns:a16="http://schemas.microsoft.com/office/drawing/2014/main" id="{B5ECF843-C088-48A6-BA0A-63000BD41DF3}"/>
              </a:ext>
            </a:extLst>
          </p:cNvPr>
          <p:cNvSpPr txBox="1"/>
          <p:nvPr/>
        </p:nvSpPr>
        <p:spPr>
          <a:xfrm>
            <a:off x="4225066" y="3619586"/>
            <a:ext cx="4480560" cy="1661993"/>
          </a:xfrm>
          <a:prstGeom prst="rect">
            <a:avLst/>
          </a:prstGeom>
          <a:noFill/>
        </p:spPr>
        <p:txBody>
          <a:bodyPr wrap="square" rtlCol="0">
            <a:spAutoFit/>
          </a:bodyPr>
          <a:lstStyle/>
          <a:p>
            <a:r>
              <a:rPr lang="en-US" b="1" dirty="0">
                <a:latin typeface="Roboto"/>
              </a:rPr>
              <a:t>Inference</a:t>
            </a:r>
          </a:p>
          <a:p>
            <a:r>
              <a:rPr lang="en-US" sz="1400" dirty="0">
                <a:latin typeface="Roboto"/>
              </a:rPr>
              <a:t>From the chart it is evident guests visiting hotels are from Portugal followed by Great Britain, France, Spain, etc.</a:t>
            </a:r>
          </a:p>
          <a:p>
            <a:r>
              <a:rPr lang="en-US" sz="1400" dirty="0">
                <a:latin typeface="Roboto"/>
              </a:rPr>
              <a:t>Brazil is the Non-European Country from where the tourist flow is quite evident.</a:t>
            </a:r>
          </a:p>
          <a:p>
            <a:endParaRPr lang="en-IN" sz="1400" dirty="0">
              <a:latin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381000" y="277432"/>
            <a:ext cx="5257800" cy="596958"/>
          </a:xfrm>
          <a:prstGeom prst="rect">
            <a:avLst/>
          </a:prstGeom>
        </p:spPr>
        <p:txBody>
          <a:bodyPr vert="horz" wrap="square" lIns="0" tIns="12065" rIns="0" bIns="0" rtlCol="0">
            <a:spAutoFit/>
          </a:bodyPr>
          <a:lstStyle/>
          <a:p>
            <a:r>
              <a:rPr lang="en-US" sz="2000" dirty="0">
                <a:solidFill>
                  <a:srgbClr val="FF0000"/>
                </a:solidFill>
                <a:latin typeface="Arial" panose="020B0604020202020204" pitchFamily="34" charset="0"/>
                <a:cs typeface="Arial" panose="020B0604020202020204" pitchFamily="34" charset="0"/>
              </a:rPr>
              <a:t>DATA VISUALISATION:</a:t>
            </a:r>
            <a:br>
              <a:rPr lang="en-US" sz="4000" dirty="0">
                <a:solidFill>
                  <a:srgbClr val="FF0000"/>
                </a:solidFill>
                <a:latin typeface="Arial" panose="020B0604020202020204" pitchFamily="34" charset="0"/>
                <a:cs typeface="Arial" panose="020B0604020202020204" pitchFamily="34" charset="0"/>
              </a:rPr>
            </a:br>
            <a:r>
              <a:rPr lang="en-US" sz="1800" dirty="0">
                <a:solidFill>
                  <a:schemeClr val="tx1"/>
                </a:solidFill>
                <a:latin typeface="Roboto"/>
                <a:cs typeface="Arial" panose="020B0604020202020204" pitchFamily="34" charset="0"/>
              </a:rPr>
              <a:t>Most Preferred Room Types by the guests</a:t>
            </a:r>
            <a:endParaRPr lang="en-IN" sz="1800" dirty="0">
              <a:solidFill>
                <a:schemeClr val="tx1"/>
              </a:solidFill>
              <a:latin typeface="Roboto"/>
              <a:cs typeface="Arial" panose="020B0604020202020204" pitchFamily="34" charset="0"/>
            </a:endParaRPr>
          </a:p>
        </p:txBody>
      </p:sp>
      <p:pic>
        <p:nvPicPr>
          <p:cNvPr id="3074" name="Picture 2">
            <a:extLst>
              <a:ext uri="{FF2B5EF4-FFF2-40B4-BE49-F238E27FC236}">
                <a16:creationId xmlns:a16="http://schemas.microsoft.com/office/drawing/2014/main" id="{3C31A4C4-3FE7-4B0B-873F-31270C97F6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932" y="1200150"/>
            <a:ext cx="7467600" cy="25908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2E25783-7FDA-4A53-ABFE-368974AC00AB}"/>
              </a:ext>
            </a:extLst>
          </p:cNvPr>
          <p:cNvSpPr txBox="1"/>
          <p:nvPr/>
        </p:nvSpPr>
        <p:spPr>
          <a:xfrm>
            <a:off x="381000" y="4171950"/>
            <a:ext cx="7467600" cy="800219"/>
          </a:xfrm>
          <a:prstGeom prst="rect">
            <a:avLst/>
          </a:prstGeom>
          <a:noFill/>
        </p:spPr>
        <p:txBody>
          <a:bodyPr wrap="square" rtlCol="0">
            <a:spAutoFit/>
          </a:bodyPr>
          <a:lstStyle/>
          <a:p>
            <a:r>
              <a:rPr lang="en-US" b="1" dirty="0">
                <a:latin typeface="Roboto"/>
              </a:rPr>
              <a:t>Inference</a:t>
            </a:r>
          </a:p>
          <a:p>
            <a:r>
              <a:rPr lang="en-US" sz="1400" dirty="0">
                <a:latin typeface="Roboto"/>
              </a:rPr>
              <a:t>Most demanded room type is A followed by D and E</a:t>
            </a:r>
          </a:p>
          <a:p>
            <a:endParaRPr lang="en-IN" sz="1400" dirty="0">
              <a:latin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FA4253-37C3-4F0A-94AD-885922292B58}"/>
              </a:ext>
            </a:extLst>
          </p:cNvPr>
          <p:cNvSpPr/>
          <p:nvPr/>
        </p:nvSpPr>
        <p:spPr>
          <a:xfrm>
            <a:off x="304800" y="133350"/>
            <a:ext cx="5257800" cy="677108"/>
          </a:xfrm>
          <a:prstGeom prst="rect">
            <a:avLst/>
          </a:prstGeom>
        </p:spPr>
        <p:txBody>
          <a:bodyPr wrap="square">
            <a:spAutoFit/>
          </a:bodyPr>
          <a:lstStyle/>
          <a:p>
            <a:r>
              <a:rPr lang="en-US" sz="2000" b="1" dirty="0">
                <a:solidFill>
                  <a:srgbClr val="FF0000"/>
                </a:solidFill>
                <a:latin typeface="Arial" panose="020B0604020202020204" pitchFamily="34" charset="0"/>
                <a:cs typeface="Arial" panose="020B0604020202020204" pitchFamily="34" charset="0"/>
              </a:rPr>
              <a:t>DATA VISUALISATION:</a:t>
            </a:r>
            <a:br>
              <a:rPr lang="en-US" sz="4000" dirty="0">
                <a:solidFill>
                  <a:srgbClr val="FF0000"/>
                </a:solidFill>
                <a:latin typeface="Arial" panose="020B0604020202020204" pitchFamily="34" charset="0"/>
                <a:cs typeface="Arial" panose="020B0604020202020204" pitchFamily="34" charset="0"/>
              </a:rPr>
            </a:br>
            <a:r>
              <a:rPr lang="en-US" b="1" dirty="0">
                <a:latin typeface="Roboto"/>
                <a:cs typeface="Arial" panose="020B0604020202020204" pitchFamily="34" charset="0"/>
              </a:rPr>
              <a:t>Most Preferred Meal by the Guests</a:t>
            </a:r>
            <a:endParaRPr lang="en-IN" b="1" dirty="0"/>
          </a:p>
        </p:txBody>
      </p:sp>
      <p:pic>
        <p:nvPicPr>
          <p:cNvPr id="4098" name="Picture 2">
            <a:extLst>
              <a:ext uri="{FF2B5EF4-FFF2-40B4-BE49-F238E27FC236}">
                <a16:creationId xmlns:a16="http://schemas.microsoft.com/office/drawing/2014/main" id="{67387B25-CF12-4C74-B8D2-2446AA0F60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810458"/>
            <a:ext cx="3657600" cy="254435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21FCD5B-3FD9-4192-94C6-71CFB1F1641C}"/>
              </a:ext>
            </a:extLst>
          </p:cNvPr>
          <p:cNvSpPr txBox="1"/>
          <p:nvPr/>
        </p:nvSpPr>
        <p:spPr>
          <a:xfrm>
            <a:off x="609600" y="3481507"/>
            <a:ext cx="6629400" cy="1661993"/>
          </a:xfrm>
          <a:prstGeom prst="rect">
            <a:avLst/>
          </a:prstGeom>
          <a:noFill/>
        </p:spPr>
        <p:txBody>
          <a:bodyPr wrap="square" rtlCol="0">
            <a:spAutoFit/>
          </a:bodyPr>
          <a:lstStyle/>
          <a:p>
            <a:r>
              <a:rPr lang="en-US" b="1" dirty="0">
                <a:latin typeface="Roboto"/>
              </a:rPr>
              <a:t>INFERENCE</a:t>
            </a:r>
          </a:p>
          <a:p>
            <a:pPr marL="285750" indent="-285750">
              <a:buFont typeface="Arial" panose="020B0604020202020204" pitchFamily="34" charset="0"/>
              <a:buChar char="•"/>
            </a:pPr>
            <a:r>
              <a:rPr lang="en-US" sz="1400" dirty="0">
                <a:latin typeface="Roboto" panose="02000000000000000000" pitchFamily="2" charset="0"/>
                <a:ea typeface="Roboto" panose="02000000000000000000" pitchFamily="2" charset="0"/>
                <a:cs typeface="Roboto" panose="02000000000000000000" pitchFamily="2" charset="0"/>
              </a:rPr>
              <a:t>The most preferred meal type by guests is BB(Bread and Breakfast) </a:t>
            </a:r>
          </a:p>
          <a:p>
            <a:pPr marL="285750" indent="-285750">
              <a:buFont typeface="Arial" panose="020B0604020202020204" pitchFamily="34" charset="0"/>
              <a:buChar char="•"/>
            </a:pPr>
            <a:r>
              <a:rPr lang="en-US" sz="1400" dirty="0">
                <a:latin typeface="Roboto" panose="02000000000000000000" pitchFamily="2" charset="0"/>
                <a:ea typeface="Roboto" panose="02000000000000000000" pitchFamily="2" charset="0"/>
                <a:cs typeface="Roboto" panose="02000000000000000000" pitchFamily="2" charset="0"/>
              </a:rPr>
              <a:t>HB(Half Board) and SC(Self Catering) are equally preferred</a:t>
            </a:r>
          </a:p>
          <a:p>
            <a:pPr marL="285750" indent="-285750">
              <a:buFont typeface="Arial" panose="020B0604020202020204" pitchFamily="34" charset="0"/>
              <a:buChar char="•"/>
            </a:pPr>
            <a:r>
              <a:rPr lang="en-US" sz="1400" dirty="0">
                <a:latin typeface="Roboto" panose="02000000000000000000" pitchFamily="2" charset="0"/>
                <a:ea typeface="Roboto" panose="02000000000000000000" pitchFamily="2" charset="0"/>
                <a:cs typeface="Roboto" panose="02000000000000000000" pitchFamily="2" charset="0"/>
              </a:rPr>
              <a:t>The observation that FB (Full Board) has the highest ADR (Average Daily Rate) while BB (Bread and Breakfast) is the most preferred meal type. Guests may choose BB as their preferred meal type because they perceive it to offer good value for money</a:t>
            </a:r>
          </a:p>
        </p:txBody>
      </p:sp>
      <p:pic>
        <p:nvPicPr>
          <p:cNvPr id="4" name="Picture 3">
            <a:extLst>
              <a:ext uri="{FF2B5EF4-FFF2-40B4-BE49-F238E27FC236}">
                <a16:creationId xmlns:a16="http://schemas.microsoft.com/office/drawing/2014/main" id="{3F4D14A4-F1B2-19B9-1C2E-2E4F64AE55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00" y="1267658"/>
            <a:ext cx="3733800" cy="222902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8533B4E5-92C1-4AB5-A1D0-854E0805B4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887" y="1504950"/>
            <a:ext cx="3948113" cy="315715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F3A28ED7-590A-475F-B786-B985A974455B}"/>
              </a:ext>
            </a:extLst>
          </p:cNvPr>
          <p:cNvSpPr/>
          <p:nvPr/>
        </p:nvSpPr>
        <p:spPr>
          <a:xfrm>
            <a:off x="623886" y="500002"/>
            <a:ext cx="5853113" cy="677108"/>
          </a:xfrm>
          <a:prstGeom prst="rect">
            <a:avLst/>
          </a:prstGeom>
        </p:spPr>
        <p:txBody>
          <a:bodyPr wrap="square">
            <a:spAutoFit/>
          </a:bodyPr>
          <a:lstStyle/>
          <a:p>
            <a:r>
              <a:rPr lang="en-US" sz="2000" b="1" dirty="0">
                <a:solidFill>
                  <a:srgbClr val="FF0000"/>
                </a:solidFill>
                <a:latin typeface="Arial" panose="020B0604020202020204" pitchFamily="34" charset="0"/>
                <a:cs typeface="Arial" panose="020B0604020202020204" pitchFamily="34" charset="0"/>
              </a:rPr>
              <a:t>DATA VISUALISATION:</a:t>
            </a:r>
            <a:br>
              <a:rPr lang="en-US" sz="4000" dirty="0">
                <a:solidFill>
                  <a:srgbClr val="FF0000"/>
                </a:solidFill>
                <a:latin typeface="Arial" panose="020B0604020202020204" pitchFamily="34" charset="0"/>
                <a:cs typeface="Arial" panose="020B0604020202020204" pitchFamily="34" charset="0"/>
              </a:rPr>
            </a:br>
            <a:r>
              <a:rPr lang="en-US" b="1" dirty="0">
                <a:latin typeface="Roboto"/>
                <a:cs typeface="Arial" panose="020B0604020202020204" pitchFamily="34" charset="0"/>
              </a:rPr>
              <a:t>Most Preferred Meal by the Guests of Top 5 Country</a:t>
            </a:r>
            <a:endParaRPr lang="en-IN" b="1" dirty="0"/>
          </a:p>
        </p:txBody>
      </p:sp>
      <p:sp>
        <p:nvSpPr>
          <p:cNvPr id="3" name="TextBox 2">
            <a:extLst>
              <a:ext uri="{FF2B5EF4-FFF2-40B4-BE49-F238E27FC236}">
                <a16:creationId xmlns:a16="http://schemas.microsoft.com/office/drawing/2014/main" id="{9BD093AB-71CD-40DA-90A7-327A2B517BFB}"/>
              </a:ext>
            </a:extLst>
          </p:cNvPr>
          <p:cNvSpPr txBox="1"/>
          <p:nvPr/>
        </p:nvSpPr>
        <p:spPr>
          <a:xfrm>
            <a:off x="5426336" y="3486150"/>
            <a:ext cx="3200400" cy="1231106"/>
          </a:xfrm>
          <a:prstGeom prst="rect">
            <a:avLst/>
          </a:prstGeom>
          <a:noFill/>
        </p:spPr>
        <p:txBody>
          <a:bodyPr wrap="square" rtlCol="0">
            <a:spAutoFit/>
          </a:bodyPr>
          <a:lstStyle/>
          <a:p>
            <a:r>
              <a:rPr lang="en-US" b="1" dirty="0">
                <a:latin typeface="Roboto"/>
              </a:rPr>
              <a:t>INFERENCE</a:t>
            </a:r>
          </a:p>
          <a:p>
            <a:pPr marL="285750" indent="-285750">
              <a:buFont typeface="Arial" panose="020B0604020202020204" pitchFamily="34" charset="0"/>
              <a:buChar char="•"/>
            </a:pPr>
            <a:r>
              <a:rPr lang="en-US" sz="1400" dirty="0">
                <a:latin typeface="Roboto"/>
              </a:rPr>
              <a:t>All the top 5 countries prefer BB (Bread and Breakfast)</a:t>
            </a:r>
          </a:p>
          <a:p>
            <a:pPr marL="285750" indent="-285750">
              <a:buFont typeface="Arial" panose="020B0604020202020204" pitchFamily="34" charset="0"/>
              <a:buChar char="•"/>
            </a:pPr>
            <a:r>
              <a:rPr lang="en-US" sz="1400" dirty="0">
                <a:latin typeface="Roboto"/>
              </a:rPr>
              <a:t>Next preferred Meal type is HB (Half Board)</a:t>
            </a:r>
            <a:endParaRPr lang="en-IN" sz="1400" dirty="0">
              <a:latin typeface="Roboto"/>
            </a:endParaRPr>
          </a:p>
        </p:txBody>
      </p:sp>
    </p:spTree>
    <p:extLst>
      <p:ext uri="{BB962C8B-B14F-4D97-AF65-F5344CB8AC3E}">
        <p14:creationId xmlns:p14="http://schemas.microsoft.com/office/powerpoint/2010/main" val="776336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9BA7502-F7D3-4620-B332-4A204559F337}"/>
              </a:ext>
            </a:extLst>
          </p:cNvPr>
          <p:cNvSpPr/>
          <p:nvPr/>
        </p:nvSpPr>
        <p:spPr>
          <a:xfrm>
            <a:off x="304800" y="361950"/>
            <a:ext cx="4572000" cy="677108"/>
          </a:xfrm>
          <a:prstGeom prst="rect">
            <a:avLst/>
          </a:prstGeom>
        </p:spPr>
        <p:txBody>
          <a:bodyPr>
            <a:spAutoFit/>
          </a:bodyPr>
          <a:lstStyle/>
          <a:p>
            <a:r>
              <a:rPr lang="en-US" sz="2000" b="1" dirty="0">
                <a:solidFill>
                  <a:srgbClr val="FF0000"/>
                </a:solidFill>
                <a:latin typeface="Arial" panose="020B0604020202020204" pitchFamily="34" charset="0"/>
                <a:cs typeface="Arial" panose="020B0604020202020204" pitchFamily="34" charset="0"/>
              </a:rPr>
              <a:t>DATA VISUALISATION:</a:t>
            </a:r>
            <a:br>
              <a:rPr lang="en-US" sz="4000" dirty="0">
                <a:solidFill>
                  <a:srgbClr val="FF0000"/>
                </a:solidFill>
                <a:latin typeface="Arial" panose="020B0604020202020204" pitchFamily="34" charset="0"/>
                <a:cs typeface="Arial" panose="020B0604020202020204" pitchFamily="34" charset="0"/>
              </a:rPr>
            </a:br>
            <a:r>
              <a:rPr lang="en-US" b="1" dirty="0">
                <a:latin typeface="Roboto"/>
                <a:cs typeface="Arial" panose="020B0604020202020204" pitchFamily="34" charset="0"/>
              </a:rPr>
              <a:t>Most Booking happened in which year</a:t>
            </a:r>
            <a:endParaRPr lang="en-IN" b="1" dirty="0"/>
          </a:p>
        </p:txBody>
      </p:sp>
      <p:pic>
        <p:nvPicPr>
          <p:cNvPr id="5122" name="Picture 2">
            <a:extLst>
              <a:ext uri="{FF2B5EF4-FFF2-40B4-BE49-F238E27FC236}">
                <a16:creationId xmlns:a16="http://schemas.microsoft.com/office/drawing/2014/main" id="{2CAE5AB7-98E3-4CEF-816A-AC83A70C07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263688"/>
            <a:ext cx="4572000" cy="313686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4EFE1E2-09C8-4627-80EB-826B54E00D18}"/>
              </a:ext>
            </a:extLst>
          </p:cNvPr>
          <p:cNvSpPr txBox="1"/>
          <p:nvPr/>
        </p:nvSpPr>
        <p:spPr>
          <a:xfrm>
            <a:off x="5181600" y="2952750"/>
            <a:ext cx="3638774" cy="1446550"/>
          </a:xfrm>
          <a:prstGeom prst="rect">
            <a:avLst/>
          </a:prstGeom>
          <a:noFill/>
        </p:spPr>
        <p:txBody>
          <a:bodyPr wrap="square" rtlCol="0">
            <a:spAutoFit/>
          </a:bodyPr>
          <a:lstStyle/>
          <a:p>
            <a:r>
              <a:rPr lang="en-US" b="1" dirty="0">
                <a:latin typeface="Roboto"/>
                <a:cs typeface="Arial" panose="020B0604020202020204" pitchFamily="34" charset="0"/>
              </a:rPr>
              <a:t>INFERENCE</a:t>
            </a:r>
          </a:p>
          <a:p>
            <a:pPr marL="285750" indent="-285750">
              <a:buFont typeface="Arial" panose="020B0604020202020204" pitchFamily="34" charset="0"/>
              <a:buChar char="•"/>
            </a:pPr>
            <a:r>
              <a:rPr lang="en-US" sz="1400" dirty="0">
                <a:latin typeface="Roboto"/>
                <a:cs typeface="Arial" panose="020B0604020202020204" pitchFamily="34" charset="0"/>
              </a:rPr>
              <a:t>As we can see 2016 is the year where most booking has been done.</a:t>
            </a:r>
          </a:p>
          <a:p>
            <a:pPr marL="285750" indent="-285750">
              <a:buFont typeface="Arial" panose="020B0604020202020204" pitchFamily="34" charset="0"/>
              <a:buChar char="•"/>
            </a:pPr>
            <a:r>
              <a:rPr lang="en-US" sz="1400" dirty="0">
                <a:latin typeface="Roboto"/>
                <a:cs typeface="Arial" panose="020B0604020202020204" pitchFamily="34" charset="0"/>
              </a:rPr>
              <a:t>Overall city hotel has been preferred rather than resorts.</a:t>
            </a:r>
          </a:p>
          <a:p>
            <a:endParaRPr lang="en-IN" sz="1400" b="1" dirty="0">
              <a:latin typeface="Roboto"/>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C7AD5-E53C-1523-23B9-F9CB782D7D4E}"/>
              </a:ext>
            </a:extLst>
          </p:cNvPr>
          <p:cNvSpPr>
            <a:spLocks noGrp="1"/>
          </p:cNvSpPr>
          <p:nvPr>
            <p:ph type="title"/>
          </p:nvPr>
        </p:nvSpPr>
        <p:spPr>
          <a:xfrm>
            <a:off x="990600" y="209550"/>
            <a:ext cx="3652774" cy="430887"/>
          </a:xfrm>
        </p:spPr>
        <p:txBody>
          <a:bodyPr/>
          <a:lstStyle/>
          <a:p>
            <a:r>
              <a:rPr lang="en-US" sz="2000" dirty="0">
                <a:solidFill>
                  <a:srgbClr val="FF0000"/>
                </a:solidFill>
              </a:rPr>
              <a:t>Problem Statement</a:t>
            </a:r>
            <a:r>
              <a:rPr lang="en-US" sz="2800" dirty="0">
                <a:solidFill>
                  <a:srgbClr val="FF0000"/>
                </a:solidFill>
              </a:rPr>
              <a:t>:</a:t>
            </a:r>
          </a:p>
        </p:txBody>
      </p:sp>
      <p:sp>
        <p:nvSpPr>
          <p:cNvPr id="3" name="Text Placeholder 2">
            <a:extLst>
              <a:ext uri="{FF2B5EF4-FFF2-40B4-BE49-F238E27FC236}">
                <a16:creationId xmlns:a16="http://schemas.microsoft.com/office/drawing/2014/main" id="{0441CBDA-1BB2-E1C7-5539-91A7DD91BB19}"/>
              </a:ext>
            </a:extLst>
          </p:cNvPr>
          <p:cNvSpPr>
            <a:spLocks noGrp="1"/>
          </p:cNvSpPr>
          <p:nvPr>
            <p:ph type="body" idx="1"/>
          </p:nvPr>
        </p:nvSpPr>
        <p:spPr>
          <a:xfrm>
            <a:off x="457200" y="895350"/>
            <a:ext cx="7855711" cy="2875082"/>
          </a:xfrm>
        </p:spPr>
        <p:txBody>
          <a:bodyPr/>
          <a:lstStyle/>
          <a:p>
            <a:pPr>
              <a:lnSpc>
                <a:spcPct val="150000"/>
              </a:lnSpc>
            </a:pPr>
            <a:r>
              <a:rPr lang="en-US" sz="1400" dirty="0"/>
              <a:t>In this project we are going to explore Hotel Booking dataset. This dataset contains various information about City and Resort Hotel. The hotel industry is highly competitive, and hotels face numerous challenges in maximizing revenue, enhancing customer experiences, and optimizing operations. hotel industry is one of the most important components of the wider service industry and very much profitable. So the main priority of hotel owner is to provide the highest possible level of hospitality to the guests. Hotel booking analysis plays a crucial role in addressing these challenges by leveraging data-driven insights to make informed decisions.</a:t>
            </a:r>
          </a:p>
          <a:p>
            <a:pPr>
              <a:lnSpc>
                <a:spcPct val="150000"/>
              </a:lnSpc>
            </a:pPr>
            <a:r>
              <a:rPr lang="en-US" sz="1400" b="1" dirty="0"/>
              <a:t>In this presentation, we aim to analyze hotel booking data to uncover valuable insights that can help hotels improve their business strategies and achieve their objectives</a:t>
            </a:r>
          </a:p>
        </p:txBody>
      </p:sp>
    </p:spTree>
    <p:extLst>
      <p:ext uri="{BB962C8B-B14F-4D97-AF65-F5344CB8AC3E}">
        <p14:creationId xmlns:p14="http://schemas.microsoft.com/office/powerpoint/2010/main" val="28148063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524038" y="217022"/>
            <a:ext cx="4203790" cy="596958"/>
          </a:xfrm>
          <a:prstGeom prst="rect">
            <a:avLst/>
          </a:prstGeom>
        </p:spPr>
        <p:txBody>
          <a:bodyPr vert="horz" wrap="square" lIns="0" tIns="12065" rIns="0" bIns="0" rtlCol="0">
            <a:spAutoFit/>
          </a:bodyPr>
          <a:lstStyle/>
          <a:p>
            <a:pPr marL="12700">
              <a:lnSpc>
                <a:spcPct val="100000"/>
              </a:lnSpc>
              <a:spcBef>
                <a:spcPts val="95"/>
              </a:spcBef>
            </a:pPr>
            <a:r>
              <a:rPr lang="en-US" sz="2000" spc="-5" dirty="0">
                <a:latin typeface="Arial" panose="020B0604020202020204" pitchFamily="34" charset="0"/>
                <a:cs typeface="Arial" panose="020B0604020202020204" pitchFamily="34" charset="0"/>
              </a:rPr>
              <a:t>DATA VISUALISATION</a:t>
            </a:r>
            <a:br>
              <a:rPr lang="en-US" sz="1800" spc="-5" dirty="0">
                <a:latin typeface="Roboto"/>
              </a:rPr>
            </a:br>
            <a:r>
              <a:rPr sz="1800" spc="-5" dirty="0">
                <a:solidFill>
                  <a:schemeClr val="tx1"/>
                </a:solidFill>
                <a:latin typeface="Roboto"/>
              </a:rPr>
              <a:t>Distribution</a:t>
            </a:r>
            <a:r>
              <a:rPr sz="1800" spc="30" dirty="0">
                <a:solidFill>
                  <a:schemeClr val="tx1"/>
                </a:solidFill>
                <a:latin typeface="Roboto"/>
              </a:rPr>
              <a:t> </a:t>
            </a:r>
            <a:r>
              <a:rPr sz="1800" spc="-5" dirty="0">
                <a:solidFill>
                  <a:schemeClr val="tx1"/>
                </a:solidFill>
                <a:latin typeface="Roboto"/>
              </a:rPr>
              <a:t>channel</a:t>
            </a:r>
            <a:r>
              <a:rPr sz="1800" dirty="0">
                <a:solidFill>
                  <a:schemeClr val="tx1"/>
                </a:solidFill>
                <a:latin typeface="Roboto"/>
              </a:rPr>
              <a:t> wise </a:t>
            </a:r>
            <a:r>
              <a:rPr sz="1800" spc="-10" dirty="0">
                <a:solidFill>
                  <a:schemeClr val="tx1"/>
                </a:solidFill>
                <a:latin typeface="Roboto"/>
              </a:rPr>
              <a:t>Analysis</a:t>
            </a:r>
            <a:endParaRPr sz="1800" dirty="0">
              <a:solidFill>
                <a:schemeClr val="tx1"/>
              </a:solidFill>
              <a:latin typeface="Roboto"/>
            </a:endParaRPr>
          </a:p>
        </p:txBody>
      </p:sp>
      <p:sp>
        <p:nvSpPr>
          <p:cNvPr id="3" name="object 3"/>
          <p:cNvSpPr txBox="1"/>
          <p:nvPr/>
        </p:nvSpPr>
        <p:spPr>
          <a:xfrm>
            <a:off x="4883153" y="2114550"/>
            <a:ext cx="3886280" cy="2319674"/>
          </a:xfrm>
          <a:prstGeom prst="rect">
            <a:avLst/>
          </a:prstGeom>
        </p:spPr>
        <p:txBody>
          <a:bodyPr vert="horz" wrap="square" lIns="0" tIns="12700" rIns="0" bIns="0" rtlCol="0">
            <a:spAutoFit/>
          </a:bodyPr>
          <a:lstStyle/>
          <a:p>
            <a:pPr marL="12065" marR="5080" algn="just">
              <a:lnSpc>
                <a:spcPct val="150000"/>
              </a:lnSpc>
              <a:spcBef>
                <a:spcPts val="100"/>
              </a:spcBef>
              <a:buClr>
                <a:srgbClr val="000000"/>
              </a:buClr>
              <a:tabLst>
                <a:tab pos="299720" algn="l"/>
              </a:tabLst>
            </a:pPr>
            <a:r>
              <a:rPr lang="en-US" b="1" spc="25" dirty="0">
                <a:solidFill>
                  <a:srgbClr val="202020"/>
                </a:solidFill>
                <a:latin typeface="Roboto"/>
                <a:cs typeface="Roboto"/>
              </a:rPr>
              <a:t>INFERENCE</a:t>
            </a:r>
          </a:p>
          <a:p>
            <a:pPr marL="12065" marR="5080" algn="just">
              <a:lnSpc>
                <a:spcPct val="150000"/>
              </a:lnSpc>
              <a:spcBef>
                <a:spcPts val="100"/>
              </a:spcBef>
              <a:buClr>
                <a:srgbClr val="000000"/>
              </a:buClr>
              <a:tabLst>
                <a:tab pos="299720" algn="l"/>
              </a:tabLst>
            </a:pPr>
            <a:r>
              <a:rPr lang="en-US" sz="1400" spc="25" dirty="0">
                <a:solidFill>
                  <a:srgbClr val="202020"/>
                </a:solidFill>
                <a:latin typeface="Roboto"/>
                <a:cs typeface="Roboto"/>
              </a:rPr>
              <a:t>Here we can see most of guests are booking through TA/TO ,that is a travel agency. Then people are booking directly.</a:t>
            </a:r>
          </a:p>
          <a:p>
            <a:pPr marL="12065" marR="5080" algn="just">
              <a:lnSpc>
                <a:spcPct val="150000"/>
              </a:lnSpc>
              <a:spcBef>
                <a:spcPts val="100"/>
              </a:spcBef>
              <a:buClr>
                <a:srgbClr val="000000"/>
              </a:buClr>
              <a:tabLst>
                <a:tab pos="299720" algn="l"/>
              </a:tabLst>
            </a:pPr>
            <a:r>
              <a:rPr lang="en-US" sz="1200" b="1" spc="25" dirty="0">
                <a:solidFill>
                  <a:srgbClr val="202020"/>
                </a:solidFill>
                <a:latin typeface="Roboto"/>
                <a:cs typeface="Roboto"/>
              </a:rPr>
              <a:t>NOTE:</a:t>
            </a:r>
          </a:p>
          <a:p>
            <a:pPr marL="12065" marR="5080" algn="just">
              <a:lnSpc>
                <a:spcPct val="150000"/>
              </a:lnSpc>
              <a:spcBef>
                <a:spcPts val="100"/>
              </a:spcBef>
              <a:buClr>
                <a:srgbClr val="000000"/>
              </a:buClr>
              <a:tabLst>
                <a:tab pos="299720" algn="l"/>
              </a:tabLst>
            </a:pPr>
            <a:r>
              <a:rPr lang="en-US" sz="1400" spc="25" dirty="0">
                <a:solidFill>
                  <a:srgbClr val="202020"/>
                </a:solidFill>
                <a:latin typeface="Roboto"/>
                <a:cs typeface="Roboto"/>
              </a:rPr>
              <a:t>May be in future the TA/TO will monopolized the whole booking scene.</a:t>
            </a:r>
            <a:endParaRPr sz="1400" dirty="0">
              <a:latin typeface="Roboto"/>
              <a:cs typeface="Roboto"/>
            </a:endParaRPr>
          </a:p>
        </p:txBody>
      </p:sp>
      <p:pic>
        <p:nvPicPr>
          <p:cNvPr id="4" name="object 4"/>
          <p:cNvPicPr/>
          <p:nvPr/>
        </p:nvPicPr>
        <p:blipFill>
          <a:blip r:embed="rId2">
            <a:extLst>
              <a:ext uri="{28A0092B-C50C-407E-A947-70E740481C1C}">
                <a14:useLocalDpi xmlns:a14="http://schemas.microsoft.com/office/drawing/2010/main" val="0"/>
              </a:ext>
            </a:extLst>
          </a:blip>
          <a:srcRect/>
          <a:stretch/>
        </p:blipFill>
        <p:spPr>
          <a:xfrm>
            <a:off x="228600" y="1470586"/>
            <a:ext cx="4032250" cy="3269128"/>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49F8885-2973-4110-9680-6B888BC01632}"/>
              </a:ext>
            </a:extLst>
          </p:cNvPr>
          <p:cNvSpPr/>
          <p:nvPr/>
        </p:nvSpPr>
        <p:spPr>
          <a:xfrm>
            <a:off x="381000" y="438150"/>
            <a:ext cx="4572000" cy="677108"/>
          </a:xfrm>
          <a:prstGeom prst="rect">
            <a:avLst/>
          </a:prstGeom>
        </p:spPr>
        <p:txBody>
          <a:bodyPr>
            <a:spAutoFit/>
          </a:bodyPr>
          <a:lstStyle/>
          <a:p>
            <a:r>
              <a:rPr lang="en-US" sz="2000" b="1" spc="-5" dirty="0">
                <a:solidFill>
                  <a:srgbClr val="FF0000"/>
                </a:solidFill>
                <a:latin typeface="Arial" panose="020B0604020202020204" pitchFamily="34" charset="0"/>
                <a:cs typeface="Arial" panose="020B0604020202020204" pitchFamily="34" charset="0"/>
              </a:rPr>
              <a:t>DATA VISUALISATION</a:t>
            </a:r>
            <a:br>
              <a:rPr lang="en-US" spc="-5" dirty="0">
                <a:latin typeface="Roboto"/>
              </a:rPr>
            </a:br>
            <a:r>
              <a:rPr lang="en-US" b="1" spc="-5" dirty="0">
                <a:latin typeface="Roboto"/>
              </a:rPr>
              <a:t>Trend of Monthly ADR for both Hotels</a:t>
            </a:r>
            <a:endParaRPr lang="en-IN" b="1" dirty="0"/>
          </a:p>
        </p:txBody>
      </p:sp>
      <p:pic>
        <p:nvPicPr>
          <p:cNvPr id="1026" name="Picture 2">
            <a:extLst>
              <a:ext uri="{FF2B5EF4-FFF2-40B4-BE49-F238E27FC236}">
                <a16:creationId xmlns:a16="http://schemas.microsoft.com/office/drawing/2014/main" id="{87029EF9-D999-4F8C-926B-733C535C25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276350"/>
            <a:ext cx="4648200" cy="31242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D5ECD61-8233-4D84-9209-36F1608CED83}"/>
              </a:ext>
            </a:extLst>
          </p:cNvPr>
          <p:cNvSpPr txBox="1"/>
          <p:nvPr/>
        </p:nvSpPr>
        <p:spPr>
          <a:xfrm>
            <a:off x="5486400" y="1352550"/>
            <a:ext cx="3124200" cy="3877985"/>
          </a:xfrm>
          <a:prstGeom prst="rect">
            <a:avLst/>
          </a:prstGeom>
          <a:noFill/>
        </p:spPr>
        <p:txBody>
          <a:bodyPr wrap="square" rtlCol="0">
            <a:spAutoFit/>
          </a:bodyPr>
          <a:lstStyle/>
          <a:p>
            <a:r>
              <a:rPr lang="en-US" b="1" spc="25" dirty="0">
                <a:solidFill>
                  <a:srgbClr val="202020"/>
                </a:solidFill>
                <a:latin typeface="Roboto"/>
                <a:cs typeface="Roboto"/>
              </a:rPr>
              <a:t>INFERENCE</a:t>
            </a:r>
          </a:p>
          <a:p>
            <a:pPr marL="285750" indent="-285750">
              <a:buFont typeface="Arial" panose="020B0604020202020204" pitchFamily="34" charset="0"/>
              <a:buChar char="•"/>
            </a:pPr>
            <a:r>
              <a:rPr lang="en-US" sz="1400" spc="25" dirty="0">
                <a:solidFill>
                  <a:srgbClr val="202020"/>
                </a:solidFill>
                <a:latin typeface="Roboto"/>
                <a:cs typeface="Roboto"/>
              </a:rPr>
              <a:t>Highest ADR generated by the hotels in month of August followed by July and June. Hotels generated more adr in the month of Summer.</a:t>
            </a:r>
          </a:p>
          <a:p>
            <a:pPr marL="285750" indent="-285750">
              <a:buFont typeface="Arial" panose="020B0604020202020204" pitchFamily="34" charset="0"/>
              <a:buChar char="•"/>
            </a:pPr>
            <a:r>
              <a:rPr lang="en-US" sz="1400" spc="25" dirty="0">
                <a:solidFill>
                  <a:srgbClr val="202020"/>
                </a:solidFill>
                <a:latin typeface="Roboto"/>
                <a:cs typeface="Roboto"/>
              </a:rPr>
              <a:t>Negative Trend has been noticed  from the month of September to March. Lowest in the month of November and January.</a:t>
            </a:r>
          </a:p>
          <a:p>
            <a:pPr marL="285750" indent="-285750">
              <a:buFont typeface="Arial" panose="020B0604020202020204" pitchFamily="34" charset="0"/>
              <a:buChar char="•"/>
            </a:pPr>
            <a:r>
              <a:rPr lang="en-US" sz="1400" spc="25" dirty="0">
                <a:solidFill>
                  <a:srgbClr val="202020"/>
                </a:solidFill>
                <a:latin typeface="Roboto"/>
                <a:cs typeface="Roboto"/>
              </a:rPr>
              <a:t>Positive trend has been observed from the month of  Mid-March to August.</a:t>
            </a:r>
          </a:p>
          <a:p>
            <a:pPr marL="285750" indent="-285750">
              <a:buFont typeface="Arial" panose="020B0604020202020204" pitchFamily="34" charset="0"/>
              <a:buChar char="•"/>
            </a:pPr>
            <a:endParaRPr lang="en-US" sz="1400" spc="25" dirty="0">
              <a:solidFill>
                <a:srgbClr val="202020"/>
              </a:solidFill>
              <a:latin typeface="Roboto"/>
              <a:cs typeface="Roboto"/>
            </a:endParaRPr>
          </a:p>
          <a:p>
            <a:pPr marL="285750" indent="-285750">
              <a:buFont typeface="Arial" panose="020B0604020202020204" pitchFamily="34" charset="0"/>
              <a:buChar char="•"/>
            </a:pPr>
            <a:endParaRPr lang="en-US" sz="1400" spc="25" dirty="0">
              <a:solidFill>
                <a:srgbClr val="202020"/>
              </a:solidFill>
              <a:latin typeface="Roboto"/>
              <a:cs typeface="Roboto"/>
            </a:endParaRPr>
          </a:p>
          <a:p>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361950"/>
            <a:ext cx="6096000" cy="596958"/>
          </a:xfrm>
          <a:prstGeom prst="rect">
            <a:avLst/>
          </a:prstGeom>
        </p:spPr>
        <p:txBody>
          <a:bodyPr vert="horz" wrap="square" lIns="0" tIns="12065" rIns="0" bIns="0" rtlCol="0">
            <a:spAutoFit/>
          </a:bodyPr>
          <a:lstStyle/>
          <a:p>
            <a:r>
              <a:rPr lang="en-US" sz="2000" spc="-5" dirty="0">
                <a:solidFill>
                  <a:srgbClr val="FF0000"/>
                </a:solidFill>
                <a:latin typeface="Arial" panose="020B0604020202020204" pitchFamily="34" charset="0"/>
                <a:cs typeface="Arial" panose="020B0604020202020204" pitchFamily="34" charset="0"/>
              </a:rPr>
              <a:t>DATA VISUALISATION</a:t>
            </a:r>
            <a:br>
              <a:rPr lang="en-US" sz="2800" spc="-5" dirty="0">
                <a:latin typeface="Roboto"/>
              </a:rPr>
            </a:br>
            <a:r>
              <a:rPr lang="en-US" sz="1800" spc="-5" dirty="0">
                <a:solidFill>
                  <a:schemeClr val="tx1"/>
                </a:solidFill>
                <a:latin typeface="Roboto"/>
              </a:rPr>
              <a:t>Number of Bookings across each month</a:t>
            </a:r>
            <a:endParaRPr lang="en-IN" sz="1800" dirty="0">
              <a:solidFill>
                <a:schemeClr val="tx1"/>
              </a:solidFill>
            </a:endParaRPr>
          </a:p>
        </p:txBody>
      </p:sp>
      <p:pic>
        <p:nvPicPr>
          <p:cNvPr id="2050" name="Picture 2">
            <a:extLst>
              <a:ext uri="{FF2B5EF4-FFF2-40B4-BE49-F238E27FC236}">
                <a16:creationId xmlns:a16="http://schemas.microsoft.com/office/drawing/2014/main" id="{BD6BFB2F-76B7-40BE-BFB4-F251435B8D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200150"/>
            <a:ext cx="4648200" cy="27432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9CFD41D5-FB21-4394-B20C-D31F4B2128DE}"/>
              </a:ext>
            </a:extLst>
          </p:cNvPr>
          <p:cNvSpPr/>
          <p:nvPr/>
        </p:nvSpPr>
        <p:spPr>
          <a:xfrm>
            <a:off x="5410200" y="2571750"/>
            <a:ext cx="3352800" cy="1231106"/>
          </a:xfrm>
          <a:prstGeom prst="rect">
            <a:avLst/>
          </a:prstGeom>
        </p:spPr>
        <p:txBody>
          <a:bodyPr wrap="square">
            <a:spAutoFit/>
          </a:bodyPr>
          <a:lstStyle/>
          <a:p>
            <a:r>
              <a:rPr lang="en-US" b="1" spc="25" dirty="0">
                <a:solidFill>
                  <a:srgbClr val="202020"/>
                </a:solidFill>
                <a:latin typeface="Roboto"/>
                <a:cs typeface="Roboto"/>
              </a:rPr>
              <a:t>INFERENCE</a:t>
            </a:r>
          </a:p>
          <a:p>
            <a:pPr marL="285750" indent="-285750">
              <a:buFont typeface="Arial" panose="020B0604020202020204" pitchFamily="34" charset="0"/>
              <a:buChar char="•"/>
            </a:pPr>
            <a:r>
              <a:rPr lang="en-US" sz="1400" spc="25" dirty="0">
                <a:solidFill>
                  <a:srgbClr val="202020"/>
                </a:solidFill>
                <a:latin typeface="Roboto"/>
                <a:cs typeface="Roboto"/>
              </a:rPr>
              <a:t>Highest Booking has been observed in the month of  August.</a:t>
            </a:r>
          </a:p>
          <a:p>
            <a:pPr marL="285750" indent="-285750">
              <a:buFont typeface="Arial" panose="020B0604020202020204" pitchFamily="34" charset="0"/>
              <a:buChar char="•"/>
            </a:pPr>
            <a:r>
              <a:rPr lang="en-US" sz="1400" spc="25" dirty="0">
                <a:solidFill>
                  <a:srgbClr val="202020"/>
                </a:solidFill>
                <a:latin typeface="Roboto"/>
                <a:cs typeface="Roboto"/>
              </a:rPr>
              <a:t>Lowest Booking has been observed in the month of January.</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62071AC-5671-4565-8438-56A0B6BED57C}"/>
              </a:ext>
            </a:extLst>
          </p:cNvPr>
          <p:cNvSpPr/>
          <p:nvPr/>
        </p:nvSpPr>
        <p:spPr>
          <a:xfrm>
            <a:off x="381000" y="361950"/>
            <a:ext cx="5410200" cy="677108"/>
          </a:xfrm>
          <a:prstGeom prst="rect">
            <a:avLst/>
          </a:prstGeom>
        </p:spPr>
        <p:txBody>
          <a:bodyPr wrap="square">
            <a:spAutoFit/>
          </a:bodyPr>
          <a:lstStyle/>
          <a:p>
            <a:r>
              <a:rPr lang="en-US" sz="2000" b="1" spc="-5" dirty="0">
                <a:solidFill>
                  <a:srgbClr val="FF0000"/>
                </a:solidFill>
                <a:latin typeface="Arial" panose="020B0604020202020204" pitchFamily="34" charset="0"/>
                <a:cs typeface="Arial" panose="020B0604020202020204" pitchFamily="34" charset="0"/>
              </a:rPr>
              <a:t>DATA VISUALISATION</a:t>
            </a:r>
            <a:br>
              <a:rPr lang="en-US" sz="2800" spc="-5" dirty="0">
                <a:latin typeface="Roboto"/>
              </a:rPr>
            </a:br>
            <a:r>
              <a:rPr lang="en-US" b="1" spc="-5" dirty="0">
                <a:latin typeface="Roboto"/>
              </a:rPr>
              <a:t>Percentage of Cancellation of Bookings</a:t>
            </a:r>
            <a:endParaRPr lang="en-IN" b="1" dirty="0"/>
          </a:p>
        </p:txBody>
      </p:sp>
      <p:pic>
        <p:nvPicPr>
          <p:cNvPr id="3074" name="Picture 2">
            <a:extLst>
              <a:ext uri="{FF2B5EF4-FFF2-40B4-BE49-F238E27FC236}">
                <a16:creationId xmlns:a16="http://schemas.microsoft.com/office/drawing/2014/main" id="{4095B5F4-21E4-44DA-BE70-53DCF95C26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200150"/>
            <a:ext cx="3886200" cy="28956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4E1AF4A-3B6E-431F-AEF8-B1D0C3D9F739}"/>
              </a:ext>
            </a:extLst>
          </p:cNvPr>
          <p:cNvSpPr txBox="1"/>
          <p:nvPr/>
        </p:nvSpPr>
        <p:spPr>
          <a:xfrm>
            <a:off x="5105400" y="3105150"/>
            <a:ext cx="3352800" cy="1015663"/>
          </a:xfrm>
          <a:prstGeom prst="rect">
            <a:avLst/>
          </a:prstGeom>
          <a:noFill/>
        </p:spPr>
        <p:txBody>
          <a:bodyPr wrap="square" rtlCol="0">
            <a:spAutoFit/>
          </a:bodyPr>
          <a:lstStyle/>
          <a:p>
            <a:r>
              <a:rPr lang="en-US" b="1" dirty="0">
                <a:latin typeface="Roboto"/>
              </a:rPr>
              <a:t>INFERENCE</a:t>
            </a:r>
          </a:p>
          <a:p>
            <a:r>
              <a:rPr lang="en-US" sz="1400" dirty="0">
                <a:latin typeface="Roboto"/>
              </a:rPr>
              <a:t>Around 1/3</a:t>
            </a:r>
            <a:r>
              <a:rPr lang="en-US" sz="1400" baseline="30000" dirty="0">
                <a:latin typeface="Roboto"/>
              </a:rPr>
              <a:t>rd</a:t>
            </a:r>
            <a:r>
              <a:rPr lang="en-US" sz="1400" dirty="0">
                <a:latin typeface="Roboto"/>
              </a:rPr>
              <a:t> of total bookings have been cancelled</a:t>
            </a:r>
          </a:p>
          <a:p>
            <a:endParaRPr lang="en-IN" sz="1400" b="1" dirty="0">
              <a:latin typeface="Roboto"/>
            </a:endParaRPr>
          </a:p>
        </p:txBody>
      </p:sp>
      <p:sp>
        <p:nvSpPr>
          <p:cNvPr id="3" name="TextBox 2">
            <a:extLst>
              <a:ext uri="{FF2B5EF4-FFF2-40B4-BE49-F238E27FC236}">
                <a16:creationId xmlns:a16="http://schemas.microsoft.com/office/drawing/2014/main" id="{1B704567-E485-4009-BA30-C97D07E826EB}"/>
              </a:ext>
            </a:extLst>
          </p:cNvPr>
          <p:cNvSpPr txBox="1"/>
          <p:nvPr/>
        </p:nvSpPr>
        <p:spPr>
          <a:xfrm>
            <a:off x="685800" y="4324350"/>
            <a:ext cx="2362200" cy="523220"/>
          </a:xfrm>
          <a:prstGeom prst="rect">
            <a:avLst/>
          </a:prstGeom>
          <a:noFill/>
        </p:spPr>
        <p:txBody>
          <a:bodyPr wrap="square" rtlCol="0">
            <a:spAutoFit/>
          </a:bodyPr>
          <a:lstStyle/>
          <a:p>
            <a:r>
              <a:rPr lang="en-US" sz="1400" dirty="0">
                <a:latin typeface="Roboto"/>
              </a:rPr>
              <a:t>0= Not Cancelled</a:t>
            </a:r>
          </a:p>
          <a:p>
            <a:r>
              <a:rPr lang="en-US" sz="1400" dirty="0">
                <a:latin typeface="Roboto"/>
              </a:rPr>
              <a:t>1=Cancelled</a:t>
            </a:r>
            <a:endParaRPr lang="en-IN" sz="1400" dirty="0">
              <a:latin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15C0D-9FA4-4B5D-93AA-14D6A3055324}"/>
              </a:ext>
            </a:extLst>
          </p:cNvPr>
          <p:cNvSpPr/>
          <p:nvPr/>
        </p:nvSpPr>
        <p:spPr>
          <a:xfrm>
            <a:off x="457200" y="285750"/>
            <a:ext cx="4572000" cy="677108"/>
          </a:xfrm>
          <a:prstGeom prst="rect">
            <a:avLst/>
          </a:prstGeom>
        </p:spPr>
        <p:txBody>
          <a:bodyPr>
            <a:spAutoFit/>
          </a:bodyPr>
          <a:lstStyle/>
          <a:p>
            <a:r>
              <a:rPr lang="en-US" sz="2000" b="1" spc="-5" dirty="0">
                <a:solidFill>
                  <a:srgbClr val="FF0000"/>
                </a:solidFill>
                <a:latin typeface="Arial" panose="020B0604020202020204" pitchFamily="34" charset="0"/>
                <a:cs typeface="Arial" panose="020B0604020202020204" pitchFamily="34" charset="0"/>
              </a:rPr>
              <a:t>DATA VISUALISATION</a:t>
            </a:r>
            <a:br>
              <a:rPr lang="en-US" sz="2800" spc="-5" dirty="0">
                <a:latin typeface="Roboto"/>
              </a:rPr>
            </a:br>
            <a:r>
              <a:rPr lang="en-US" b="1" spc="-5" dirty="0">
                <a:latin typeface="Roboto"/>
              </a:rPr>
              <a:t>Percentage of Repeated Guests</a:t>
            </a:r>
            <a:endParaRPr lang="en-IN" b="1" dirty="0"/>
          </a:p>
        </p:txBody>
      </p:sp>
      <p:pic>
        <p:nvPicPr>
          <p:cNvPr id="5122" name="Picture 2">
            <a:extLst>
              <a:ext uri="{FF2B5EF4-FFF2-40B4-BE49-F238E27FC236}">
                <a16:creationId xmlns:a16="http://schemas.microsoft.com/office/drawing/2014/main" id="{CF5A3BE5-4043-45EA-9D6F-9575A508B2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352550"/>
            <a:ext cx="3657600" cy="27432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EC09ED8-1A27-416F-B809-8DBF5A096A98}"/>
              </a:ext>
            </a:extLst>
          </p:cNvPr>
          <p:cNvSpPr txBox="1"/>
          <p:nvPr/>
        </p:nvSpPr>
        <p:spPr>
          <a:xfrm>
            <a:off x="5638800" y="3409950"/>
            <a:ext cx="2209800" cy="533400"/>
          </a:xfrm>
          <a:prstGeom prst="rect">
            <a:avLst/>
          </a:prstGeom>
          <a:noFill/>
        </p:spPr>
        <p:txBody>
          <a:bodyPr wrap="square" rtlCol="0">
            <a:spAutoFit/>
          </a:bodyPr>
          <a:lstStyle/>
          <a:p>
            <a:endParaRPr lang="en-IN" dirty="0"/>
          </a:p>
        </p:txBody>
      </p:sp>
      <p:sp>
        <p:nvSpPr>
          <p:cNvPr id="3" name="TextBox 2">
            <a:extLst>
              <a:ext uri="{FF2B5EF4-FFF2-40B4-BE49-F238E27FC236}">
                <a16:creationId xmlns:a16="http://schemas.microsoft.com/office/drawing/2014/main" id="{B2EBAFEE-B125-4C37-A00D-BB9AB4DA279C}"/>
              </a:ext>
            </a:extLst>
          </p:cNvPr>
          <p:cNvSpPr txBox="1"/>
          <p:nvPr/>
        </p:nvSpPr>
        <p:spPr>
          <a:xfrm>
            <a:off x="5791200" y="3257550"/>
            <a:ext cx="2590800" cy="800219"/>
          </a:xfrm>
          <a:prstGeom prst="rect">
            <a:avLst/>
          </a:prstGeom>
          <a:noFill/>
        </p:spPr>
        <p:txBody>
          <a:bodyPr wrap="square" rtlCol="0">
            <a:spAutoFit/>
          </a:bodyPr>
          <a:lstStyle/>
          <a:p>
            <a:r>
              <a:rPr lang="en-US" b="1" dirty="0">
                <a:latin typeface="Roboto"/>
              </a:rPr>
              <a:t>INFERENCE</a:t>
            </a:r>
          </a:p>
          <a:p>
            <a:r>
              <a:rPr lang="en-US" sz="1400" dirty="0">
                <a:latin typeface="Roboto"/>
              </a:rPr>
              <a:t>Only 4% percent of Guests repeat their bookings.</a:t>
            </a:r>
            <a:endParaRPr lang="en-IN" sz="1400" dirty="0">
              <a:latin typeface="Roboto"/>
            </a:endParaRPr>
          </a:p>
        </p:txBody>
      </p:sp>
      <p:sp>
        <p:nvSpPr>
          <p:cNvPr id="6" name="TextBox 5">
            <a:extLst>
              <a:ext uri="{FF2B5EF4-FFF2-40B4-BE49-F238E27FC236}">
                <a16:creationId xmlns:a16="http://schemas.microsoft.com/office/drawing/2014/main" id="{CC353184-B602-4E50-B60C-1C91EF6CC17B}"/>
              </a:ext>
            </a:extLst>
          </p:cNvPr>
          <p:cNvSpPr txBox="1"/>
          <p:nvPr/>
        </p:nvSpPr>
        <p:spPr>
          <a:xfrm>
            <a:off x="609600" y="4248150"/>
            <a:ext cx="2362200" cy="923330"/>
          </a:xfrm>
          <a:prstGeom prst="rect">
            <a:avLst/>
          </a:prstGeom>
          <a:noFill/>
        </p:spPr>
        <p:txBody>
          <a:bodyPr wrap="square" rtlCol="0">
            <a:spAutoFit/>
          </a:bodyPr>
          <a:lstStyle/>
          <a:p>
            <a:r>
              <a:rPr lang="en-US" dirty="0">
                <a:latin typeface="Roboto"/>
              </a:rPr>
              <a:t>0= Not Repeated</a:t>
            </a:r>
          </a:p>
          <a:p>
            <a:r>
              <a:rPr lang="en-US" dirty="0">
                <a:latin typeface="Roboto"/>
              </a:rPr>
              <a:t>1=Repeated</a:t>
            </a:r>
            <a:endParaRPr lang="en-IN" dirty="0">
              <a:latin typeface="Roboto"/>
            </a:endParaRPr>
          </a:p>
          <a:p>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6E343DD-B658-4BC6-86B2-B45A7F0C2F9D}"/>
              </a:ext>
            </a:extLst>
          </p:cNvPr>
          <p:cNvSpPr/>
          <p:nvPr/>
        </p:nvSpPr>
        <p:spPr>
          <a:xfrm>
            <a:off x="457200" y="438150"/>
            <a:ext cx="4876800" cy="677108"/>
          </a:xfrm>
          <a:prstGeom prst="rect">
            <a:avLst/>
          </a:prstGeom>
        </p:spPr>
        <p:txBody>
          <a:bodyPr wrap="square">
            <a:spAutoFit/>
          </a:bodyPr>
          <a:lstStyle/>
          <a:p>
            <a:r>
              <a:rPr lang="en-US" sz="2000" b="1" spc="-5" dirty="0">
                <a:solidFill>
                  <a:srgbClr val="FF0000"/>
                </a:solidFill>
                <a:latin typeface="Arial" panose="020B0604020202020204" pitchFamily="34" charset="0"/>
                <a:cs typeface="Arial" panose="020B0604020202020204" pitchFamily="34" charset="0"/>
              </a:rPr>
              <a:t>DATA VISUALISATION</a:t>
            </a:r>
            <a:br>
              <a:rPr lang="en-US" sz="2800" spc="-5" dirty="0">
                <a:latin typeface="Roboto"/>
              </a:rPr>
            </a:br>
            <a:r>
              <a:rPr lang="en-US" b="1" spc="-5" dirty="0">
                <a:latin typeface="Roboto"/>
              </a:rPr>
              <a:t>Length of stays in both hotels</a:t>
            </a:r>
            <a:endParaRPr lang="en-IN" b="1" dirty="0"/>
          </a:p>
        </p:txBody>
      </p:sp>
      <p:pic>
        <p:nvPicPr>
          <p:cNvPr id="6146" name="Picture 2">
            <a:extLst>
              <a:ext uri="{FF2B5EF4-FFF2-40B4-BE49-F238E27FC236}">
                <a16:creationId xmlns:a16="http://schemas.microsoft.com/office/drawing/2014/main" id="{CFEB12DB-172C-4158-B842-6D5DF50DB6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661" y="1276350"/>
            <a:ext cx="4257340" cy="31242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AE45483-C7E4-453D-A580-33B8289C77FE}"/>
              </a:ext>
            </a:extLst>
          </p:cNvPr>
          <p:cNvSpPr txBox="1"/>
          <p:nvPr/>
        </p:nvSpPr>
        <p:spPr>
          <a:xfrm>
            <a:off x="5410200" y="2114550"/>
            <a:ext cx="3276600" cy="2092881"/>
          </a:xfrm>
          <a:prstGeom prst="rect">
            <a:avLst/>
          </a:prstGeom>
          <a:noFill/>
        </p:spPr>
        <p:txBody>
          <a:bodyPr wrap="square" rtlCol="0">
            <a:spAutoFit/>
          </a:bodyPr>
          <a:lstStyle/>
          <a:p>
            <a:r>
              <a:rPr lang="en-US" b="1" dirty="0">
                <a:latin typeface="Roboto"/>
              </a:rPr>
              <a:t>INFERENCE</a:t>
            </a:r>
          </a:p>
          <a:p>
            <a:pPr marL="285750" indent="-285750">
              <a:buFont typeface="Arial" panose="020B0604020202020204" pitchFamily="34" charset="0"/>
              <a:buChar char="•"/>
            </a:pPr>
            <a:r>
              <a:rPr lang="en-US" sz="1400" dirty="0">
                <a:latin typeface="Roboto"/>
              </a:rPr>
              <a:t>Most Guests usually stay 1-4 days for both instance.</a:t>
            </a:r>
          </a:p>
          <a:p>
            <a:pPr marL="285750" indent="-285750">
              <a:buFont typeface="Arial" panose="020B0604020202020204" pitchFamily="34" charset="0"/>
              <a:buChar char="•"/>
            </a:pPr>
            <a:r>
              <a:rPr lang="en-US" sz="1400" dirty="0">
                <a:latin typeface="Roboto"/>
              </a:rPr>
              <a:t>Guests usually prefer City Hotels when they visit for shorter period i.e. 1-5 days.</a:t>
            </a:r>
          </a:p>
          <a:p>
            <a:pPr marL="285750" indent="-285750">
              <a:buFont typeface="Arial" panose="020B0604020202020204" pitchFamily="34" charset="0"/>
              <a:buChar char="•"/>
            </a:pPr>
            <a:r>
              <a:rPr lang="en-US" sz="1400" dirty="0">
                <a:latin typeface="Roboto"/>
              </a:rPr>
              <a:t>Resorts are the 1</a:t>
            </a:r>
            <a:r>
              <a:rPr lang="en-US" sz="1400" baseline="30000" dirty="0">
                <a:latin typeface="Roboto"/>
              </a:rPr>
              <a:t>st</a:t>
            </a:r>
            <a:r>
              <a:rPr lang="en-US" sz="1400" dirty="0">
                <a:latin typeface="Roboto"/>
              </a:rPr>
              <a:t> choice of guests who have plan for more than 5 days.</a:t>
            </a:r>
            <a:endParaRPr lang="en-IN" sz="1400" dirty="0">
              <a:latin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52D8395-23CB-4165-939F-659249E58058}"/>
              </a:ext>
            </a:extLst>
          </p:cNvPr>
          <p:cNvSpPr/>
          <p:nvPr/>
        </p:nvSpPr>
        <p:spPr>
          <a:xfrm>
            <a:off x="381000" y="285750"/>
            <a:ext cx="4572000" cy="677108"/>
          </a:xfrm>
          <a:prstGeom prst="rect">
            <a:avLst/>
          </a:prstGeom>
        </p:spPr>
        <p:txBody>
          <a:bodyPr>
            <a:spAutoFit/>
          </a:bodyPr>
          <a:lstStyle/>
          <a:p>
            <a:r>
              <a:rPr lang="en-US" sz="2000" b="1" spc="-5" dirty="0">
                <a:solidFill>
                  <a:srgbClr val="FF0000"/>
                </a:solidFill>
                <a:latin typeface="Arial" panose="020B0604020202020204" pitchFamily="34" charset="0"/>
                <a:cs typeface="Arial" panose="020B0604020202020204" pitchFamily="34" charset="0"/>
              </a:rPr>
              <a:t>DATA VISUALISATION</a:t>
            </a:r>
            <a:br>
              <a:rPr lang="en-US" sz="2800" spc="-5" dirty="0">
                <a:latin typeface="Roboto"/>
              </a:rPr>
            </a:br>
            <a:r>
              <a:rPr lang="en-US" b="1" spc="-5" dirty="0">
                <a:latin typeface="Roboto"/>
              </a:rPr>
              <a:t>Most Bookings done by Top Agents</a:t>
            </a:r>
            <a:endParaRPr lang="en-IN" b="1" dirty="0"/>
          </a:p>
        </p:txBody>
      </p:sp>
      <p:pic>
        <p:nvPicPr>
          <p:cNvPr id="4098" name="Picture 2">
            <a:extLst>
              <a:ext uri="{FF2B5EF4-FFF2-40B4-BE49-F238E27FC236}">
                <a16:creationId xmlns:a16="http://schemas.microsoft.com/office/drawing/2014/main" id="{EB21BCAC-6632-42EB-B97A-695CF9E167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276350"/>
            <a:ext cx="4572000" cy="32004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FB9D3CF-721D-4E3C-9EC5-27DC5E00FA7C}"/>
              </a:ext>
            </a:extLst>
          </p:cNvPr>
          <p:cNvSpPr txBox="1"/>
          <p:nvPr/>
        </p:nvSpPr>
        <p:spPr>
          <a:xfrm>
            <a:off x="5715000" y="3257550"/>
            <a:ext cx="2895600" cy="1015663"/>
          </a:xfrm>
          <a:prstGeom prst="rect">
            <a:avLst/>
          </a:prstGeom>
          <a:noFill/>
        </p:spPr>
        <p:txBody>
          <a:bodyPr wrap="square" rtlCol="0">
            <a:spAutoFit/>
          </a:bodyPr>
          <a:lstStyle/>
          <a:p>
            <a:r>
              <a:rPr lang="en-US" b="1" dirty="0">
                <a:latin typeface="Roboto"/>
              </a:rPr>
              <a:t>INFERENCE</a:t>
            </a:r>
          </a:p>
          <a:p>
            <a:r>
              <a:rPr lang="en-US" sz="1400" dirty="0">
                <a:latin typeface="Roboto"/>
              </a:rPr>
              <a:t>Agent ID 9.0 has the highest number of bookings followed by 240.0</a:t>
            </a:r>
            <a:endParaRPr lang="en-IN" sz="1400" dirty="0">
              <a:latin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7F738E7-D496-48A6-967D-5E2E67B256DB}"/>
              </a:ext>
            </a:extLst>
          </p:cNvPr>
          <p:cNvSpPr/>
          <p:nvPr/>
        </p:nvSpPr>
        <p:spPr>
          <a:xfrm>
            <a:off x="381000" y="285750"/>
            <a:ext cx="6172200" cy="677108"/>
          </a:xfrm>
          <a:prstGeom prst="rect">
            <a:avLst/>
          </a:prstGeom>
        </p:spPr>
        <p:txBody>
          <a:bodyPr wrap="square">
            <a:spAutoFit/>
          </a:bodyPr>
          <a:lstStyle/>
          <a:p>
            <a:r>
              <a:rPr lang="en-US" sz="2000" b="1" spc="-5" dirty="0">
                <a:solidFill>
                  <a:srgbClr val="FF0000"/>
                </a:solidFill>
                <a:latin typeface="Arial" panose="020B0604020202020204" pitchFamily="34" charset="0"/>
                <a:cs typeface="Arial" panose="020B0604020202020204" pitchFamily="34" charset="0"/>
              </a:rPr>
              <a:t>DATA VISUALISATION</a:t>
            </a:r>
            <a:br>
              <a:rPr lang="en-US" sz="2800" spc="-5" dirty="0">
                <a:latin typeface="Roboto"/>
              </a:rPr>
            </a:br>
            <a:r>
              <a:rPr lang="en-US" b="1" spc="-5" dirty="0">
                <a:latin typeface="Roboto"/>
              </a:rPr>
              <a:t>Which Distribution Channel </a:t>
            </a:r>
            <a:r>
              <a:rPr lang="en-US" b="1" spc="-5">
                <a:latin typeface="Roboto"/>
              </a:rPr>
              <a:t>has more adr</a:t>
            </a:r>
          </a:p>
        </p:txBody>
      </p:sp>
      <p:pic>
        <p:nvPicPr>
          <p:cNvPr id="1026" name="Picture 2">
            <a:extLst>
              <a:ext uri="{FF2B5EF4-FFF2-40B4-BE49-F238E27FC236}">
                <a16:creationId xmlns:a16="http://schemas.microsoft.com/office/drawing/2014/main" id="{0B3C7A1D-F9FB-4228-8074-D321749A0D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123950"/>
            <a:ext cx="4724400" cy="32575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238649A-CA18-4743-8CE1-311DA3FE0B7D}"/>
              </a:ext>
            </a:extLst>
          </p:cNvPr>
          <p:cNvSpPr txBox="1"/>
          <p:nvPr/>
        </p:nvSpPr>
        <p:spPr>
          <a:xfrm>
            <a:off x="5334000" y="1581150"/>
            <a:ext cx="3581400" cy="3170099"/>
          </a:xfrm>
          <a:prstGeom prst="rect">
            <a:avLst/>
          </a:prstGeom>
          <a:noFill/>
        </p:spPr>
        <p:txBody>
          <a:bodyPr wrap="square" rtlCol="0">
            <a:spAutoFit/>
          </a:bodyPr>
          <a:lstStyle/>
          <a:p>
            <a:r>
              <a:rPr lang="en-US" b="1" dirty="0">
                <a:latin typeface="Roboto"/>
              </a:rPr>
              <a:t>INFERENCE</a:t>
            </a:r>
          </a:p>
          <a:p>
            <a:pPr marL="285750" indent="-285750">
              <a:buFont typeface="Arial" panose="020B0604020202020204" pitchFamily="34" charset="0"/>
              <a:buChar char="•"/>
            </a:pPr>
            <a:r>
              <a:rPr lang="en-US" sz="1400" dirty="0">
                <a:latin typeface="Roboto"/>
              </a:rPr>
              <a:t>This market segment refers to customers who make their hotel reservations through online travel agencies. Analyzing ADR for this segment helps hotels evaluate the effectiveness of their pricing strategies on different booking channels and identify any commission-related impacts on rates.</a:t>
            </a:r>
          </a:p>
          <a:p>
            <a:pPr marL="285750" indent="-285750">
              <a:buFont typeface="Arial" panose="020B0604020202020204" pitchFamily="34" charset="0"/>
              <a:buChar char="•"/>
            </a:pPr>
            <a:endParaRPr lang="en-US" sz="1400" dirty="0">
              <a:latin typeface="Roboto"/>
            </a:endParaRPr>
          </a:p>
          <a:p>
            <a:pPr marL="285750" indent="-285750">
              <a:buFont typeface="Arial" panose="020B0604020202020204" pitchFamily="34" charset="0"/>
              <a:buChar char="•"/>
            </a:pPr>
            <a:r>
              <a:rPr lang="en-US" sz="1400" dirty="0">
                <a:latin typeface="Roboto"/>
              </a:rPr>
              <a:t>So TA/TO has the maximum adr rate. TA/TOs’ are monopolizing the Booking Contribution Section </a:t>
            </a:r>
            <a:endParaRPr lang="en-IN" sz="1400" dirty="0">
              <a:latin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2F5647A5-23E0-4A32-AE19-A6857B8B57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928836"/>
            <a:ext cx="3886200" cy="315751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15419F9-E306-B902-DD64-616913E1A4FE}"/>
              </a:ext>
            </a:extLst>
          </p:cNvPr>
          <p:cNvSpPr>
            <a:spLocks noGrp="1"/>
          </p:cNvSpPr>
          <p:nvPr>
            <p:ph type="ctrTitle"/>
          </p:nvPr>
        </p:nvSpPr>
        <p:spPr>
          <a:xfrm>
            <a:off x="304800" y="316436"/>
            <a:ext cx="5586730" cy="1538883"/>
          </a:xfrm>
        </p:spPr>
        <p:txBody>
          <a:bodyPr/>
          <a:lstStyle/>
          <a:p>
            <a:r>
              <a:rPr lang="en-US" sz="2000" dirty="0"/>
              <a:t>Data Visualization</a:t>
            </a:r>
            <a:br>
              <a:rPr lang="en-US" sz="2000" dirty="0"/>
            </a:br>
            <a:r>
              <a:rPr lang="en-US" sz="2000" dirty="0">
                <a:solidFill>
                  <a:schemeClr val="tx1">
                    <a:lumMod val="95000"/>
                    <a:lumOff val="5000"/>
                  </a:schemeClr>
                </a:solidFill>
              </a:rPr>
              <a:t>Which type of hotel guests come mostly</a:t>
            </a:r>
            <a:br>
              <a:rPr lang="en-US" sz="2000" dirty="0"/>
            </a:br>
            <a:br>
              <a:rPr lang="en-US" sz="2000" dirty="0"/>
            </a:br>
            <a:endParaRPr lang="en-US" sz="2000" dirty="0"/>
          </a:p>
        </p:txBody>
      </p:sp>
      <p:sp>
        <p:nvSpPr>
          <p:cNvPr id="3" name="Subtitle 2">
            <a:extLst>
              <a:ext uri="{FF2B5EF4-FFF2-40B4-BE49-F238E27FC236}">
                <a16:creationId xmlns:a16="http://schemas.microsoft.com/office/drawing/2014/main" id="{9A0FEFF1-F2D8-B66F-235B-1BAC957101E1}"/>
              </a:ext>
            </a:extLst>
          </p:cNvPr>
          <p:cNvSpPr>
            <a:spLocks noGrp="1"/>
          </p:cNvSpPr>
          <p:nvPr>
            <p:ph type="subTitle" idx="4"/>
          </p:nvPr>
        </p:nvSpPr>
        <p:spPr>
          <a:xfrm>
            <a:off x="4114800" y="2038350"/>
            <a:ext cx="4572000" cy="2215991"/>
          </a:xfrm>
        </p:spPr>
        <p:txBody>
          <a:bodyPr/>
          <a:lstStyle/>
          <a:p>
            <a:r>
              <a:rPr lang="en-US" b="1" dirty="0">
                <a:latin typeface="Roboto" panose="02000000000000000000" pitchFamily="2" charset="0"/>
                <a:ea typeface="Roboto" panose="02000000000000000000" pitchFamily="2" charset="0"/>
                <a:cs typeface="Roboto" panose="02000000000000000000" pitchFamily="2" charset="0"/>
              </a:rPr>
              <a:t>INFERENCE</a:t>
            </a:r>
          </a:p>
          <a:p>
            <a:pPr marL="285750" indent="-285750">
              <a:buFont typeface="Arial" panose="020B0604020202020204" pitchFamily="34" charset="0"/>
              <a:buChar char="•"/>
            </a:pPr>
            <a:r>
              <a:rPr lang="en-US" sz="1400" dirty="0">
                <a:latin typeface="Roboto" panose="02000000000000000000" pitchFamily="2" charset="0"/>
                <a:ea typeface="Roboto" panose="02000000000000000000" pitchFamily="2" charset="0"/>
                <a:cs typeface="Roboto" panose="02000000000000000000" pitchFamily="2" charset="0"/>
              </a:rPr>
              <a:t>Couple arriving percentage is quite higher in compare to family and single guests</a:t>
            </a:r>
          </a:p>
          <a:p>
            <a:endParaRPr lang="en-US" sz="1400" dirty="0">
              <a:latin typeface="Roboto" panose="02000000000000000000" pitchFamily="2" charset="0"/>
              <a:ea typeface="Roboto" panose="02000000000000000000" pitchFamily="2" charset="0"/>
              <a:cs typeface="Roboto" panose="02000000000000000000" pitchFamily="2" charset="0"/>
            </a:endParaRPr>
          </a:p>
          <a:p>
            <a:pPr marL="285750" indent="-285750">
              <a:buFont typeface="Arial" panose="020B0604020202020204" pitchFamily="34" charset="0"/>
              <a:buChar char="•"/>
            </a:pPr>
            <a:r>
              <a:rPr lang="en-US" sz="1400" dirty="0">
                <a:latin typeface="Roboto" panose="02000000000000000000" pitchFamily="2" charset="0"/>
                <a:ea typeface="Roboto" panose="02000000000000000000" pitchFamily="2" charset="0"/>
                <a:cs typeface="Roboto" panose="02000000000000000000" pitchFamily="2" charset="0"/>
              </a:rPr>
              <a:t>It seems during long weekends or holiday periods, couples often take advantage of the time off to plan short trips or weekend getaways. This results in a surge in hotel bookings by couples during these periods.</a:t>
            </a:r>
          </a:p>
          <a:p>
            <a:endParaRPr lang="en-US" sz="1400"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323487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6318C66C-5D39-4D19-947E-1AA5E3615C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30" y="1581149"/>
            <a:ext cx="4538869" cy="33136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EEA607E-5B5E-D53D-74D9-44E62CD6C957}"/>
              </a:ext>
            </a:extLst>
          </p:cNvPr>
          <p:cNvSpPr>
            <a:spLocks noGrp="1"/>
          </p:cNvSpPr>
          <p:nvPr>
            <p:ph type="ctrTitle"/>
          </p:nvPr>
        </p:nvSpPr>
        <p:spPr>
          <a:xfrm>
            <a:off x="152400" y="248749"/>
            <a:ext cx="5586730" cy="584775"/>
          </a:xfrm>
        </p:spPr>
        <p:txBody>
          <a:bodyPr/>
          <a:lstStyle/>
          <a:p>
            <a:r>
              <a:rPr lang="en-US" sz="2000" dirty="0">
                <a:solidFill>
                  <a:srgbClr val="FF0000"/>
                </a:solidFill>
              </a:rPr>
              <a:t>Data Visualization</a:t>
            </a:r>
            <a:br>
              <a:rPr lang="en-US" sz="2000" dirty="0">
                <a:solidFill>
                  <a:srgbClr val="FF0000"/>
                </a:solidFill>
              </a:rPr>
            </a:br>
            <a:r>
              <a:rPr lang="en-US" sz="1800" dirty="0">
                <a:solidFill>
                  <a:schemeClr val="tx1">
                    <a:lumMod val="95000"/>
                    <a:lumOff val="5000"/>
                  </a:schemeClr>
                </a:solidFill>
              </a:rPr>
              <a:t>Parking requirements by guests</a:t>
            </a:r>
            <a:endParaRPr lang="en-US" sz="2000" dirty="0">
              <a:solidFill>
                <a:srgbClr val="FF0000"/>
              </a:solidFill>
            </a:endParaRPr>
          </a:p>
        </p:txBody>
      </p:sp>
      <p:sp>
        <p:nvSpPr>
          <p:cNvPr id="3" name="Subtitle 2">
            <a:extLst>
              <a:ext uri="{FF2B5EF4-FFF2-40B4-BE49-F238E27FC236}">
                <a16:creationId xmlns:a16="http://schemas.microsoft.com/office/drawing/2014/main" id="{1B38B2AD-C543-8066-9DB7-7D32E48A70F9}"/>
              </a:ext>
            </a:extLst>
          </p:cNvPr>
          <p:cNvSpPr>
            <a:spLocks noGrp="1"/>
          </p:cNvSpPr>
          <p:nvPr>
            <p:ph type="subTitle" idx="4"/>
          </p:nvPr>
        </p:nvSpPr>
        <p:spPr>
          <a:xfrm>
            <a:off x="5105400" y="3333750"/>
            <a:ext cx="3505200" cy="1138773"/>
          </a:xfrm>
        </p:spPr>
        <p:txBody>
          <a:bodyPr/>
          <a:lstStyle/>
          <a:p>
            <a:r>
              <a:rPr lang="en-US" b="1" dirty="0">
                <a:latin typeface="Roboto" panose="02000000000000000000" pitchFamily="2" charset="0"/>
                <a:ea typeface="Roboto" panose="02000000000000000000" pitchFamily="2" charset="0"/>
                <a:cs typeface="Roboto" panose="02000000000000000000" pitchFamily="2" charset="0"/>
              </a:rPr>
              <a:t>INFERENCE</a:t>
            </a:r>
          </a:p>
          <a:p>
            <a:pPr marL="285750" indent="-285750">
              <a:buFont typeface="Arial" panose="020B0604020202020204" pitchFamily="34" charset="0"/>
              <a:buChar char="•"/>
            </a:pPr>
            <a:r>
              <a:rPr lang="en-US" sz="1400" dirty="0">
                <a:latin typeface="Roboto" panose="02000000000000000000" pitchFamily="2" charset="0"/>
                <a:ea typeface="Roboto" panose="02000000000000000000" pitchFamily="2" charset="0"/>
                <a:cs typeface="Roboto" panose="02000000000000000000" pitchFamily="2" charset="0"/>
              </a:rPr>
              <a:t>Couples require much parking spaces than family and single and Resort hotel couple guest’s parking requirement are very higher in compare to city hotel.</a:t>
            </a:r>
          </a:p>
        </p:txBody>
      </p:sp>
    </p:spTree>
    <p:extLst>
      <p:ext uri="{BB962C8B-B14F-4D97-AF65-F5344CB8AC3E}">
        <p14:creationId xmlns:p14="http://schemas.microsoft.com/office/powerpoint/2010/main" val="2266462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CD216-059B-658F-7C98-8ACDA38D71AB}"/>
              </a:ext>
            </a:extLst>
          </p:cNvPr>
          <p:cNvSpPr>
            <a:spLocks noGrp="1"/>
          </p:cNvSpPr>
          <p:nvPr>
            <p:ph type="title"/>
          </p:nvPr>
        </p:nvSpPr>
        <p:spPr>
          <a:xfrm>
            <a:off x="762000" y="361950"/>
            <a:ext cx="3652774" cy="307777"/>
          </a:xfrm>
        </p:spPr>
        <p:txBody>
          <a:bodyPr/>
          <a:lstStyle/>
          <a:p>
            <a:r>
              <a:rPr lang="en-US" sz="2000" dirty="0"/>
              <a:t>Work flow:</a:t>
            </a:r>
          </a:p>
        </p:txBody>
      </p:sp>
      <p:sp>
        <p:nvSpPr>
          <p:cNvPr id="3" name="Text Placeholder 2">
            <a:extLst>
              <a:ext uri="{FF2B5EF4-FFF2-40B4-BE49-F238E27FC236}">
                <a16:creationId xmlns:a16="http://schemas.microsoft.com/office/drawing/2014/main" id="{6E057887-770C-CA9F-F4DF-BCBBBB31E470}"/>
              </a:ext>
            </a:extLst>
          </p:cNvPr>
          <p:cNvSpPr>
            <a:spLocks noGrp="1"/>
          </p:cNvSpPr>
          <p:nvPr>
            <p:ph type="body" idx="1"/>
          </p:nvPr>
        </p:nvSpPr>
        <p:spPr>
          <a:xfrm>
            <a:off x="644144" y="1352550"/>
            <a:ext cx="7855711" cy="2800767"/>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r>
              <a:rPr lang="en-US" sz="1400" dirty="0"/>
              <a:t>Eda is divided into 3 parts:</a:t>
            </a:r>
          </a:p>
          <a:p>
            <a:r>
              <a:rPr lang="en-US" sz="1400" dirty="0"/>
              <a:t>1) Univariate Analysis: analysis with one column.</a:t>
            </a:r>
          </a:p>
          <a:p>
            <a:r>
              <a:rPr lang="en-US" sz="1400" dirty="0"/>
              <a:t>2) Bivariate Analysis: analysis with two columns.</a:t>
            </a:r>
          </a:p>
          <a:p>
            <a:r>
              <a:rPr lang="en-US" sz="1400" dirty="0"/>
              <a:t>3) Multivariate Analysis: analysis with more then two columns.</a:t>
            </a:r>
          </a:p>
        </p:txBody>
      </p:sp>
      <p:sp>
        <p:nvSpPr>
          <p:cNvPr id="4" name="Arrow: Right 3">
            <a:extLst>
              <a:ext uri="{FF2B5EF4-FFF2-40B4-BE49-F238E27FC236}">
                <a16:creationId xmlns:a16="http://schemas.microsoft.com/office/drawing/2014/main" id="{EB98A584-BF33-A7B9-A9C9-F7C45D087B7B}"/>
              </a:ext>
            </a:extLst>
          </p:cNvPr>
          <p:cNvSpPr/>
          <p:nvPr/>
        </p:nvSpPr>
        <p:spPr>
          <a:xfrm>
            <a:off x="914400" y="1504950"/>
            <a:ext cx="2133600" cy="1552702"/>
          </a:xfrm>
          <a:prstGeom prst="right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Collection &amp;Understanding</a:t>
            </a:r>
          </a:p>
        </p:txBody>
      </p:sp>
      <p:sp>
        <p:nvSpPr>
          <p:cNvPr id="5" name="Arrow: Right 4">
            <a:extLst>
              <a:ext uri="{FF2B5EF4-FFF2-40B4-BE49-F238E27FC236}">
                <a16:creationId xmlns:a16="http://schemas.microsoft.com/office/drawing/2014/main" id="{0817D5ED-B421-71FA-64E9-C12FE03A902B}"/>
              </a:ext>
            </a:extLst>
          </p:cNvPr>
          <p:cNvSpPr/>
          <p:nvPr/>
        </p:nvSpPr>
        <p:spPr>
          <a:xfrm>
            <a:off x="3538474" y="1482586"/>
            <a:ext cx="2024126" cy="1552701"/>
          </a:xfrm>
          <a:prstGeom prst="right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cleaning &amp; Wrangling</a:t>
            </a:r>
          </a:p>
        </p:txBody>
      </p:sp>
      <p:sp>
        <p:nvSpPr>
          <p:cNvPr id="6" name="Arrow: Right 5">
            <a:extLst>
              <a:ext uri="{FF2B5EF4-FFF2-40B4-BE49-F238E27FC236}">
                <a16:creationId xmlns:a16="http://schemas.microsoft.com/office/drawing/2014/main" id="{3A35A27E-B01A-FAE1-9CCD-88DDDFCB152A}"/>
              </a:ext>
            </a:extLst>
          </p:cNvPr>
          <p:cNvSpPr/>
          <p:nvPr/>
        </p:nvSpPr>
        <p:spPr>
          <a:xfrm>
            <a:off x="6162548" y="1482584"/>
            <a:ext cx="2219452" cy="1552703"/>
          </a:xfrm>
          <a:prstGeom prst="right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Exploratory Data Analysis(EDA)</a:t>
            </a:r>
          </a:p>
        </p:txBody>
      </p:sp>
    </p:spTree>
    <p:extLst>
      <p:ext uri="{BB962C8B-B14F-4D97-AF65-F5344CB8AC3E}">
        <p14:creationId xmlns:p14="http://schemas.microsoft.com/office/powerpoint/2010/main" val="12035982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49DC3FE8-7509-4FFD-BD2A-848826B00A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733550"/>
            <a:ext cx="4495800" cy="25908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B5287B9C-1910-4B9E-BD0A-FF2F678233B2}"/>
              </a:ext>
            </a:extLst>
          </p:cNvPr>
          <p:cNvSpPr/>
          <p:nvPr/>
        </p:nvSpPr>
        <p:spPr>
          <a:xfrm>
            <a:off x="381000" y="285750"/>
            <a:ext cx="6208080" cy="677108"/>
          </a:xfrm>
          <a:prstGeom prst="rect">
            <a:avLst/>
          </a:prstGeom>
        </p:spPr>
        <p:txBody>
          <a:bodyPr wrap="square">
            <a:spAutoFit/>
          </a:bodyPr>
          <a:lstStyle/>
          <a:p>
            <a:r>
              <a:rPr lang="en-US" sz="2000" b="1" spc="-5" dirty="0">
                <a:solidFill>
                  <a:srgbClr val="FF0000"/>
                </a:solidFill>
                <a:latin typeface="Arial" panose="020B0604020202020204" pitchFamily="34" charset="0"/>
                <a:cs typeface="Arial" panose="020B0604020202020204" pitchFamily="34" charset="0"/>
              </a:rPr>
              <a:t>DATA VISUALISATION</a:t>
            </a:r>
            <a:br>
              <a:rPr lang="en-US" sz="2800" spc="-5" dirty="0">
                <a:latin typeface="Roboto"/>
              </a:rPr>
            </a:br>
            <a:r>
              <a:rPr lang="en-US" b="1" spc="-5" dirty="0">
                <a:latin typeface="Roboto"/>
              </a:rPr>
              <a:t>Which hotel contribute more ADR to the Hotel Business</a:t>
            </a:r>
            <a:endParaRPr lang="en-IN" b="1" dirty="0"/>
          </a:p>
        </p:txBody>
      </p:sp>
      <p:sp>
        <p:nvSpPr>
          <p:cNvPr id="3" name="TextBox 2">
            <a:extLst>
              <a:ext uri="{FF2B5EF4-FFF2-40B4-BE49-F238E27FC236}">
                <a16:creationId xmlns:a16="http://schemas.microsoft.com/office/drawing/2014/main" id="{13876504-C15E-4E2B-9856-7380104F5843}"/>
              </a:ext>
            </a:extLst>
          </p:cNvPr>
          <p:cNvSpPr txBox="1"/>
          <p:nvPr/>
        </p:nvSpPr>
        <p:spPr>
          <a:xfrm>
            <a:off x="5791200" y="1982509"/>
            <a:ext cx="2743200" cy="2092881"/>
          </a:xfrm>
          <a:prstGeom prst="rect">
            <a:avLst/>
          </a:prstGeom>
          <a:noFill/>
        </p:spPr>
        <p:txBody>
          <a:bodyPr wrap="square" rtlCol="0">
            <a:spAutoFit/>
          </a:bodyPr>
          <a:lstStyle/>
          <a:p>
            <a:r>
              <a:rPr lang="en-US" b="1" dirty="0">
                <a:latin typeface="Roboto"/>
              </a:rPr>
              <a:t>INFERENCE</a:t>
            </a:r>
          </a:p>
          <a:p>
            <a:pPr marL="285750" indent="-285750">
              <a:buFont typeface="Arial" panose="020B0604020202020204" pitchFamily="34" charset="0"/>
              <a:buChar char="•"/>
            </a:pPr>
            <a:r>
              <a:rPr lang="en-US" sz="1400" dirty="0">
                <a:latin typeface="Roboto"/>
              </a:rPr>
              <a:t>Booking wise City Hotel contributes around 68%.</a:t>
            </a:r>
          </a:p>
          <a:p>
            <a:pPr marL="285750" indent="-285750">
              <a:buFont typeface="Arial" panose="020B0604020202020204" pitchFamily="34" charset="0"/>
              <a:buChar char="•"/>
            </a:pPr>
            <a:r>
              <a:rPr lang="en-US" sz="1400" dirty="0">
                <a:latin typeface="Roboto"/>
              </a:rPr>
              <a:t>But when comes to ADR generation the contribution is almost same. City Hotel contributes almost 53% whereas Resort Hotels contributes around 47% </a:t>
            </a:r>
            <a:endParaRPr lang="en-IN" sz="1400" dirty="0">
              <a:latin typeface="Roboto"/>
            </a:endParaRPr>
          </a:p>
        </p:txBody>
      </p:sp>
    </p:spTree>
    <p:extLst>
      <p:ext uri="{BB962C8B-B14F-4D97-AF65-F5344CB8AC3E}">
        <p14:creationId xmlns:p14="http://schemas.microsoft.com/office/powerpoint/2010/main" val="12789375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63488C4F-2593-45EB-ACDF-BE373169E7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30" y="1200150"/>
            <a:ext cx="4876799" cy="37338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3A2A5C0-7A67-41C5-4A12-E0F351619895}"/>
              </a:ext>
            </a:extLst>
          </p:cNvPr>
          <p:cNvSpPr>
            <a:spLocks noGrp="1"/>
          </p:cNvSpPr>
          <p:nvPr>
            <p:ph type="title"/>
          </p:nvPr>
        </p:nvSpPr>
        <p:spPr>
          <a:xfrm>
            <a:off x="261730" y="209550"/>
            <a:ext cx="5834270" cy="615553"/>
          </a:xfrm>
        </p:spPr>
        <p:txBody>
          <a:bodyPr/>
          <a:lstStyle/>
          <a:p>
            <a:r>
              <a:rPr lang="en-US" sz="2000" dirty="0">
                <a:solidFill>
                  <a:srgbClr val="FF0000"/>
                </a:solidFill>
              </a:rPr>
              <a:t>Data Visualization</a:t>
            </a:r>
            <a:br>
              <a:rPr lang="en-US" sz="2000" dirty="0">
                <a:solidFill>
                  <a:srgbClr val="FF0000"/>
                </a:solidFill>
              </a:rPr>
            </a:br>
            <a:r>
              <a:rPr lang="en-US" sz="2000" dirty="0">
                <a:solidFill>
                  <a:srgbClr val="FF0000"/>
                </a:solidFill>
              </a:rPr>
              <a:t>Correlation Analysis of Hotel Booking Factors</a:t>
            </a:r>
            <a:endParaRPr lang="en-US" sz="1800" dirty="0">
              <a:solidFill>
                <a:srgbClr val="FF0000"/>
              </a:solidFill>
            </a:endParaRPr>
          </a:p>
        </p:txBody>
      </p:sp>
      <p:sp>
        <p:nvSpPr>
          <p:cNvPr id="3" name="Text Placeholder 2">
            <a:extLst>
              <a:ext uri="{FF2B5EF4-FFF2-40B4-BE49-F238E27FC236}">
                <a16:creationId xmlns:a16="http://schemas.microsoft.com/office/drawing/2014/main" id="{C9068AA3-0AF7-1FAA-C127-0EC55004E636}"/>
              </a:ext>
            </a:extLst>
          </p:cNvPr>
          <p:cNvSpPr>
            <a:spLocks noGrp="1"/>
          </p:cNvSpPr>
          <p:nvPr>
            <p:ph type="body" idx="1"/>
          </p:nvPr>
        </p:nvSpPr>
        <p:spPr>
          <a:xfrm>
            <a:off x="5029200" y="1323847"/>
            <a:ext cx="3962400" cy="2862322"/>
          </a:xfrm>
        </p:spPr>
        <p:txBody>
          <a:bodyPr/>
          <a:lstStyle/>
          <a:p>
            <a:r>
              <a:rPr lang="en-US" b="1" dirty="0">
                <a:latin typeface="Roboto" panose="02000000000000000000" pitchFamily="2" charset="0"/>
                <a:ea typeface="Roboto" panose="02000000000000000000" pitchFamily="2" charset="0"/>
                <a:cs typeface="Roboto" panose="02000000000000000000" pitchFamily="2" charset="0"/>
              </a:rPr>
              <a:t>INFERENCE</a:t>
            </a:r>
          </a:p>
          <a:p>
            <a:pPr marL="285750" indent="-285750">
              <a:buFont typeface="Arial" panose="020B0604020202020204" pitchFamily="34" charset="0"/>
              <a:buChar char="•"/>
            </a:pPr>
            <a:r>
              <a:rPr lang="en-US" sz="1400" dirty="0">
                <a:latin typeface="Roboto" panose="02000000000000000000" pitchFamily="2" charset="0"/>
                <a:ea typeface="Roboto" panose="02000000000000000000" pitchFamily="2" charset="0"/>
                <a:cs typeface="Roboto" panose="02000000000000000000" pitchFamily="2" charset="0"/>
              </a:rPr>
              <a:t>There is a high positive correlation between Booking and Pricing, Total Stay, Cancellations and Parking spaces, where as negative correlation with Repeated guests</a:t>
            </a:r>
          </a:p>
          <a:p>
            <a:pPr marL="285750" indent="-285750">
              <a:buFont typeface="Arial" panose="020B0604020202020204" pitchFamily="34" charset="0"/>
              <a:buChar char="•"/>
            </a:pPr>
            <a:endParaRPr lang="en-US" sz="1400" dirty="0">
              <a:latin typeface="Roboto" panose="02000000000000000000" pitchFamily="2" charset="0"/>
              <a:ea typeface="Roboto" panose="02000000000000000000" pitchFamily="2" charset="0"/>
              <a:cs typeface="Roboto" panose="02000000000000000000" pitchFamily="2" charset="0"/>
            </a:endParaRPr>
          </a:p>
          <a:p>
            <a:pPr marL="285750" indent="-285750">
              <a:buFont typeface="Arial" panose="020B0604020202020204" pitchFamily="34" charset="0"/>
              <a:buChar char="•"/>
            </a:pPr>
            <a:r>
              <a:rPr lang="en-US" sz="1400" dirty="0">
                <a:latin typeface="Roboto" panose="02000000000000000000" pitchFamily="2" charset="0"/>
                <a:ea typeface="Roboto" panose="02000000000000000000" pitchFamily="2" charset="0"/>
                <a:cs typeface="Roboto" panose="02000000000000000000" pitchFamily="2" charset="0"/>
              </a:rPr>
              <a:t>Increase in Pricing leads to repeated Customers not visiting again</a:t>
            </a:r>
          </a:p>
          <a:p>
            <a:pPr marL="285750" indent="-285750">
              <a:buFont typeface="Arial" panose="020B0604020202020204" pitchFamily="34" charset="0"/>
              <a:buChar char="•"/>
            </a:pPr>
            <a:endParaRPr lang="en-US" sz="1400" dirty="0">
              <a:latin typeface="Roboto" panose="02000000000000000000" pitchFamily="2" charset="0"/>
              <a:ea typeface="Roboto" panose="02000000000000000000" pitchFamily="2" charset="0"/>
              <a:cs typeface="Roboto" panose="02000000000000000000" pitchFamily="2" charset="0"/>
            </a:endParaRPr>
          </a:p>
          <a:p>
            <a:pPr marL="285750" indent="-285750">
              <a:buFont typeface="Arial" panose="020B0604020202020204" pitchFamily="34" charset="0"/>
              <a:buChar char="•"/>
            </a:pPr>
            <a:r>
              <a:rPr lang="en-US" sz="1400" dirty="0">
                <a:latin typeface="Roboto" panose="02000000000000000000" pitchFamily="2" charset="0"/>
                <a:ea typeface="Roboto" panose="02000000000000000000" pitchFamily="2" charset="0"/>
                <a:cs typeface="Roboto" panose="02000000000000000000" pitchFamily="2" charset="0"/>
              </a:rPr>
              <a:t>There is firm correlation between Parking space and Cancellation inferring that people are more likely to cancel their booking if Parking space is not available.</a:t>
            </a:r>
          </a:p>
        </p:txBody>
      </p:sp>
    </p:spTree>
    <p:extLst>
      <p:ext uri="{BB962C8B-B14F-4D97-AF65-F5344CB8AC3E}">
        <p14:creationId xmlns:p14="http://schemas.microsoft.com/office/powerpoint/2010/main" val="18057649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429E9-714E-76BC-7505-38818466C2B9}"/>
              </a:ext>
            </a:extLst>
          </p:cNvPr>
          <p:cNvSpPr>
            <a:spLocks noGrp="1"/>
          </p:cNvSpPr>
          <p:nvPr>
            <p:ph type="title"/>
          </p:nvPr>
        </p:nvSpPr>
        <p:spPr>
          <a:xfrm>
            <a:off x="76200" y="130811"/>
            <a:ext cx="3652774" cy="276999"/>
          </a:xfrm>
        </p:spPr>
        <p:txBody>
          <a:bodyPr/>
          <a:lstStyle/>
          <a:p>
            <a:r>
              <a:rPr lang="en-US" sz="1800" dirty="0">
                <a:solidFill>
                  <a:srgbClr val="FF0000"/>
                </a:solidFill>
              </a:rPr>
              <a:t>BUSINESS OBJECTIVE :</a:t>
            </a:r>
          </a:p>
        </p:txBody>
      </p:sp>
      <p:sp>
        <p:nvSpPr>
          <p:cNvPr id="3" name="Text Placeholder 2">
            <a:extLst>
              <a:ext uri="{FF2B5EF4-FFF2-40B4-BE49-F238E27FC236}">
                <a16:creationId xmlns:a16="http://schemas.microsoft.com/office/drawing/2014/main" id="{FB4A834B-09DB-FE69-1665-25F6B1531F98}"/>
              </a:ext>
            </a:extLst>
          </p:cNvPr>
          <p:cNvSpPr>
            <a:spLocks noGrp="1"/>
          </p:cNvSpPr>
          <p:nvPr>
            <p:ph type="body" idx="1"/>
          </p:nvPr>
        </p:nvSpPr>
        <p:spPr>
          <a:xfrm>
            <a:off x="76200" y="514350"/>
            <a:ext cx="8915400" cy="1938992"/>
          </a:xfrm>
        </p:spPr>
        <p:txBody>
          <a:bodyPr/>
          <a:lstStyle/>
          <a:p>
            <a:endParaRPr lang="en-US" sz="1400" dirty="0">
              <a:solidFill>
                <a:schemeClr val="tx1">
                  <a:lumMod val="95000"/>
                  <a:lumOff val="5000"/>
                </a:schemeClr>
              </a:solidFill>
            </a:endParaRPr>
          </a:p>
          <a:p>
            <a:pPr marL="285750" indent="-285750">
              <a:buFont typeface="Wingdings" panose="05000000000000000000" pitchFamily="2" charset="2"/>
              <a:buChar char="ü"/>
            </a:pPr>
            <a:r>
              <a:rPr lang="en-US" sz="1400" dirty="0">
                <a:solidFill>
                  <a:schemeClr val="tx1">
                    <a:lumMod val="95000"/>
                    <a:lumOff val="5000"/>
                  </a:schemeClr>
                </a:solidFill>
              </a:rPr>
              <a:t> We are able to show the things to the client which Hotel is most preferred , the percentage of repeated guests , mostly preferred food by guests , then which hotel has the highest adr , etc.</a:t>
            </a:r>
          </a:p>
          <a:p>
            <a:endParaRPr lang="en-US" sz="1400" dirty="0">
              <a:solidFill>
                <a:schemeClr val="tx1">
                  <a:lumMod val="95000"/>
                  <a:lumOff val="5000"/>
                </a:schemeClr>
              </a:solidFill>
            </a:endParaRPr>
          </a:p>
          <a:p>
            <a:endParaRPr lang="en-US" sz="1400" dirty="0">
              <a:solidFill>
                <a:schemeClr val="tx1">
                  <a:lumMod val="95000"/>
                  <a:lumOff val="5000"/>
                </a:schemeClr>
              </a:solidFill>
            </a:endParaRPr>
          </a:p>
          <a:p>
            <a:r>
              <a:rPr lang="en-US" sz="1400" b="1" dirty="0">
                <a:solidFill>
                  <a:schemeClr val="tx1">
                    <a:lumMod val="95000"/>
                    <a:lumOff val="5000"/>
                  </a:schemeClr>
                </a:solidFill>
              </a:rPr>
              <a:t>By focusing on these key business objectives in hotel booking analysis, hotels can optimize revenue, enhance customer experiences, improve operational efficiency, refine marketing strategies, and gain a competitive advantage in the dynamic hospitality industry.</a:t>
            </a:r>
          </a:p>
          <a:p>
            <a:endParaRPr lang="en-US" sz="1400" dirty="0">
              <a:solidFill>
                <a:schemeClr val="tx1">
                  <a:lumMod val="95000"/>
                  <a:lumOff val="5000"/>
                </a:schemeClr>
              </a:solidFill>
            </a:endParaRPr>
          </a:p>
        </p:txBody>
      </p:sp>
    </p:spTree>
    <p:extLst>
      <p:ext uri="{BB962C8B-B14F-4D97-AF65-F5344CB8AC3E}">
        <p14:creationId xmlns:p14="http://schemas.microsoft.com/office/powerpoint/2010/main" val="37102192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2F54D-B468-5871-6EA8-EDCCBA81C77F}"/>
              </a:ext>
            </a:extLst>
          </p:cNvPr>
          <p:cNvSpPr>
            <a:spLocks noGrp="1"/>
          </p:cNvSpPr>
          <p:nvPr>
            <p:ph type="title"/>
          </p:nvPr>
        </p:nvSpPr>
        <p:spPr>
          <a:xfrm>
            <a:off x="76200" y="7454"/>
            <a:ext cx="3652774" cy="307777"/>
          </a:xfrm>
        </p:spPr>
        <p:txBody>
          <a:bodyPr/>
          <a:lstStyle/>
          <a:p>
            <a:r>
              <a:rPr lang="en-US" sz="2000" dirty="0">
                <a:solidFill>
                  <a:srgbClr val="FF0000"/>
                </a:solidFill>
              </a:rPr>
              <a:t>Conclusion</a:t>
            </a:r>
          </a:p>
        </p:txBody>
      </p:sp>
      <p:sp>
        <p:nvSpPr>
          <p:cNvPr id="3" name="Text Placeholder 2">
            <a:extLst>
              <a:ext uri="{FF2B5EF4-FFF2-40B4-BE49-F238E27FC236}">
                <a16:creationId xmlns:a16="http://schemas.microsoft.com/office/drawing/2014/main" id="{F5E1707F-1D0E-498A-790E-87CA98841AF6}"/>
              </a:ext>
            </a:extLst>
          </p:cNvPr>
          <p:cNvSpPr>
            <a:spLocks noGrp="1"/>
          </p:cNvSpPr>
          <p:nvPr>
            <p:ph type="body" idx="1"/>
          </p:nvPr>
        </p:nvSpPr>
        <p:spPr>
          <a:xfrm>
            <a:off x="76200" y="514350"/>
            <a:ext cx="8395252" cy="5386090"/>
          </a:xfrm>
        </p:spPr>
        <p:txBody>
          <a:bodyPr/>
          <a:lstStyle/>
          <a:p>
            <a:pPr marL="285750" indent="-285750">
              <a:buFont typeface="Wingdings" panose="05000000000000000000" pitchFamily="2" charset="2"/>
              <a:buChar char="ü"/>
            </a:pPr>
            <a:r>
              <a:rPr lang="en-US" sz="1400" dirty="0">
                <a:solidFill>
                  <a:schemeClr val="tx1">
                    <a:lumMod val="85000"/>
                    <a:lumOff val="15000"/>
                  </a:schemeClr>
                </a:solidFill>
              </a:rPr>
              <a:t>Majority (61%) of the guests prefer City Hotel over Resort Hotel. Most of guest visiting these hotels are from European countries namely Portugal, Britain, France, Spain and Germany totaling to 75% of total booking count.</a:t>
            </a:r>
          </a:p>
          <a:p>
            <a:pPr marL="285750" indent="-285750">
              <a:buFont typeface="Wingdings" panose="05000000000000000000" pitchFamily="2" charset="2"/>
              <a:buChar char="ü"/>
            </a:pPr>
            <a:endParaRPr lang="en-US" sz="1400" dirty="0">
              <a:solidFill>
                <a:schemeClr val="tx1">
                  <a:lumMod val="85000"/>
                  <a:lumOff val="15000"/>
                </a:schemeClr>
              </a:solidFill>
            </a:endParaRPr>
          </a:p>
          <a:p>
            <a:pPr marL="285750" indent="-285750">
              <a:buFont typeface="Wingdings" panose="05000000000000000000" pitchFamily="2" charset="2"/>
              <a:buChar char="ü"/>
            </a:pPr>
            <a:r>
              <a:rPr lang="en-US" sz="1400" dirty="0">
                <a:solidFill>
                  <a:schemeClr val="tx1">
                    <a:lumMod val="85000"/>
                    <a:lumOff val="15000"/>
                  </a:schemeClr>
                </a:solidFill>
              </a:rPr>
              <a:t>The year 2016 observed the highest booking reservations. </a:t>
            </a:r>
          </a:p>
          <a:p>
            <a:endParaRPr lang="en-US" sz="1400" dirty="0">
              <a:solidFill>
                <a:schemeClr val="tx1">
                  <a:lumMod val="85000"/>
                  <a:lumOff val="15000"/>
                </a:schemeClr>
              </a:solidFill>
            </a:endParaRPr>
          </a:p>
          <a:p>
            <a:pPr marL="285750" indent="-285750">
              <a:buFont typeface="Wingdings" panose="05000000000000000000" pitchFamily="2" charset="2"/>
              <a:buChar char="ü"/>
            </a:pPr>
            <a:r>
              <a:rPr lang="en-US" sz="1400" dirty="0">
                <a:solidFill>
                  <a:schemeClr val="tx1">
                    <a:lumMod val="85000"/>
                    <a:lumOff val="15000"/>
                  </a:schemeClr>
                </a:solidFill>
              </a:rPr>
              <a:t>Around 11.5% of total reservations throughout year are coming from August whereas January has the least reservation of mere 5%. </a:t>
            </a:r>
          </a:p>
          <a:p>
            <a:endParaRPr lang="en-US" sz="1400" dirty="0">
              <a:solidFill>
                <a:schemeClr val="tx1">
                  <a:lumMod val="85000"/>
                  <a:lumOff val="15000"/>
                </a:schemeClr>
              </a:solidFill>
            </a:endParaRPr>
          </a:p>
          <a:p>
            <a:pPr marL="285750" indent="-285750">
              <a:buFont typeface="Wingdings" panose="05000000000000000000" pitchFamily="2" charset="2"/>
              <a:buChar char="ü"/>
            </a:pPr>
            <a:r>
              <a:rPr lang="en-US" sz="1400" dirty="0">
                <a:solidFill>
                  <a:schemeClr val="tx1">
                    <a:lumMod val="85000"/>
                    <a:lumOff val="15000"/>
                  </a:schemeClr>
                </a:solidFill>
              </a:rPr>
              <a:t>Inspecting different market segments, it was concluded that travel agency holds monopoly as both hotels are getting the most of booking from travel agency (around 79%)</a:t>
            </a:r>
          </a:p>
          <a:p>
            <a:pPr marL="285750" indent="-285750">
              <a:buFont typeface="Wingdings" panose="05000000000000000000" pitchFamily="2" charset="2"/>
              <a:buChar char="ü"/>
            </a:pPr>
            <a:endParaRPr lang="en-US" sz="1400" dirty="0">
              <a:solidFill>
                <a:schemeClr val="tx1">
                  <a:lumMod val="85000"/>
                  <a:lumOff val="15000"/>
                </a:schemeClr>
              </a:solidFill>
            </a:endParaRPr>
          </a:p>
          <a:p>
            <a:pPr marL="285750" indent="-285750">
              <a:buFont typeface="Wingdings" panose="05000000000000000000" pitchFamily="2" charset="2"/>
              <a:buChar char="ü"/>
            </a:pPr>
            <a:r>
              <a:rPr lang="en-US" sz="1400" dirty="0">
                <a:solidFill>
                  <a:schemeClr val="tx1">
                    <a:lumMod val="85000"/>
                    <a:lumOff val="15000"/>
                  </a:schemeClr>
                </a:solidFill>
              </a:rPr>
              <a:t>Only 3.9 % people revisited the hotels. Rest 96.1 % were new guests. Thus retention rate is low.</a:t>
            </a:r>
          </a:p>
          <a:p>
            <a:pPr marL="285750" indent="-285750">
              <a:buFont typeface="Wingdings" panose="05000000000000000000" pitchFamily="2" charset="2"/>
              <a:buChar char="ü"/>
            </a:pPr>
            <a:endParaRPr lang="en-US" sz="1400" dirty="0">
              <a:solidFill>
                <a:schemeClr val="tx1">
                  <a:lumMod val="85000"/>
                  <a:lumOff val="15000"/>
                </a:schemeClr>
              </a:solidFill>
            </a:endParaRPr>
          </a:p>
          <a:p>
            <a:pPr marL="285750" indent="-285750">
              <a:buFont typeface="Wingdings" panose="05000000000000000000" pitchFamily="2" charset="2"/>
              <a:buChar char="ü"/>
            </a:pPr>
            <a:r>
              <a:rPr lang="en-US" sz="1400" dirty="0">
                <a:solidFill>
                  <a:schemeClr val="tx1">
                    <a:lumMod val="85000"/>
                    <a:lumOff val="15000"/>
                  </a:schemeClr>
                </a:solidFill>
              </a:rPr>
              <a:t>Ideally guest prefer to stay 1-4 days in both hotels but 7 days stay at Resort hotel is also a popular choice among guests.</a:t>
            </a:r>
          </a:p>
          <a:p>
            <a:pPr marL="285750" indent="-285750">
              <a:buFont typeface="Wingdings" panose="05000000000000000000" pitchFamily="2" charset="2"/>
              <a:buChar char="ü"/>
            </a:pPr>
            <a:endParaRPr lang="en-US" sz="1400" dirty="0">
              <a:solidFill>
                <a:schemeClr val="tx1">
                  <a:lumMod val="85000"/>
                  <a:lumOff val="15000"/>
                </a:schemeClr>
              </a:solidFill>
            </a:endParaRPr>
          </a:p>
          <a:p>
            <a:pPr marL="285750" indent="-285750">
              <a:buFont typeface="Wingdings" panose="05000000000000000000" pitchFamily="2" charset="2"/>
              <a:buChar char="ü"/>
            </a:pPr>
            <a:r>
              <a:rPr lang="en-US" sz="1400" dirty="0">
                <a:solidFill>
                  <a:schemeClr val="tx1">
                    <a:lumMod val="85000"/>
                    <a:lumOff val="15000"/>
                  </a:schemeClr>
                </a:solidFill>
              </a:rPr>
              <a:t>There is firm correlation between Parking space and Cancellation inferring that people are more likely to cancel their booking if Parking space is not available.</a:t>
            </a:r>
          </a:p>
          <a:p>
            <a:pPr marL="285750" indent="-285750">
              <a:buFont typeface="Wingdings" panose="05000000000000000000" pitchFamily="2" charset="2"/>
              <a:buChar char="ü"/>
            </a:pPr>
            <a:endParaRPr lang="en-US" sz="1400" dirty="0">
              <a:solidFill>
                <a:schemeClr val="tx1">
                  <a:lumMod val="85000"/>
                  <a:lumOff val="15000"/>
                </a:schemeClr>
              </a:solidFill>
            </a:endParaRPr>
          </a:p>
          <a:p>
            <a:endParaRPr lang="en-US" sz="1400" dirty="0">
              <a:solidFill>
                <a:schemeClr val="tx1">
                  <a:lumMod val="85000"/>
                  <a:lumOff val="15000"/>
                </a:schemeClr>
              </a:solidFill>
            </a:endParaRPr>
          </a:p>
          <a:p>
            <a:pPr marL="285750" indent="-285750">
              <a:buFont typeface="Wingdings" panose="05000000000000000000" pitchFamily="2" charset="2"/>
              <a:buChar char="ü"/>
            </a:pPr>
            <a:endParaRPr lang="en-US" sz="1400" dirty="0">
              <a:solidFill>
                <a:schemeClr val="tx1">
                  <a:lumMod val="85000"/>
                  <a:lumOff val="15000"/>
                </a:schemeClr>
              </a:solidFill>
            </a:endParaRPr>
          </a:p>
          <a:p>
            <a:pPr marL="285750" indent="-285750">
              <a:buFont typeface="Wingdings" panose="05000000000000000000" pitchFamily="2" charset="2"/>
              <a:buChar char="ü"/>
            </a:pPr>
            <a:endParaRPr lang="en-US" sz="1400" dirty="0">
              <a:solidFill>
                <a:schemeClr val="tx1">
                  <a:lumMod val="85000"/>
                  <a:lumOff val="15000"/>
                </a:schemeClr>
              </a:solidFill>
            </a:endParaRPr>
          </a:p>
          <a:p>
            <a:endParaRPr lang="en-US" sz="1400" dirty="0">
              <a:solidFill>
                <a:schemeClr val="tx1">
                  <a:lumMod val="85000"/>
                  <a:lumOff val="15000"/>
                </a:schemeClr>
              </a:solidFill>
            </a:endParaRPr>
          </a:p>
          <a:p>
            <a:pPr marL="285750" indent="-285750">
              <a:buFont typeface="Wingdings" panose="05000000000000000000" pitchFamily="2" charset="2"/>
              <a:buChar char="ü"/>
            </a:pPr>
            <a:endParaRPr lang="en-US" sz="1400" dirty="0">
              <a:solidFill>
                <a:schemeClr val="tx1">
                  <a:lumMod val="85000"/>
                  <a:lumOff val="15000"/>
                </a:schemeClr>
              </a:solidFill>
            </a:endParaRPr>
          </a:p>
          <a:p>
            <a:endParaRPr lang="en-US" sz="1400" dirty="0">
              <a:solidFill>
                <a:schemeClr val="tx1">
                  <a:lumMod val="85000"/>
                  <a:lumOff val="15000"/>
                </a:schemeClr>
              </a:solidFill>
            </a:endParaRPr>
          </a:p>
        </p:txBody>
      </p:sp>
    </p:spTree>
    <p:extLst>
      <p:ext uri="{BB962C8B-B14F-4D97-AF65-F5344CB8AC3E}">
        <p14:creationId xmlns:p14="http://schemas.microsoft.com/office/powerpoint/2010/main" val="34740696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2438400" y="1809750"/>
            <a:ext cx="3651250" cy="847725"/>
          </a:xfrm>
          <a:prstGeom prst="rect">
            <a:avLst/>
          </a:prstGeom>
        </p:spPr>
        <p:txBody>
          <a:bodyPr vert="horz" wrap="square" lIns="0" tIns="12700" rIns="0" bIns="0" rtlCol="0">
            <a:spAutoFit/>
          </a:bodyPr>
          <a:lstStyle/>
          <a:p>
            <a:pPr marL="132080">
              <a:lnSpc>
                <a:spcPct val="100000"/>
              </a:lnSpc>
              <a:spcBef>
                <a:spcPts val="100"/>
              </a:spcBef>
            </a:pPr>
            <a:r>
              <a:rPr dirty="0"/>
              <a:t>Thank</a:t>
            </a:r>
            <a:r>
              <a:rPr spc="-85" dirty="0"/>
              <a:t> </a:t>
            </a:r>
            <a:r>
              <a:rPr dirty="0"/>
              <a:t>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2308" y="271105"/>
            <a:ext cx="4292092" cy="319959"/>
          </a:xfrm>
          <a:prstGeom prst="rect">
            <a:avLst/>
          </a:prstGeom>
        </p:spPr>
        <p:txBody>
          <a:bodyPr vert="horz" wrap="square" lIns="0" tIns="12065" rIns="0" bIns="0" rtlCol="0">
            <a:spAutoFit/>
          </a:bodyPr>
          <a:lstStyle/>
          <a:p>
            <a:pPr marL="12700">
              <a:lnSpc>
                <a:spcPct val="100000"/>
              </a:lnSpc>
              <a:spcBef>
                <a:spcPts val="95"/>
              </a:spcBef>
            </a:pPr>
            <a:r>
              <a:rPr sz="2000" spc="-5" dirty="0"/>
              <a:t>Data</a:t>
            </a:r>
            <a:r>
              <a:rPr lang="en-US" sz="2000" spc="-60" dirty="0"/>
              <a:t> Collection &amp; Understanding</a:t>
            </a:r>
            <a:endParaRPr sz="2000" dirty="0"/>
          </a:p>
        </p:txBody>
      </p:sp>
      <p:sp>
        <p:nvSpPr>
          <p:cNvPr id="3" name="object 3"/>
          <p:cNvSpPr txBox="1"/>
          <p:nvPr/>
        </p:nvSpPr>
        <p:spPr>
          <a:xfrm>
            <a:off x="432308" y="908366"/>
            <a:ext cx="7751445" cy="4235134"/>
          </a:xfrm>
          <a:prstGeom prst="rect">
            <a:avLst/>
          </a:prstGeom>
        </p:spPr>
        <p:txBody>
          <a:bodyPr vert="horz" wrap="square" lIns="0" tIns="13335" rIns="0" bIns="0" rtlCol="0">
            <a:spAutoFit/>
          </a:bodyPr>
          <a:lstStyle/>
          <a:p>
            <a:pPr marL="12700">
              <a:lnSpc>
                <a:spcPct val="100000"/>
              </a:lnSpc>
              <a:spcBef>
                <a:spcPts val="105"/>
              </a:spcBef>
            </a:pPr>
            <a:r>
              <a:rPr lang="en-US" sz="1400" spc="-5" dirty="0">
                <a:solidFill>
                  <a:srgbClr val="124F5C"/>
                </a:solidFill>
                <a:latin typeface="Arial MT"/>
                <a:cs typeface="Arial MT"/>
              </a:rPr>
              <a:t>  </a:t>
            </a:r>
            <a:r>
              <a:rPr lang="en-US" sz="1400" spc="-5" dirty="0">
                <a:solidFill>
                  <a:schemeClr val="tx1">
                    <a:lumMod val="95000"/>
                    <a:lumOff val="5000"/>
                  </a:schemeClr>
                </a:solidFill>
                <a:cs typeface="Arial MT"/>
              </a:rPr>
              <a:t>Data collection and understanding is very important. So in dataset contains </a:t>
            </a:r>
            <a:r>
              <a:rPr lang="en-US" sz="1400" b="1" spc="-5" dirty="0">
                <a:solidFill>
                  <a:schemeClr val="tx1">
                    <a:lumMod val="95000"/>
                    <a:lumOff val="5000"/>
                  </a:schemeClr>
                </a:solidFill>
                <a:cs typeface="Arial MT"/>
              </a:rPr>
              <a:t>119390 rows and 32 columns</a:t>
            </a:r>
            <a:r>
              <a:rPr lang="en-US" sz="1400" b="1" spc="-5" dirty="0">
                <a:solidFill>
                  <a:srgbClr val="124F5C"/>
                </a:solidFill>
                <a:cs typeface="Arial MT"/>
              </a:rPr>
              <a:t>. </a:t>
            </a:r>
            <a:r>
              <a:rPr lang="en-US" sz="1400" spc="-5" dirty="0">
                <a:solidFill>
                  <a:schemeClr val="tx1">
                    <a:lumMod val="95000"/>
                    <a:lumOff val="5000"/>
                  </a:schemeClr>
                </a:solidFill>
                <a:cs typeface="Arial MT"/>
              </a:rPr>
              <a:t>Let’s understand the columns.</a:t>
            </a:r>
          </a:p>
          <a:p>
            <a:pPr marL="12700">
              <a:lnSpc>
                <a:spcPct val="100000"/>
              </a:lnSpc>
              <a:spcBef>
                <a:spcPts val="105"/>
              </a:spcBef>
            </a:pPr>
            <a:r>
              <a:rPr lang="en-US" sz="1400" spc="-5" dirty="0">
                <a:solidFill>
                  <a:srgbClr val="124F5C"/>
                </a:solidFill>
                <a:cs typeface="Arial MT"/>
              </a:rPr>
              <a:t>   </a:t>
            </a:r>
          </a:p>
          <a:p>
            <a:pPr marL="12700">
              <a:lnSpc>
                <a:spcPct val="100000"/>
              </a:lnSpc>
              <a:spcBef>
                <a:spcPts val="105"/>
              </a:spcBef>
            </a:pPr>
            <a:r>
              <a:rPr lang="en-US" sz="1400" spc="-5" dirty="0">
                <a:solidFill>
                  <a:srgbClr val="FF0000"/>
                </a:solidFill>
                <a:cs typeface="Arial MT"/>
              </a:rPr>
              <a:t>   Dataset Description</a:t>
            </a:r>
            <a:r>
              <a:rPr lang="en-US" sz="1400" spc="-5" dirty="0">
                <a:solidFill>
                  <a:srgbClr val="124F5C"/>
                </a:solidFill>
                <a:cs typeface="Arial MT"/>
              </a:rPr>
              <a:t>:</a:t>
            </a:r>
          </a:p>
          <a:p>
            <a:pPr marL="12700">
              <a:lnSpc>
                <a:spcPct val="100000"/>
              </a:lnSpc>
              <a:spcBef>
                <a:spcPts val="105"/>
              </a:spcBef>
            </a:pPr>
            <a:r>
              <a:rPr sz="1400" spc="-5" dirty="0">
                <a:solidFill>
                  <a:schemeClr val="tx1">
                    <a:lumMod val="95000"/>
                    <a:lumOff val="5000"/>
                  </a:schemeClr>
                </a:solidFill>
                <a:cs typeface="Arial MT"/>
              </a:rPr>
              <a:t>Given</a:t>
            </a:r>
            <a:r>
              <a:rPr sz="1400" spc="-10" dirty="0">
                <a:solidFill>
                  <a:schemeClr val="tx1">
                    <a:lumMod val="95000"/>
                    <a:lumOff val="5000"/>
                  </a:schemeClr>
                </a:solidFill>
                <a:cs typeface="Arial MT"/>
              </a:rPr>
              <a:t> </a:t>
            </a:r>
            <a:r>
              <a:rPr sz="1400" dirty="0">
                <a:solidFill>
                  <a:schemeClr val="tx1">
                    <a:lumMod val="95000"/>
                    <a:lumOff val="5000"/>
                  </a:schemeClr>
                </a:solidFill>
                <a:cs typeface="Arial MT"/>
              </a:rPr>
              <a:t>data</a:t>
            </a:r>
            <a:r>
              <a:rPr sz="1400" spc="-15" dirty="0">
                <a:solidFill>
                  <a:schemeClr val="tx1">
                    <a:lumMod val="95000"/>
                    <a:lumOff val="5000"/>
                  </a:schemeClr>
                </a:solidFill>
                <a:cs typeface="Arial MT"/>
              </a:rPr>
              <a:t> </a:t>
            </a:r>
            <a:r>
              <a:rPr sz="1400" dirty="0">
                <a:solidFill>
                  <a:schemeClr val="tx1">
                    <a:lumMod val="95000"/>
                    <a:lumOff val="5000"/>
                  </a:schemeClr>
                </a:solidFill>
                <a:cs typeface="Arial MT"/>
              </a:rPr>
              <a:t>set</a:t>
            </a:r>
            <a:r>
              <a:rPr sz="1400" spc="-30" dirty="0">
                <a:solidFill>
                  <a:schemeClr val="tx1">
                    <a:lumMod val="95000"/>
                    <a:lumOff val="5000"/>
                  </a:schemeClr>
                </a:solidFill>
                <a:cs typeface="Arial MT"/>
              </a:rPr>
              <a:t> </a:t>
            </a:r>
            <a:r>
              <a:rPr sz="1400" dirty="0">
                <a:solidFill>
                  <a:schemeClr val="tx1">
                    <a:lumMod val="95000"/>
                    <a:lumOff val="5000"/>
                  </a:schemeClr>
                </a:solidFill>
                <a:cs typeface="Arial MT"/>
              </a:rPr>
              <a:t>has</a:t>
            </a:r>
            <a:r>
              <a:rPr sz="1400" spc="-10" dirty="0">
                <a:solidFill>
                  <a:schemeClr val="tx1">
                    <a:lumMod val="95000"/>
                    <a:lumOff val="5000"/>
                  </a:schemeClr>
                </a:solidFill>
                <a:cs typeface="Arial MT"/>
              </a:rPr>
              <a:t> </a:t>
            </a:r>
            <a:r>
              <a:rPr sz="1400" dirty="0">
                <a:solidFill>
                  <a:schemeClr val="tx1">
                    <a:lumMod val="95000"/>
                    <a:lumOff val="5000"/>
                  </a:schemeClr>
                </a:solidFill>
                <a:cs typeface="Arial MT"/>
              </a:rPr>
              <a:t>different</a:t>
            </a:r>
            <a:r>
              <a:rPr sz="1400" spc="-50" dirty="0">
                <a:solidFill>
                  <a:schemeClr val="tx1">
                    <a:lumMod val="95000"/>
                    <a:lumOff val="5000"/>
                  </a:schemeClr>
                </a:solidFill>
                <a:cs typeface="Arial MT"/>
              </a:rPr>
              <a:t> </a:t>
            </a:r>
            <a:r>
              <a:rPr sz="1400" dirty="0">
                <a:solidFill>
                  <a:schemeClr val="tx1">
                    <a:lumMod val="95000"/>
                    <a:lumOff val="5000"/>
                  </a:schemeClr>
                </a:solidFill>
                <a:cs typeface="Arial MT"/>
              </a:rPr>
              <a:t>columns</a:t>
            </a:r>
            <a:r>
              <a:rPr sz="1400" spc="-25" dirty="0">
                <a:solidFill>
                  <a:schemeClr val="tx1">
                    <a:lumMod val="95000"/>
                    <a:lumOff val="5000"/>
                  </a:schemeClr>
                </a:solidFill>
                <a:cs typeface="Arial MT"/>
              </a:rPr>
              <a:t> </a:t>
            </a:r>
            <a:r>
              <a:rPr sz="1400" dirty="0">
                <a:solidFill>
                  <a:schemeClr val="tx1">
                    <a:lumMod val="95000"/>
                    <a:lumOff val="5000"/>
                  </a:schemeClr>
                </a:solidFill>
                <a:cs typeface="Arial MT"/>
              </a:rPr>
              <a:t>of</a:t>
            </a:r>
            <a:r>
              <a:rPr sz="1400" spc="-15" dirty="0">
                <a:solidFill>
                  <a:schemeClr val="tx1">
                    <a:lumMod val="95000"/>
                    <a:lumOff val="5000"/>
                  </a:schemeClr>
                </a:solidFill>
                <a:cs typeface="Arial MT"/>
              </a:rPr>
              <a:t> </a:t>
            </a:r>
            <a:r>
              <a:rPr sz="1400" spc="-5" dirty="0">
                <a:solidFill>
                  <a:schemeClr val="tx1">
                    <a:lumMod val="95000"/>
                    <a:lumOff val="5000"/>
                  </a:schemeClr>
                </a:solidFill>
                <a:cs typeface="Arial MT"/>
              </a:rPr>
              <a:t>variables</a:t>
            </a:r>
            <a:r>
              <a:rPr sz="1400" spc="-10" dirty="0">
                <a:solidFill>
                  <a:schemeClr val="tx1">
                    <a:lumMod val="95000"/>
                    <a:lumOff val="5000"/>
                  </a:schemeClr>
                </a:solidFill>
                <a:cs typeface="Arial MT"/>
              </a:rPr>
              <a:t> </a:t>
            </a:r>
            <a:r>
              <a:rPr sz="1400" dirty="0">
                <a:solidFill>
                  <a:schemeClr val="tx1">
                    <a:lumMod val="95000"/>
                    <a:lumOff val="5000"/>
                  </a:schemeClr>
                </a:solidFill>
                <a:cs typeface="Arial MT"/>
              </a:rPr>
              <a:t>crucial</a:t>
            </a:r>
            <a:r>
              <a:rPr sz="1400" spc="-30" dirty="0">
                <a:solidFill>
                  <a:schemeClr val="tx1">
                    <a:lumMod val="95000"/>
                    <a:lumOff val="5000"/>
                  </a:schemeClr>
                </a:solidFill>
                <a:cs typeface="Arial MT"/>
              </a:rPr>
              <a:t> </a:t>
            </a:r>
            <a:r>
              <a:rPr sz="1400" dirty="0">
                <a:solidFill>
                  <a:schemeClr val="tx1">
                    <a:lumMod val="95000"/>
                    <a:lumOff val="5000"/>
                  </a:schemeClr>
                </a:solidFill>
                <a:cs typeface="Arial MT"/>
              </a:rPr>
              <a:t>for</a:t>
            </a:r>
            <a:r>
              <a:rPr sz="1400" spc="-25" dirty="0">
                <a:solidFill>
                  <a:schemeClr val="tx1">
                    <a:lumMod val="95000"/>
                    <a:lumOff val="5000"/>
                  </a:schemeClr>
                </a:solidFill>
                <a:cs typeface="Arial MT"/>
              </a:rPr>
              <a:t> </a:t>
            </a:r>
            <a:r>
              <a:rPr sz="1400" dirty="0">
                <a:solidFill>
                  <a:schemeClr val="tx1">
                    <a:lumMod val="95000"/>
                    <a:lumOff val="5000"/>
                  </a:schemeClr>
                </a:solidFill>
                <a:cs typeface="Arial MT"/>
              </a:rPr>
              <a:t>hotel</a:t>
            </a:r>
            <a:r>
              <a:rPr sz="1400" spc="-20" dirty="0">
                <a:solidFill>
                  <a:schemeClr val="tx1">
                    <a:lumMod val="95000"/>
                    <a:lumOff val="5000"/>
                  </a:schemeClr>
                </a:solidFill>
                <a:cs typeface="Arial MT"/>
              </a:rPr>
              <a:t> </a:t>
            </a:r>
            <a:r>
              <a:rPr sz="1400" dirty="0">
                <a:solidFill>
                  <a:schemeClr val="tx1">
                    <a:lumMod val="95000"/>
                    <a:lumOff val="5000"/>
                  </a:schemeClr>
                </a:solidFill>
                <a:cs typeface="Arial MT"/>
              </a:rPr>
              <a:t>bookings.</a:t>
            </a:r>
            <a:r>
              <a:rPr sz="1400" spc="-35" dirty="0">
                <a:solidFill>
                  <a:schemeClr val="tx1">
                    <a:lumMod val="95000"/>
                    <a:lumOff val="5000"/>
                  </a:schemeClr>
                </a:solidFill>
                <a:cs typeface="Arial MT"/>
              </a:rPr>
              <a:t> </a:t>
            </a:r>
            <a:r>
              <a:rPr sz="1400" dirty="0">
                <a:solidFill>
                  <a:schemeClr val="tx1">
                    <a:lumMod val="95000"/>
                    <a:lumOff val="5000"/>
                  </a:schemeClr>
                </a:solidFill>
                <a:cs typeface="Arial MT"/>
              </a:rPr>
              <a:t>Some</a:t>
            </a:r>
            <a:r>
              <a:rPr sz="1400" spc="-20" dirty="0">
                <a:solidFill>
                  <a:schemeClr val="tx1">
                    <a:lumMod val="95000"/>
                    <a:lumOff val="5000"/>
                  </a:schemeClr>
                </a:solidFill>
                <a:cs typeface="Arial MT"/>
              </a:rPr>
              <a:t> </a:t>
            </a:r>
            <a:r>
              <a:rPr sz="1400" dirty="0">
                <a:solidFill>
                  <a:schemeClr val="tx1">
                    <a:lumMod val="95000"/>
                    <a:lumOff val="5000"/>
                  </a:schemeClr>
                </a:solidFill>
                <a:cs typeface="Arial MT"/>
              </a:rPr>
              <a:t>of them</a:t>
            </a:r>
            <a:r>
              <a:rPr sz="1400" spc="-40" dirty="0">
                <a:solidFill>
                  <a:schemeClr val="tx1">
                    <a:lumMod val="95000"/>
                    <a:lumOff val="5000"/>
                  </a:schemeClr>
                </a:solidFill>
                <a:cs typeface="Arial MT"/>
              </a:rPr>
              <a:t> </a:t>
            </a:r>
            <a:r>
              <a:rPr sz="1400" dirty="0">
                <a:solidFill>
                  <a:schemeClr val="tx1">
                    <a:lumMod val="95000"/>
                    <a:lumOff val="5000"/>
                  </a:schemeClr>
                </a:solidFill>
                <a:cs typeface="Arial MT"/>
              </a:rPr>
              <a:t>are:</a:t>
            </a:r>
            <a:endParaRPr lang="en-US" sz="1400" dirty="0">
              <a:solidFill>
                <a:schemeClr val="tx1">
                  <a:lumMod val="95000"/>
                  <a:lumOff val="5000"/>
                </a:schemeClr>
              </a:solidFill>
              <a:cs typeface="Arial MT"/>
            </a:endParaRPr>
          </a:p>
          <a:p>
            <a:pPr marL="12700">
              <a:lnSpc>
                <a:spcPct val="100000"/>
              </a:lnSpc>
              <a:spcBef>
                <a:spcPts val="105"/>
              </a:spcBef>
            </a:pPr>
            <a:endParaRPr lang="en-US" sz="1400" dirty="0">
              <a:solidFill>
                <a:srgbClr val="124F5C"/>
              </a:solidFill>
              <a:cs typeface="Arial MT"/>
            </a:endParaRPr>
          </a:p>
          <a:p>
            <a:pPr marL="12700">
              <a:lnSpc>
                <a:spcPct val="150000"/>
              </a:lnSpc>
              <a:spcBef>
                <a:spcPts val="105"/>
              </a:spcBef>
            </a:pPr>
            <a:r>
              <a:rPr lang="en-US" sz="1400" dirty="0">
                <a:solidFill>
                  <a:srgbClr val="FF0000"/>
                </a:solidFill>
                <a:cs typeface="Arial MT"/>
              </a:rPr>
              <a:t>hotel </a:t>
            </a:r>
            <a:r>
              <a:rPr lang="en-US" sz="1400" dirty="0">
                <a:cs typeface="Arial MT"/>
              </a:rPr>
              <a:t>: Hotel(Resort Hotel or City Hotel) is_canceled : Value indicating if the booking was canceled (1) or not (0)</a:t>
            </a:r>
          </a:p>
          <a:p>
            <a:pPr marL="12700">
              <a:lnSpc>
                <a:spcPct val="150000"/>
              </a:lnSpc>
              <a:spcBef>
                <a:spcPts val="105"/>
              </a:spcBef>
            </a:pPr>
            <a:r>
              <a:rPr lang="en-US" sz="1400" dirty="0">
                <a:solidFill>
                  <a:srgbClr val="FF0000"/>
                </a:solidFill>
                <a:cs typeface="Arial MT"/>
              </a:rPr>
              <a:t>lead_time </a:t>
            </a:r>
            <a:r>
              <a:rPr lang="en-US" sz="1400" dirty="0">
                <a:cs typeface="Arial MT"/>
              </a:rPr>
              <a:t>: * Number of days that elapsed between the entering date of the booking into the PMS and the arrival date*</a:t>
            </a:r>
          </a:p>
          <a:p>
            <a:pPr marL="12700">
              <a:lnSpc>
                <a:spcPct val="150000"/>
              </a:lnSpc>
              <a:spcBef>
                <a:spcPts val="105"/>
              </a:spcBef>
            </a:pPr>
            <a:r>
              <a:rPr lang="en-US" sz="1400" dirty="0">
                <a:solidFill>
                  <a:srgbClr val="FF0000"/>
                </a:solidFill>
                <a:cs typeface="Arial MT"/>
              </a:rPr>
              <a:t>arrival_date_year </a:t>
            </a:r>
            <a:r>
              <a:rPr lang="en-US" sz="1400" dirty="0">
                <a:cs typeface="Arial MT"/>
              </a:rPr>
              <a:t>: Year of arrival date</a:t>
            </a:r>
          </a:p>
          <a:p>
            <a:pPr marL="12700">
              <a:lnSpc>
                <a:spcPct val="150000"/>
              </a:lnSpc>
              <a:spcBef>
                <a:spcPts val="105"/>
              </a:spcBef>
            </a:pPr>
            <a:r>
              <a:rPr lang="en-US" sz="1400" dirty="0">
                <a:solidFill>
                  <a:srgbClr val="FF0000"/>
                </a:solidFill>
                <a:cs typeface="Arial MT"/>
              </a:rPr>
              <a:t>arrival_date_month </a:t>
            </a:r>
            <a:r>
              <a:rPr lang="en-US" sz="1400" dirty="0">
                <a:cs typeface="Arial MT"/>
              </a:rPr>
              <a:t>: Month of arrival date</a:t>
            </a:r>
          </a:p>
          <a:p>
            <a:pPr marL="12700">
              <a:lnSpc>
                <a:spcPct val="150000"/>
              </a:lnSpc>
              <a:spcBef>
                <a:spcPts val="105"/>
              </a:spcBef>
            </a:pPr>
            <a:r>
              <a:rPr lang="en-US" sz="1400" dirty="0">
                <a:solidFill>
                  <a:srgbClr val="FF0000"/>
                </a:solidFill>
                <a:cs typeface="Arial MT"/>
              </a:rPr>
              <a:t>arrival_date_week_number </a:t>
            </a:r>
            <a:r>
              <a:rPr lang="en-US" sz="1400" dirty="0">
                <a:cs typeface="Arial MT"/>
              </a:rPr>
              <a:t>: Week number of year for arrival date</a:t>
            </a:r>
          </a:p>
          <a:p>
            <a:pPr marL="12700">
              <a:lnSpc>
                <a:spcPct val="150000"/>
              </a:lnSpc>
              <a:spcBef>
                <a:spcPts val="105"/>
              </a:spcBef>
            </a:pPr>
            <a:r>
              <a:rPr lang="en-US" sz="1400" dirty="0">
                <a:solidFill>
                  <a:srgbClr val="FF0000"/>
                </a:solidFill>
                <a:cs typeface="Arial MT"/>
              </a:rPr>
              <a:t>arrival_date_day_of_month </a:t>
            </a:r>
            <a:r>
              <a:rPr lang="en-US" sz="1400" dirty="0">
                <a:cs typeface="Arial MT"/>
              </a:rPr>
              <a:t>: Day of arrival date</a:t>
            </a:r>
          </a:p>
          <a:p>
            <a:pPr>
              <a:lnSpc>
                <a:spcPct val="100000"/>
              </a:lnSpc>
              <a:spcBef>
                <a:spcPts val="15"/>
              </a:spcBef>
            </a:pPr>
            <a:endParaRPr sz="1400" dirty="0">
              <a:latin typeface="Arial MT"/>
              <a:cs typeface="Arial MT"/>
            </a:endParaRPr>
          </a:p>
        </p:txBody>
      </p:sp>
      <p:sp>
        <p:nvSpPr>
          <p:cNvPr id="5" name="Arrow: Right 4">
            <a:extLst>
              <a:ext uri="{FF2B5EF4-FFF2-40B4-BE49-F238E27FC236}">
                <a16:creationId xmlns:a16="http://schemas.microsoft.com/office/drawing/2014/main" id="{39C53945-7FE9-0285-5217-FC9D33AEBB7E}"/>
              </a:ext>
            </a:extLst>
          </p:cNvPr>
          <p:cNvSpPr/>
          <p:nvPr/>
        </p:nvSpPr>
        <p:spPr>
          <a:xfrm>
            <a:off x="356108" y="967050"/>
            <a:ext cx="152400" cy="1464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47DAB640-6F8B-2CDC-A802-9911E6162D49}"/>
              </a:ext>
            </a:extLst>
          </p:cNvPr>
          <p:cNvSpPr/>
          <p:nvPr/>
        </p:nvSpPr>
        <p:spPr>
          <a:xfrm>
            <a:off x="356108" y="1657350"/>
            <a:ext cx="152400" cy="1464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133350"/>
            <a:ext cx="3652774" cy="848994"/>
          </a:xfrm>
          <a:prstGeom prst="rect">
            <a:avLst/>
          </a:prstGeom>
        </p:spPr>
        <p:txBody>
          <a:bodyPr vert="horz" wrap="square" lIns="0" tIns="12065" rIns="0" bIns="0" rtlCol="0">
            <a:spAutoFit/>
          </a:bodyPr>
          <a:lstStyle/>
          <a:p>
            <a:pPr marL="12700">
              <a:lnSpc>
                <a:spcPct val="100000"/>
              </a:lnSpc>
              <a:spcBef>
                <a:spcPts val="95"/>
              </a:spcBef>
            </a:pPr>
            <a:r>
              <a:rPr lang="en-US" sz="2000" dirty="0">
                <a:latin typeface="Arial MT"/>
                <a:cs typeface="Arial MT"/>
              </a:rPr>
              <a:t>Data Collection &amp; Understanding</a:t>
            </a:r>
            <a:endParaRPr sz="2000" dirty="0">
              <a:latin typeface="Arial MT"/>
              <a:cs typeface="Arial MT"/>
            </a:endParaRPr>
          </a:p>
        </p:txBody>
      </p:sp>
      <p:sp>
        <p:nvSpPr>
          <p:cNvPr id="5" name="Text Placeholder 4">
            <a:extLst>
              <a:ext uri="{FF2B5EF4-FFF2-40B4-BE49-F238E27FC236}">
                <a16:creationId xmlns:a16="http://schemas.microsoft.com/office/drawing/2014/main" id="{604E7B11-0D25-41F3-A57C-F189A9FF3358}"/>
              </a:ext>
            </a:extLst>
          </p:cNvPr>
          <p:cNvSpPr>
            <a:spLocks noGrp="1"/>
          </p:cNvSpPr>
          <p:nvPr>
            <p:ph type="body" idx="1"/>
          </p:nvPr>
        </p:nvSpPr>
        <p:spPr>
          <a:xfrm>
            <a:off x="152400" y="940877"/>
            <a:ext cx="7855711" cy="3877985"/>
          </a:xfrm>
        </p:spPr>
        <p:txBody>
          <a:bodyPr/>
          <a:lstStyle/>
          <a:p>
            <a:r>
              <a:rPr lang="en-US" sz="1400" dirty="0">
                <a:solidFill>
                  <a:srgbClr val="FF0000"/>
                </a:solidFill>
              </a:rPr>
              <a:t>stays_in_weekend_nights </a:t>
            </a:r>
            <a:r>
              <a:rPr lang="en-US" sz="1400" dirty="0"/>
              <a:t>: Number of weekend nights (Saturday or Sunday) the guest stayed or booked to stay at the hotel</a:t>
            </a:r>
          </a:p>
          <a:p>
            <a:endParaRPr lang="en-US" sz="1400" dirty="0"/>
          </a:p>
          <a:p>
            <a:r>
              <a:rPr lang="en-US" sz="1400" dirty="0">
                <a:solidFill>
                  <a:srgbClr val="FF0000"/>
                </a:solidFill>
              </a:rPr>
              <a:t>stays_in_week_nights </a:t>
            </a:r>
            <a:r>
              <a:rPr lang="en-US" sz="1400" dirty="0"/>
              <a:t>: Number of week nights (Monday to Friday) the guest stayed or booked to stay at the hotel</a:t>
            </a:r>
          </a:p>
          <a:p>
            <a:endParaRPr lang="en-US" sz="1400" dirty="0"/>
          </a:p>
          <a:p>
            <a:r>
              <a:rPr lang="en-US" sz="1400" dirty="0">
                <a:solidFill>
                  <a:srgbClr val="FF0000"/>
                </a:solidFill>
              </a:rPr>
              <a:t>adults</a:t>
            </a:r>
            <a:r>
              <a:rPr lang="en-US" sz="1400" dirty="0"/>
              <a:t> : Number of adults</a:t>
            </a:r>
          </a:p>
          <a:p>
            <a:endParaRPr lang="en-US" sz="1400" dirty="0"/>
          </a:p>
          <a:p>
            <a:r>
              <a:rPr lang="en-US" sz="1400" dirty="0">
                <a:solidFill>
                  <a:srgbClr val="FF0000"/>
                </a:solidFill>
              </a:rPr>
              <a:t>children</a:t>
            </a:r>
            <a:r>
              <a:rPr lang="en-US" sz="1400" dirty="0"/>
              <a:t> : Number of children</a:t>
            </a:r>
          </a:p>
          <a:p>
            <a:endParaRPr lang="en-US" sz="1400" dirty="0"/>
          </a:p>
          <a:p>
            <a:r>
              <a:rPr lang="en-US" sz="1400" dirty="0">
                <a:solidFill>
                  <a:srgbClr val="FF0000"/>
                </a:solidFill>
              </a:rPr>
              <a:t>babies</a:t>
            </a:r>
            <a:r>
              <a:rPr lang="en-US" sz="1400" dirty="0"/>
              <a:t> : Number of babies</a:t>
            </a:r>
          </a:p>
          <a:p>
            <a:endParaRPr lang="en-US" sz="1400" dirty="0"/>
          </a:p>
          <a:p>
            <a:r>
              <a:rPr lang="en-US" sz="1400" dirty="0">
                <a:solidFill>
                  <a:srgbClr val="FF0000"/>
                </a:solidFill>
              </a:rPr>
              <a:t>meal</a:t>
            </a:r>
            <a:r>
              <a:rPr lang="en-US" sz="1400" dirty="0"/>
              <a:t> : Type of meal booked. Categories are presented in standard hospitality meal packages:</a:t>
            </a:r>
          </a:p>
          <a:p>
            <a:endParaRPr lang="en-US" sz="1400" dirty="0"/>
          </a:p>
          <a:p>
            <a:r>
              <a:rPr lang="en-US" sz="1400" dirty="0">
                <a:solidFill>
                  <a:srgbClr val="FF0000"/>
                </a:solidFill>
              </a:rPr>
              <a:t>country</a:t>
            </a:r>
            <a:r>
              <a:rPr lang="en-US" sz="1400" dirty="0"/>
              <a:t> : Country of origin.`</a:t>
            </a:r>
          </a:p>
          <a:p>
            <a:endParaRPr lang="en-US" sz="1400" dirty="0"/>
          </a:p>
          <a:p>
            <a:r>
              <a:rPr lang="en-US" sz="1400" dirty="0">
                <a:solidFill>
                  <a:srgbClr val="FF0000"/>
                </a:solidFill>
              </a:rPr>
              <a:t>market_segment </a:t>
            </a:r>
            <a:r>
              <a:rPr lang="en-US" sz="1400" dirty="0"/>
              <a:t>: Market segment designation. In categories, the term “TA” means “Travel Agents” and “TO” means “Tour Operators”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02DF4-E0DC-C301-DB68-B6436F3A2DD4}"/>
              </a:ext>
            </a:extLst>
          </p:cNvPr>
          <p:cNvSpPr>
            <a:spLocks noGrp="1"/>
          </p:cNvSpPr>
          <p:nvPr>
            <p:ph type="title"/>
          </p:nvPr>
        </p:nvSpPr>
        <p:spPr>
          <a:xfrm>
            <a:off x="76200" y="57150"/>
            <a:ext cx="3652774" cy="276999"/>
          </a:xfrm>
        </p:spPr>
        <p:txBody>
          <a:bodyPr/>
          <a:lstStyle/>
          <a:p>
            <a:r>
              <a:rPr lang="en-US" sz="1800" spc="-5" dirty="0"/>
              <a:t>Data</a:t>
            </a:r>
            <a:r>
              <a:rPr lang="en-US" sz="1800" spc="-60" dirty="0"/>
              <a:t> Collection &amp; Understanding</a:t>
            </a:r>
            <a:endParaRPr lang="en-US" sz="1800" dirty="0"/>
          </a:p>
        </p:txBody>
      </p:sp>
      <p:sp>
        <p:nvSpPr>
          <p:cNvPr id="3" name="Text Placeholder 2">
            <a:extLst>
              <a:ext uri="{FF2B5EF4-FFF2-40B4-BE49-F238E27FC236}">
                <a16:creationId xmlns:a16="http://schemas.microsoft.com/office/drawing/2014/main" id="{10B75C8B-7E9D-F1EC-7838-EA2ED5B2FDB7}"/>
              </a:ext>
            </a:extLst>
          </p:cNvPr>
          <p:cNvSpPr>
            <a:spLocks noGrp="1"/>
          </p:cNvSpPr>
          <p:nvPr>
            <p:ph type="body" idx="1"/>
          </p:nvPr>
        </p:nvSpPr>
        <p:spPr>
          <a:xfrm>
            <a:off x="76200" y="590550"/>
            <a:ext cx="7855711" cy="3877985"/>
          </a:xfrm>
        </p:spPr>
        <p:txBody>
          <a:bodyPr/>
          <a:lstStyle/>
          <a:p>
            <a:r>
              <a:rPr lang="en-US" sz="1400" dirty="0">
                <a:solidFill>
                  <a:srgbClr val="FF0000"/>
                </a:solidFill>
              </a:rPr>
              <a:t>distribution_channel </a:t>
            </a:r>
            <a:r>
              <a:rPr lang="en-US" sz="1400" dirty="0"/>
              <a:t>: Booking distribution channel. The term “TA” means “Travel Agents” and “TO” means “Tour Operators”</a:t>
            </a:r>
          </a:p>
          <a:p>
            <a:endParaRPr lang="en-US" sz="1400" dirty="0"/>
          </a:p>
          <a:p>
            <a:r>
              <a:rPr lang="en-US" sz="1400" dirty="0">
                <a:solidFill>
                  <a:srgbClr val="FF0000"/>
                </a:solidFill>
              </a:rPr>
              <a:t>is_repeated_guest </a:t>
            </a:r>
            <a:r>
              <a:rPr lang="en-US" sz="1400" dirty="0"/>
              <a:t>: Value indicating if the booking name was from a repeated guest (1) or not (0)</a:t>
            </a:r>
          </a:p>
          <a:p>
            <a:endParaRPr lang="en-US" sz="1400" dirty="0"/>
          </a:p>
          <a:p>
            <a:r>
              <a:rPr lang="en-US" sz="1400" dirty="0">
                <a:solidFill>
                  <a:srgbClr val="FF0000"/>
                </a:solidFill>
              </a:rPr>
              <a:t>previous_cancellations </a:t>
            </a:r>
            <a:r>
              <a:rPr lang="en-US" sz="1400" dirty="0"/>
              <a:t>: Number of previous bookings that were cancelled by the customer prior to the current booking</a:t>
            </a:r>
          </a:p>
          <a:p>
            <a:endParaRPr lang="en-US" sz="1400" dirty="0"/>
          </a:p>
          <a:p>
            <a:r>
              <a:rPr lang="en-US" sz="1400" dirty="0">
                <a:solidFill>
                  <a:srgbClr val="FF0000"/>
                </a:solidFill>
              </a:rPr>
              <a:t>previous_bookings_not_canceled </a:t>
            </a:r>
            <a:r>
              <a:rPr lang="en-US" sz="1400" dirty="0"/>
              <a:t>: Number of previous bookings not cancelled by the customer prior to the current booking</a:t>
            </a:r>
          </a:p>
          <a:p>
            <a:endParaRPr lang="en-US" sz="1400" dirty="0"/>
          </a:p>
          <a:p>
            <a:r>
              <a:rPr lang="en-US" sz="1400" dirty="0">
                <a:solidFill>
                  <a:srgbClr val="FF0000"/>
                </a:solidFill>
              </a:rPr>
              <a:t>reserved_room_type </a:t>
            </a:r>
            <a:r>
              <a:rPr lang="en-US" sz="1400" dirty="0"/>
              <a:t>: Code of room type reserved. Code is presented instead of designation for anonymity reasons.</a:t>
            </a:r>
          </a:p>
          <a:p>
            <a:endParaRPr lang="en-US" sz="1400" dirty="0"/>
          </a:p>
          <a:p>
            <a:r>
              <a:rPr lang="en-US" sz="1400" dirty="0">
                <a:solidFill>
                  <a:srgbClr val="FF0000"/>
                </a:solidFill>
              </a:rPr>
              <a:t>assigned_room_type </a:t>
            </a:r>
            <a:r>
              <a:rPr lang="en-US" sz="1400" dirty="0"/>
              <a:t>: Code for the type of room assigned to the booking.</a:t>
            </a:r>
          </a:p>
          <a:p>
            <a:endParaRPr lang="en-US" sz="1400" dirty="0"/>
          </a:p>
          <a:p>
            <a:r>
              <a:rPr lang="en-US" sz="1400" dirty="0">
                <a:solidFill>
                  <a:srgbClr val="FF0000"/>
                </a:solidFill>
              </a:rPr>
              <a:t>booking_changes </a:t>
            </a:r>
            <a:r>
              <a:rPr lang="en-US" sz="1400" dirty="0"/>
              <a:t>: Number of changes/amendments made to the booking from the moment the booking was entered on the PMS until the moment of check-in or cancellation</a:t>
            </a:r>
          </a:p>
        </p:txBody>
      </p:sp>
    </p:spTree>
    <p:extLst>
      <p:ext uri="{BB962C8B-B14F-4D97-AF65-F5344CB8AC3E}">
        <p14:creationId xmlns:p14="http://schemas.microsoft.com/office/powerpoint/2010/main" val="177312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67241-14A5-05E6-C87E-80B1D1F3E91B}"/>
              </a:ext>
            </a:extLst>
          </p:cNvPr>
          <p:cNvSpPr>
            <a:spLocks noGrp="1"/>
          </p:cNvSpPr>
          <p:nvPr>
            <p:ph type="title"/>
          </p:nvPr>
        </p:nvSpPr>
        <p:spPr>
          <a:xfrm>
            <a:off x="152400" y="133350"/>
            <a:ext cx="3652774" cy="276999"/>
          </a:xfrm>
        </p:spPr>
        <p:txBody>
          <a:bodyPr/>
          <a:lstStyle/>
          <a:p>
            <a:r>
              <a:rPr lang="en-US" sz="1800" dirty="0"/>
              <a:t>Data Collection &amp; Understanding</a:t>
            </a:r>
          </a:p>
        </p:txBody>
      </p:sp>
      <p:sp>
        <p:nvSpPr>
          <p:cNvPr id="3" name="Text Placeholder 2">
            <a:extLst>
              <a:ext uri="{FF2B5EF4-FFF2-40B4-BE49-F238E27FC236}">
                <a16:creationId xmlns:a16="http://schemas.microsoft.com/office/drawing/2014/main" id="{DE59BC9B-D76F-337E-4F6C-D02D52C4F550}"/>
              </a:ext>
            </a:extLst>
          </p:cNvPr>
          <p:cNvSpPr>
            <a:spLocks noGrp="1"/>
          </p:cNvSpPr>
          <p:nvPr>
            <p:ph type="body" idx="1"/>
          </p:nvPr>
        </p:nvSpPr>
        <p:spPr>
          <a:xfrm>
            <a:off x="152400" y="514350"/>
            <a:ext cx="7855711" cy="3662541"/>
          </a:xfrm>
        </p:spPr>
        <p:txBody>
          <a:bodyPr/>
          <a:lstStyle/>
          <a:p>
            <a:r>
              <a:rPr lang="en-US" sz="1400" dirty="0">
                <a:solidFill>
                  <a:srgbClr val="FF0000"/>
                </a:solidFill>
              </a:rPr>
              <a:t>deposit_type </a:t>
            </a:r>
            <a:r>
              <a:rPr lang="en-US" sz="1400" dirty="0"/>
              <a:t>: Indication on if the customer made a deposit to guarantee the booking.</a:t>
            </a:r>
          </a:p>
          <a:p>
            <a:endParaRPr lang="en-US" sz="1400" dirty="0"/>
          </a:p>
          <a:p>
            <a:r>
              <a:rPr lang="en-US" sz="1400" dirty="0">
                <a:solidFill>
                  <a:srgbClr val="FF0000"/>
                </a:solidFill>
              </a:rPr>
              <a:t>agent </a:t>
            </a:r>
            <a:r>
              <a:rPr lang="en-US" sz="1400" dirty="0"/>
              <a:t>: ID of the travel agency that made the booking</a:t>
            </a:r>
          </a:p>
          <a:p>
            <a:endParaRPr lang="en-US" sz="1400" dirty="0"/>
          </a:p>
          <a:p>
            <a:r>
              <a:rPr lang="en-US" sz="1400" dirty="0">
                <a:solidFill>
                  <a:srgbClr val="FF0000"/>
                </a:solidFill>
              </a:rPr>
              <a:t>company</a:t>
            </a:r>
            <a:r>
              <a:rPr lang="en-US" sz="1400" dirty="0"/>
              <a:t> : ID of the company/entity that made the booking or responsible for paying the booking.</a:t>
            </a:r>
          </a:p>
          <a:p>
            <a:endParaRPr lang="en-US" sz="1400" dirty="0"/>
          </a:p>
          <a:p>
            <a:r>
              <a:rPr lang="en-US" sz="1400" dirty="0">
                <a:solidFill>
                  <a:srgbClr val="FF0000"/>
                </a:solidFill>
              </a:rPr>
              <a:t>days_in_waiting_list </a:t>
            </a:r>
            <a:r>
              <a:rPr lang="en-US" sz="1400" dirty="0"/>
              <a:t>: Number of days the booking was in the waiting list before it was confirmed to the customer</a:t>
            </a:r>
          </a:p>
          <a:p>
            <a:endParaRPr lang="en-US" sz="1400" dirty="0"/>
          </a:p>
          <a:p>
            <a:r>
              <a:rPr lang="en-US" sz="1400" dirty="0">
                <a:solidFill>
                  <a:srgbClr val="FF0000"/>
                </a:solidFill>
              </a:rPr>
              <a:t>customer_type </a:t>
            </a:r>
            <a:r>
              <a:rPr lang="en-US" sz="1400" dirty="0"/>
              <a:t>: Type of booking, assuming one of four categories</a:t>
            </a:r>
          </a:p>
          <a:p>
            <a:endParaRPr lang="en-US" sz="1400" dirty="0"/>
          </a:p>
          <a:p>
            <a:r>
              <a:rPr lang="en-US" sz="1400" dirty="0">
                <a:solidFill>
                  <a:srgbClr val="FF0000"/>
                </a:solidFill>
              </a:rPr>
              <a:t>adr </a:t>
            </a:r>
            <a:r>
              <a:rPr lang="en-US" sz="1400" dirty="0"/>
              <a:t>: Average Daily Rate as defined by dividing the sum of all lodging transactions by the total number of staying nights</a:t>
            </a:r>
          </a:p>
          <a:p>
            <a:endParaRPr lang="en-US" sz="1400" dirty="0"/>
          </a:p>
          <a:p>
            <a:r>
              <a:rPr lang="en-US" sz="1400" dirty="0">
                <a:solidFill>
                  <a:srgbClr val="FF0000"/>
                </a:solidFill>
              </a:rPr>
              <a:t>required_car_parking_spaces </a:t>
            </a:r>
            <a:r>
              <a:rPr lang="en-US" sz="1400" dirty="0"/>
              <a:t>: Number of car parking spaces required by the customer</a:t>
            </a:r>
          </a:p>
          <a:p>
            <a:endParaRPr lang="en-US" sz="1400" dirty="0"/>
          </a:p>
          <a:p>
            <a:r>
              <a:rPr lang="en-US" sz="1400" dirty="0">
                <a:solidFill>
                  <a:srgbClr val="FF0000"/>
                </a:solidFill>
              </a:rPr>
              <a:t>total_of_special_requests </a:t>
            </a:r>
            <a:r>
              <a:rPr lang="en-US" sz="1400" dirty="0"/>
              <a:t>:Number of special requests made by the customer (e.g. twin bed or high floor)*</a:t>
            </a:r>
          </a:p>
        </p:txBody>
      </p:sp>
    </p:spTree>
    <p:extLst>
      <p:ext uri="{BB962C8B-B14F-4D97-AF65-F5344CB8AC3E}">
        <p14:creationId xmlns:p14="http://schemas.microsoft.com/office/powerpoint/2010/main" val="775794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4B831-714E-27B8-FEF1-CE61D974304A}"/>
              </a:ext>
            </a:extLst>
          </p:cNvPr>
          <p:cNvSpPr>
            <a:spLocks noGrp="1"/>
          </p:cNvSpPr>
          <p:nvPr>
            <p:ph type="title"/>
          </p:nvPr>
        </p:nvSpPr>
        <p:spPr>
          <a:xfrm>
            <a:off x="152400" y="57150"/>
            <a:ext cx="3652774" cy="276999"/>
          </a:xfrm>
        </p:spPr>
        <p:txBody>
          <a:bodyPr/>
          <a:lstStyle/>
          <a:p>
            <a:r>
              <a:rPr lang="en-US" sz="1800" dirty="0"/>
              <a:t>Data collection &amp; understanding:</a:t>
            </a:r>
          </a:p>
        </p:txBody>
      </p:sp>
      <p:sp>
        <p:nvSpPr>
          <p:cNvPr id="3" name="Text Placeholder 2">
            <a:extLst>
              <a:ext uri="{FF2B5EF4-FFF2-40B4-BE49-F238E27FC236}">
                <a16:creationId xmlns:a16="http://schemas.microsoft.com/office/drawing/2014/main" id="{A3C093E9-E52A-B4A5-CD0B-059CEB500F4B}"/>
              </a:ext>
            </a:extLst>
          </p:cNvPr>
          <p:cNvSpPr>
            <a:spLocks noGrp="1"/>
          </p:cNvSpPr>
          <p:nvPr>
            <p:ph type="body" idx="1"/>
          </p:nvPr>
        </p:nvSpPr>
        <p:spPr>
          <a:xfrm>
            <a:off x="152400" y="514350"/>
            <a:ext cx="7855711" cy="2369880"/>
          </a:xfrm>
        </p:spPr>
        <p:txBody>
          <a:bodyPr/>
          <a:lstStyle/>
          <a:p>
            <a:r>
              <a:rPr lang="en-US" sz="1400" dirty="0">
                <a:solidFill>
                  <a:srgbClr val="FF0000"/>
                </a:solidFill>
              </a:rPr>
              <a:t>reservation_status :</a:t>
            </a:r>
            <a:r>
              <a:rPr lang="en-US" sz="1400" dirty="0"/>
              <a:t> Reservation last status, assuming one of three categories</a:t>
            </a:r>
          </a:p>
          <a:p>
            <a:endParaRPr lang="en-US" sz="1400" dirty="0"/>
          </a:p>
          <a:p>
            <a:r>
              <a:rPr lang="en-US" sz="1400" dirty="0">
                <a:solidFill>
                  <a:schemeClr val="tx1">
                    <a:lumMod val="75000"/>
                    <a:lumOff val="25000"/>
                  </a:schemeClr>
                </a:solidFill>
              </a:rPr>
              <a:t>Canceled</a:t>
            </a:r>
            <a:r>
              <a:rPr lang="en-US" sz="1400" dirty="0"/>
              <a:t> – booking was canceled by the customer</a:t>
            </a:r>
          </a:p>
          <a:p>
            <a:endParaRPr lang="en-US" sz="1400" dirty="0"/>
          </a:p>
          <a:p>
            <a:r>
              <a:rPr lang="en-US" sz="1400" dirty="0"/>
              <a:t>Check-Out – customer has checked in but already departed</a:t>
            </a:r>
          </a:p>
          <a:p>
            <a:endParaRPr lang="en-US" sz="1400" dirty="0"/>
          </a:p>
          <a:p>
            <a:r>
              <a:rPr lang="en-US" sz="1400" dirty="0"/>
              <a:t>No-Show – customer did not check-in and did inform the hotel of the reason why</a:t>
            </a:r>
          </a:p>
          <a:p>
            <a:endParaRPr lang="en-US" sz="1400" dirty="0"/>
          </a:p>
          <a:p>
            <a:r>
              <a:rPr lang="en-US" sz="1400" dirty="0">
                <a:solidFill>
                  <a:srgbClr val="FF0000"/>
                </a:solidFill>
              </a:rPr>
              <a:t>reservation_status_date : </a:t>
            </a:r>
            <a:r>
              <a:rPr lang="en-US" sz="1400" dirty="0"/>
              <a:t>Date at which the last status was set. This variable can be used in conjunction with the Reservation Status to understand when was the booking canceled or when did the customer checked-out of the hotel</a:t>
            </a:r>
          </a:p>
        </p:txBody>
      </p:sp>
    </p:spTree>
    <p:extLst>
      <p:ext uri="{BB962C8B-B14F-4D97-AF65-F5344CB8AC3E}">
        <p14:creationId xmlns:p14="http://schemas.microsoft.com/office/powerpoint/2010/main" val="2612372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35400" y="514858"/>
            <a:ext cx="2513965" cy="319959"/>
          </a:xfrm>
          <a:prstGeom prst="rect">
            <a:avLst/>
          </a:prstGeom>
        </p:spPr>
        <p:txBody>
          <a:bodyPr vert="horz" wrap="square" lIns="0" tIns="12065" rIns="0" bIns="0" rtlCol="0">
            <a:spAutoFit/>
          </a:bodyPr>
          <a:lstStyle/>
          <a:p>
            <a:pPr marL="12700">
              <a:lnSpc>
                <a:spcPct val="100000"/>
              </a:lnSpc>
              <a:spcBef>
                <a:spcPts val="95"/>
              </a:spcBef>
            </a:pPr>
            <a:r>
              <a:rPr sz="2000" spc="-5" dirty="0"/>
              <a:t>Data</a:t>
            </a:r>
            <a:r>
              <a:rPr sz="2000" spc="-55" dirty="0"/>
              <a:t> </a:t>
            </a:r>
            <a:r>
              <a:rPr sz="2000" spc="-5" dirty="0"/>
              <a:t>Summary</a:t>
            </a:r>
            <a:endParaRPr sz="2000" dirty="0"/>
          </a:p>
        </p:txBody>
      </p:sp>
      <p:pic>
        <p:nvPicPr>
          <p:cNvPr id="3" name="object 3"/>
          <p:cNvPicPr/>
          <p:nvPr/>
        </p:nvPicPr>
        <p:blipFill>
          <a:blip r:embed="rId2" cstate="print"/>
          <a:stretch>
            <a:fillRect/>
          </a:stretch>
        </p:blipFill>
        <p:spPr>
          <a:xfrm>
            <a:off x="914400" y="1047750"/>
            <a:ext cx="6829044" cy="3820667"/>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2764</TotalTime>
  <Words>2339</Words>
  <Application>Microsoft Office PowerPoint</Application>
  <PresentationFormat>On-screen Show (16:9)</PresentationFormat>
  <Paragraphs>237</Paragraphs>
  <Slides>34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Arial MT</vt:lpstr>
      <vt:lpstr>Calibri</vt:lpstr>
      <vt:lpstr>Roboto</vt:lpstr>
      <vt:lpstr>Verdana</vt:lpstr>
      <vt:lpstr>Wingdings</vt:lpstr>
      <vt:lpstr>Office Theme</vt:lpstr>
      <vt:lpstr>Capstone Project Hotel Booking Analysis</vt:lpstr>
      <vt:lpstr>Problem Statement:</vt:lpstr>
      <vt:lpstr>Work flow:</vt:lpstr>
      <vt:lpstr>Data Collection &amp; Understanding</vt:lpstr>
      <vt:lpstr>Data Collection &amp; Understanding</vt:lpstr>
      <vt:lpstr>Data Collection &amp; Understanding</vt:lpstr>
      <vt:lpstr>Data Collection &amp; Understanding</vt:lpstr>
      <vt:lpstr>Data collection &amp; understanding:</vt:lpstr>
      <vt:lpstr>Data Summary</vt:lpstr>
      <vt:lpstr>Data Cleaning and Wrangling:</vt:lpstr>
      <vt:lpstr>Data cleaning and wrangling:</vt:lpstr>
      <vt:lpstr>Feature  Engineering</vt:lpstr>
      <vt:lpstr>   </vt:lpstr>
      <vt:lpstr>PowerPoint Presentation</vt:lpstr>
      <vt:lpstr>PowerPoint Presentation</vt:lpstr>
      <vt:lpstr>DATA VISUALISATION: Most Preferred Room Types by the guests</vt:lpstr>
      <vt:lpstr>PowerPoint Presentation</vt:lpstr>
      <vt:lpstr>PowerPoint Presentation</vt:lpstr>
      <vt:lpstr>PowerPoint Presentation</vt:lpstr>
      <vt:lpstr>DATA VISUALISATION Distribution channel wise Analysis</vt:lpstr>
      <vt:lpstr>PowerPoint Presentation</vt:lpstr>
      <vt:lpstr>DATA VISUALISATION Number of Bookings across each month</vt:lpstr>
      <vt:lpstr>PowerPoint Presentation</vt:lpstr>
      <vt:lpstr>PowerPoint Presentation</vt:lpstr>
      <vt:lpstr>PowerPoint Presentation</vt:lpstr>
      <vt:lpstr>PowerPoint Presentation</vt:lpstr>
      <vt:lpstr>PowerPoint Presentation</vt:lpstr>
      <vt:lpstr>Data Visualization Which type of hotel guests come mostly  </vt:lpstr>
      <vt:lpstr>Data Visualization Parking requirements by guests</vt:lpstr>
      <vt:lpstr>PowerPoint Presentation</vt:lpstr>
      <vt:lpstr>Data Visualization Correlation Analysis of Hotel Booking Factors</vt:lpstr>
      <vt:lpstr>BUSINESS OBJECTIVE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Hotel Booking Analysis  Neeraj Bassi Naman Thapliyal</dc:title>
  <dc:creator>Neeraj Bassi</dc:creator>
  <cp:lastModifiedBy>Chayani</cp:lastModifiedBy>
  <cp:revision>130</cp:revision>
  <dcterms:created xsi:type="dcterms:W3CDTF">2023-05-04T19:14:14Z</dcterms:created>
  <dcterms:modified xsi:type="dcterms:W3CDTF">2023-05-27T17:45:50Z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2022-01-01T00:00:00Z</vt:filetime>
  </property>
  <property fmtid="{D5CDD505-2E9C-101B-9397-08002B2CF9AE}" pid="3" name="Creator">
    <vt:lpwstr>Microsoft® PowerPoint® 2019</vt:lpwstr>
  </property>
  <property fmtid="{D5CDD505-2E9C-101B-9397-08002B2CF9AE}" pid="4" name="LastSaved">
    <vt:filetime>2023-05-04T00:00:00Z</vt:filetime>
  </property>
</Properties>
</file>