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2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26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2820710"/>
            <a:ext cx="9686330" cy="833199"/>
          </a:xfrm>
          <a:prstGeom prst="rect">
            <a:avLst/>
          </a:prstGeom>
          <a:noFill/>
          <a:ln/>
        </p:spPr>
        <p:txBody>
          <a:bodyPr wrap="none" rtlCol="0" anchor="t"/>
          <a:lstStyle/>
          <a:p>
            <a:pPr marL="0" indent="0">
              <a:lnSpc>
                <a:spcPts val="6561"/>
              </a:lnSpc>
              <a:buNone/>
            </a:pPr>
            <a:r>
              <a:rPr lang="en-US" sz="5249" dirty="0">
                <a:solidFill>
                  <a:srgbClr val="1B1B27"/>
                </a:solidFill>
                <a:latin typeface="Corben" pitchFamily="34" charset="0"/>
                <a:ea typeface="Corben" pitchFamily="34" charset="-122"/>
                <a:cs typeface="Corben" pitchFamily="34" charset="-120"/>
              </a:rPr>
              <a:t>Analyzing Insurance Cost Data</a:t>
            </a:r>
            <a:endParaRPr lang="en-US" sz="5249" dirty="0"/>
          </a:p>
        </p:txBody>
      </p:sp>
      <p:sp>
        <p:nvSpPr>
          <p:cNvPr id="5" name="Text 2"/>
          <p:cNvSpPr/>
          <p:nvPr/>
        </p:nvSpPr>
        <p:spPr>
          <a:xfrm>
            <a:off x="2037993" y="3987165"/>
            <a:ext cx="10554414"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This project utilizes SQL to analyze insurance cost data, exploring relationships between age, sex, BMI, number of children, smoking status, region, and medical charges. The insights gained aid in understanding factors influencing insurance costs, aiding decision-making in the insurance industry.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2702719"/>
            <a:ext cx="5216962"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Dataset Description</a:t>
            </a:r>
            <a:endParaRPr lang="en-US" sz="4374" dirty="0"/>
          </a:p>
        </p:txBody>
      </p:sp>
      <p:sp>
        <p:nvSpPr>
          <p:cNvPr id="5" name="Shape 2"/>
          <p:cNvSpPr/>
          <p:nvPr/>
        </p:nvSpPr>
        <p:spPr>
          <a:xfrm>
            <a:off x="2037993" y="3903940"/>
            <a:ext cx="499943" cy="499943"/>
          </a:xfrm>
          <a:prstGeom prst="roundRect">
            <a:avLst>
              <a:gd name="adj" fmla="val 20000"/>
            </a:avLst>
          </a:prstGeom>
          <a:solidFill>
            <a:srgbClr val="D2D9F9"/>
          </a:solidFill>
          <a:ln w="7620">
            <a:solidFill>
              <a:srgbClr val="B8BFDF"/>
            </a:solidFill>
            <a:prstDash val="solid"/>
          </a:ln>
        </p:spPr>
      </p:sp>
      <p:sp>
        <p:nvSpPr>
          <p:cNvPr id="6" name="Text 3"/>
          <p:cNvSpPr/>
          <p:nvPr/>
        </p:nvSpPr>
        <p:spPr>
          <a:xfrm>
            <a:off x="2238732" y="3945612"/>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7" name="Text 4"/>
          <p:cNvSpPr/>
          <p:nvPr/>
        </p:nvSpPr>
        <p:spPr>
          <a:xfrm>
            <a:off x="2760107" y="3980259"/>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Structure</a:t>
            </a:r>
            <a:endParaRPr lang="en-US" sz="2187" dirty="0"/>
          </a:p>
        </p:txBody>
      </p:sp>
      <p:sp>
        <p:nvSpPr>
          <p:cNvPr id="8" name="Text 5"/>
          <p:cNvSpPr/>
          <p:nvPr/>
        </p:nvSpPr>
        <p:spPr>
          <a:xfrm>
            <a:off x="2760107" y="4460677"/>
            <a:ext cx="2647950"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dataset consists of 7 columns and 1338 rows.</a:t>
            </a:r>
            <a:endParaRPr lang="en-US" sz="1750" dirty="0"/>
          </a:p>
        </p:txBody>
      </p:sp>
      <p:sp>
        <p:nvSpPr>
          <p:cNvPr id="9" name="Shape 6"/>
          <p:cNvSpPr/>
          <p:nvPr/>
        </p:nvSpPr>
        <p:spPr>
          <a:xfrm>
            <a:off x="5630228" y="3903940"/>
            <a:ext cx="499943" cy="499943"/>
          </a:xfrm>
          <a:prstGeom prst="roundRect">
            <a:avLst>
              <a:gd name="adj" fmla="val 20000"/>
            </a:avLst>
          </a:prstGeom>
          <a:solidFill>
            <a:srgbClr val="D2D9F9"/>
          </a:solidFill>
          <a:ln w="7620">
            <a:solidFill>
              <a:srgbClr val="B8BFDF"/>
            </a:solidFill>
            <a:prstDash val="solid"/>
          </a:ln>
        </p:spPr>
      </p:sp>
      <p:sp>
        <p:nvSpPr>
          <p:cNvPr id="10" name="Text 7"/>
          <p:cNvSpPr/>
          <p:nvPr/>
        </p:nvSpPr>
        <p:spPr>
          <a:xfrm>
            <a:off x="5793224" y="3945612"/>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1" name="Text 8"/>
          <p:cNvSpPr/>
          <p:nvPr/>
        </p:nvSpPr>
        <p:spPr>
          <a:xfrm>
            <a:off x="6352342" y="3980259"/>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Tables Involved</a:t>
            </a:r>
            <a:endParaRPr lang="en-US" sz="2187" dirty="0"/>
          </a:p>
        </p:txBody>
      </p:sp>
      <p:sp>
        <p:nvSpPr>
          <p:cNvPr id="12" name="Text 9"/>
          <p:cNvSpPr/>
          <p:nvPr/>
        </p:nvSpPr>
        <p:spPr>
          <a:xfrm>
            <a:off x="6352342" y="4460677"/>
            <a:ext cx="2647950"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Single table containing insurance cost data.</a:t>
            </a:r>
            <a:endParaRPr lang="en-US" sz="1750" dirty="0"/>
          </a:p>
        </p:txBody>
      </p:sp>
      <p:sp>
        <p:nvSpPr>
          <p:cNvPr id="13" name="Shape 10"/>
          <p:cNvSpPr/>
          <p:nvPr/>
        </p:nvSpPr>
        <p:spPr>
          <a:xfrm>
            <a:off x="9222462" y="3903940"/>
            <a:ext cx="499943" cy="499943"/>
          </a:xfrm>
          <a:prstGeom prst="roundRect">
            <a:avLst>
              <a:gd name="adj" fmla="val 20000"/>
            </a:avLst>
          </a:prstGeom>
          <a:solidFill>
            <a:srgbClr val="D2D9F9"/>
          </a:solidFill>
          <a:ln w="7620">
            <a:solidFill>
              <a:srgbClr val="B8BFDF"/>
            </a:solidFill>
            <a:prstDash val="solid"/>
          </a:ln>
        </p:spPr>
      </p:sp>
      <p:sp>
        <p:nvSpPr>
          <p:cNvPr id="14" name="Text 11"/>
          <p:cNvSpPr/>
          <p:nvPr/>
        </p:nvSpPr>
        <p:spPr>
          <a:xfrm>
            <a:off x="9378791" y="3945612"/>
            <a:ext cx="18716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5" name="Text 12"/>
          <p:cNvSpPr/>
          <p:nvPr/>
        </p:nvSpPr>
        <p:spPr>
          <a:xfrm>
            <a:off x="9944576" y="3980259"/>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Key Columns</a:t>
            </a:r>
            <a:endParaRPr lang="en-US" sz="2187" dirty="0"/>
          </a:p>
        </p:txBody>
      </p:sp>
      <p:sp>
        <p:nvSpPr>
          <p:cNvPr id="16" name="Text 13"/>
          <p:cNvSpPr/>
          <p:nvPr/>
        </p:nvSpPr>
        <p:spPr>
          <a:xfrm>
            <a:off x="9944576" y="4460677"/>
            <a:ext cx="2647950"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1. Age 2. Sex 3. BMI 4. Children 5. Smoker 6. Region 7. Charges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3323987" y="462320"/>
            <a:ext cx="5139928" cy="525185"/>
          </a:xfrm>
          <a:prstGeom prst="rect">
            <a:avLst/>
          </a:prstGeom>
          <a:noFill/>
          <a:ln/>
        </p:spPr>
        <p:txBody>
          <a:bodyPr wrap="none" rtlCol="0" anchor="t"/>
          <a:lstStyle/>
          <a:p>
            <a:pPr marL="0" indent="0">
              <a:lnSpc>
                <a:spcPts val="4135"/>
              </a:lnSpc>
              <a:buNone/>
            </a:pPr>
            <a:r>
              <a:rPr lang="en-US" sz="3308" dirty="0">
                <a:solidFill>
                  <a:srgbClr val="1B1B27"/>
                </a:solidFill>
                <a:latin typeface="Corben" pitchFamily="34" charset="0"/>
                <a:ea typeface="Corben" pitchFamily="34" charset="-122"/>
                <a:cs typeface="Corben" pitchFamily="34" charset="-120"/>
              </a:rPr>
              <a:t>Key Insights and Findings</a:t>
            </a:r>
            <a:endParaRPr lang="en-US" sz="3308" dirty="0"/>
          </a:p>
        </p:txBody>
      </p:sp>
      <p:sp>
        <p:nvSpPr>
          <p:cNvPr id="5" name="Text 2"/>
          <p:cNvSpPr/>
          <p:nvPr/>
        </p:nvSpPr>
        <p:spPr>
          <a:xfrm>
            <a:off x="3323987" y="1407557"/>
            <a:ext cx="1680448" cy="262533"/>
          </a:xfrm>
          <a:prstGeom prst="rect">
            <a:avLst/>
          </a:prstGeom>
          <a:noFill/>
          <a:ln/>
        </p:spPr>
        <p:txBody>
          <a:bodyPr wrap="none" rtlCol="0" anchor="t"/>
          <a:lstStyle/>
          <a:p>
            <a:pPr marL="0" indent="0">
              <a:lnSpc>
                <a:spcPts val="2068"/>
              </a:lnSpc>
              <a:buNone/>
            </a:pPr>
            <a:r>
              <a:rPr lang="en-US" sz="1654" dirty="0">
                <a:solidFill>
                  <a:srgbClr val="1B1B27"/>
                </a:solidFill>
                <a:latin typeface="Corben" pitchFamily="34" charset="0"/>
                <a:ea typeface="Corben" pitchFamily="34" charset="-122"/>
                <a:cs typeface="Corben" pitchFamily="34" charset="-120"/>
              </a:rPr>
              <a:t>Insights</a:t>
            </a:r>
            <a:endParaRPr lang="en-US" sz="1654" dirty="0"/>
          </a:p>
        </p:txBody>
      </p:sp>
      <p:sp>
        <p:nvSpPr>
          <p:cNvPr id="6" name="Text 3"/>
          <p:cNvSpPr/>
          <p:nvPr/>
        </p:nvSpPr>
        <p:spPr>
          <a:xfrm>
            <a:off x="3323987" y="1838087"/>
            <a:ext cx="3786188" cy="268724"/>
          </a:xfrm>
          <a:prstGeom prst="rect">
            <a:avLst/>
          </a:prstGeom>
          <a:noFill/>
          <a:ln/>
        </p:spPr>
        <p:txBody>
          <a:bodyPr wrap="non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Average Age: 39.21 years</a:t>
            </a:r>
            <a:endParaRPr lang="en-US" sz="1323" dirty="0"/>
          </a:p>
        </p:txBody>
      </p:sp>
      <p:sp>
        <p:nvSpPr>
          <p:cNvPr id="7" name="Text 4"/>
          <p:cNvSpPr/>
          <p:nvPr/>
        </p:nvSpPr>
        <p:spPr>
          <a:xfrm>
            <a:off x="3323987" y="2258020"/>
            <a:ext cx="3786188" cy="268724"/>
          </a:xfrm>
          <a:prstGeom prst="rect">
            <a:avLst/>
          </a:prstGeom>
          <a:noFill/>
          <a:ln/>
        </p:spPr>
        <p:txBody>
          <a:bodyPr wrap="non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Total Smokers: 274 out of 1338 individuals</a:t>
            </a:r>
            <a:endParaRPr lang="en-US" sz="1323" dirty="0"/>
          </a:p>
        </p:txBody>
      </p:sp>
      <p:sp>
        <p:nvSpPr>
          <p:cNvPr id="8" name="Text 5"/>
          <p:cNvSpPr/>
          <p:nvPr/>
        </p:nvSpPr>
        <p:spPr>
          <a:xfrm>
            <a:off x="3323987" y="2677954"/>
            <a:ext cx="3786188" cy="268724"/>
          </a:xfrm>
          <a:prstGeom prst="rect">
            <a:avLst/>
          </a:prstGeom>
          <a:noFill/>
          <a:ln/>
        </p:spPr>
        <p:txBody>
          <a:bodyPr wrap="non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Maximum BMI: 53.13</a:t>
            </a:r>
            <a:endParaRPr lang="en-US" sz="1323" dirty="0"/>
          </a:p>
        </p:txBody>
      </p:sp>
      <p:sp>
        <p:nvSpPr>
          <p:cNvPr id="9" name="Text 6"/>
          <p:cNvSpPr/>
          <p:nvPr/>
        </p:nvSpPr>
        <p:spPr>
          <a:xfrm>
            <a:off x="3323987" y="3097887"/>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Highest Average BMI by Region: Southeast with 33.35</a:t>
            </a:r>
            <a:endParaRPr lang="en-US" sz="1323" dirty="0"/>
          </a:p>
        </p:txBody>
      </p:sp>
      <p:sp>
        <p:nvSpPr>
          <p:cNvPr id="10" name="Text 7"/>
          <p:cNvSpPr/>
          <p:nvPr/>
        </p:nvSpPr>
        <p:spPr>
          <a:xfrm>
            <a:off x="3323987" y="3786545"/>
            <a:ext cx="3786188" cy="806172"/>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Maximum BMI by Region: Northeast=48.07, Northwest=42.94, Southeast=53.13, Southwest=47.6</a:t>
            </a:r>
            <a:endParaRPr lang="en-US" sz="1323" dirty="0"/>
          </a:p>
        </p:txBody>
      </p:sp>
      <p:sp>
        <p:nvSpPr>
          <p:cNvPr id="11" name="Text 8"/>
          <p:cNvSpPr/>
          <p:nvPr/>
        </p:nvSpPr>
        <p:spPr>
          <a:xfrm>
            <a:off x="3323987" y="4743926"/>
            <a:ext cx="3786188" cy="268724"/>
          </a:xfrm>
          <a:prstGeom prst="rect">
            <a:avLst/>
          </a:prstGeom>
          <a:noFill/>
          <a:ln/>
        </p:spPr>
        <p:txBody>
          <a:bodyPr wrap="non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Non-smokers: $8,434.26, Smokers: $32,050.23</a:t>
            </a:r>
            <a:endParaRPr lang="en-US" sz="1323" dirty="0"/>
          </a:p>
        </p:txBody>
      </p:sp>
      <p:sp>
        <p:nvSpPr>
          <p:cNvPr id="12" name="Text 9"/>
          <p:cNvSpPr/>
          <p:nvPr/>
        </p:nvSpPr>
        <p:spPr>
          <a:xfrm>
            <a:off x="3323987" y="5163860"/>
            <a:ext cx="3786188" cy="268724"/>
          </a:xfrm>
          <a:prstGeom prst="rect">
            <a:avLst/>
          </a:prstGeom>
          <a:noFill/>
          <a:ln/>
        </p:spPr>
        <p:txBody>
          <a:bodyPr wrap="non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Gender Distribution: Males: 676, Females: 662</a:t>
            </a:r>
            <a:endParaRPr lang="en-US" sz="1323" dirty="0"/>
          </a:p>
        </p:txBody>
      </p:sp>
      <p:sp>
        <p:nvSpPr>
          <p:cNvPr id="13" name="Text 10"/>
          <p:cNvSpPr/>
          <p:nvPr/>
        </p:nvSpPr>
        <p:spPr>
          <a:xfrm>
            <a:off x="3323987" y="5583793"/>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Top 5 Highest Charges: $63,770.43, $62,592.87, $60,021.40, $58,571.07, $55,135.40</a:t>
            </a:r>
            <a:endParaRPr lang="en-US" sz="1323" dirty="0"/>
          </a:p>
        </p:txBody>
      </p:sp>
      <p:sp>
        <p:nvSpPr>
          <p:cNvPr id="14" name="Text 11"/>
          <p:cNvSpPr/>
          <p:nvPr/>
        </p:nvSpPr>
        <p:spPr>
          <a:xfrm>
            <a:off x="3323987" y="6272451"/>
            <a:ext cx="3786188" cy="806172"/>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Percentage of Smokers by Region: Northeast: 20.68%, Northwest: 17.85%, Southeast: 25.00%, Southwest: 17.85%</a:t>
            </a:r>
            <a:endParaRPr lang="en-US" sz="1323" dirty="0"/>
          </a:p>
        </p:txBody>
      </p:sp>
      <p:sp>
        <p:nvSpPr>
          <p:cNvPr id="15" name="Text 12"/>
          <p:cNvSpPr/>
          <p:nvPr/>
        </p:nvSpPr>
        <p:spPr>
          <a:xfrm>
            <a:off x="7527608" y="1407557"/>
            <a:ext cx="1680448" cy="262533"/>
          </a:xfrm>
          <a:prstGeom prst="rect">
            <a:avLst/>
          </a:prstGeom>
          <a:noFill/>
          <a:ln/>
        </p:spPr>
        <p:txBody>
          <a:bodyPr wrap="none" rtlCol="0" anchor="t"/>
          <a:lstStyle/>
          <a:p>
            <a:pPr marL="0" indent="0">
              <a:lnSpc>
                <a:spcPts val="2068"/>
              </a:lnSpc>
              <a:buNone/>
            </a:pPr>
            <a:r>
              <a:rPr lang="en-US" sz="1654" dirty="0">
                <a:solidFill>
                  <a:srgbClr val="1B1B27"/>
                </a:solidFill>
                <a:latin typeface="Corben" pitchFamily="34" charset="0"/>
                <a:ea typeface="Corben" pitchFamily="34" charset="-122"/>
                <a:cs typeface="Corben" pitchFamily="34" charset="-120"/>
              </a:rPr>
              <a:t>More Insights</a:t>
            </a:r>
            <a:endParaRPr lang="en-US" sz="1654" dirty="0"/>
          </a:p>
        </p:txBody>
      </p:sp>
      <p:sp>
        <p:nvSpPr>
          <p:cNvPr id="16" name="Text 13"/>
          <p:cNvSpPr/>
          <p:nvPr/>
        </p:nvSpPr>
        <p:spPr>
          <a:xfrm>
            <a:off x="7527608" y="1838087"/>
            <a:ext cx="3786188" cy="268724"/>
          </a:xfrm>
          <a:prstGeom prst="rect">
            <a:avLst/>
          </a:prstGeom>
          <a:noFill/>
          <a:ln/>
        </p:spPr>
        <p:txBody>
          <a:bodyPr wrap="non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Maximum Age by Region: 64</a:t>
            </a:r>
            <a:endParaRPr lang="en-US" sz="1323" dirty="0"/>
          </a:p>
        </p:txBody>
      </p:sp>
      <p:sp>
        <p:nvSpPr>
          <p:cNvPr id="17" name="Text 14"/>
          <p:cNvSpPr/>
          <p:nvPr/>
        </p:nvSpPr>
        <p:spPr>
          <a:xfrm>
            <a:off x="7527608" y="2258020"/>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Average BMI for Individuals with &gt;2 Children: 30.67</a:t>
            </a:r>
            <a:endParaRPr lang="en-US" sz="1323" dirty="0"/>
          </a:p>
        </p:txBody>
      </p:sp>
      <p:sp>
        <p:nvSpPr>
          <p:cNvPr id="18" name="Text 15"/>
          <p:cNvSpPr/>
          <p:nvPr/>
        </p:nvSpPr>
        <p:spPr>
          <a:xfrm>
            <a:off x="7527608" y="2946678"/>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Southeast Region with Lowest Average Medical Charge: $1,121.87</a:t>
            </a:r>
            <a:endParaRPr lang="en-US" sz="1323" dirty="0"/>
          </a:p>
        </p:txBody>
      </p:sp>
      <p:sp>
        <p:nvSpPr>
          <p:cNvPr id="19" name="Text 16"/>
          <p:cNvSpPr/>
          <p:nvPr/>
        </p:nvSpPr>
        <p:spPr>
          <a:xfrm>
            <a:off x="7527608" y="3635335"/>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Individuals with Ideal BMI Range (18.5-24.9): 222</a:t>
            </a:r>
            <a:endParaRPr lang="en-US" sz="1323" dirty="0"/>
          </a:p>
        </p:txBody>
      </p:sp>
      <p:sp>
        <p:nvSpPr>
          <p:cNvPr id="20" name="Text 17"/>
          <p:cNvSpPr/>
          <p:nvPr/>
        </p:nvSpPr>
        <p:spPr>
          <a:xfrm>
            <a:off x="7527608" y="4323993"/>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Average Age for Individuals with BMI &gt;30: 40.36</a:t>
            </a:r>
            <a:endParaRPr lang="en-US" sz="1323" dirty="0"/>
          </a:p>
        </p:txBody>
      </p:sp>
      <p:sp>
        <p:nvSpPr>
          <p:cNvPr id="21" name="Text 18"/>
          <p:cNvSpPr/>
          <p:nvPr/>
        </p:nvSpPr>
        <p:spPr>
          <a:xfrm>
            <a:off x="7527608" y="5012650"/>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Southeast Region with Highest Smokers to Non-Smokers Ratio: 0.33</a:t>
            </a:r>
            <a:endParaRPr lang="en-US" sz="1323" dirty="0"/>
          </a:p>
        </p:txBody>
      </p:sp>
      <p:sp>
        <p:nvSpPr>
          <p:cNvPr id="22" name="Text 19"/>
          <p:cNvSpPr/>
          <p:nvPr/>
        </p:nvSpPr>
        <p:spPr>
          <a:xfrm>
            <a:off x="7527608" y="5701308"/>
            <a:ext cx="3786188" cy="537448"/>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Average Charges by Gender: Male: $6,219.02, Female: $7,051.39</a:t>
            </a:r>
            <a:endParaRPr lang="en-US" sz="1323" dirty="0"/>
          </a:p>
        </p:txBody>
      </p:sp>
      <p:sp>
        <p:nvSpPr>
          <p:cNvPr id="23" name="Text 20"/>
          <p:cNvSpPr/>
          <p:nvPr/>
        </p:nvSpPr>
        <p:spPr>
          <a:xfrm>
            <a:off x="7527608" y="6389965"/>
            <a:ext cx="3786188" cy="806172"/>
          </a:xfrm>
          <a:prstGeom prst="rect">
            <a:avLst/>
          </a:prstGeom>
          <a:noFill/>
          <a:ln/>
        </p:spPr>
        <p:txBody>
          <a:bodyPr wrap="squar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Average Charges by Number of Children: 0: $12,365.98, 1: $12,731.17, 2: $15,073.56, 3: $15,355.32, 4: $13,850.66, 5: $8,786.04</a:t>
            </a:r>
            <a:endParaRPr lang="en-US" sz="1323" dirty="0"/>
          </a:p>
        </p:txBody>
      </p:sp>
      <p:sp>
        <p:nvSpPr>
          <p:cNvPr id="24" name="Text 21"/>
          <p:cNvSpPr/>
          <p:nvPr/>
        </p:nvSpPr>
        <p:spPr>
          <a:xfrm>
            <a:off x="7527608" y="7347347"/>
            <a:ext cx="3786188" cy="268724"/>
          </a:xfrm>
          <a:prstGeom prst="rect">
            <a:avLst/>
          </a:prstGeom>
          <a:noFill/>
          <a:ln/>
        </p:spPr>
        <p:txBody>
          <a:bodyPr wrap="none" rtlCol="0" anchor="t"/>
          <a:lstStyle/>
          <a:p>
            <a:pPr marL="0" indent="0">
              <a:lnSpc>
                <a:spcPts val="2117"/>
              </a:lnSpc>
              <a:buNone/>
            </a:pPr>
            <a:r>
              <a:rPr lang="en-US" sz="1323" dirty="0">
                <a:solidFill>
                  <a:srgbClr val="404155"/>
                </a:solidFill>
                <a:latin typeface="Nobile" pitchFamily="34" charset="0"/>
                <a:ea typeface="Nobile" pitchFamily="34" charset="-122"/>
                <a:cs typeface="Nobile" pitchFamily="34" charset="-120"/>
              </a:rPr>
              <a:t>Correlation between Age and Charges: 0.29</a:t>
            </a:r>
            <a:endParaRPr lang="en-US" sz="132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9F9FF">
              <a:alpha val="85000"/>
            </a:srgbClr>
          </a:solidFill>
          <a:ln/>
        </p:spPr>
      </p:sp>
      <p:sp>
        <p:nvSpPr>
          <p:cNvPr id="6" name="Text 2"/>
          <p:cNvSpPr/>
          <p:nvPr/>
        </p:nvSpPr>
        <p:spPr>
          <a:xfrm>
            <a:off x="2037993" y="1281113"/>
            <a:ext cx="4443889"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Conclusion</a:t>
            </a:r>
            <a:endParaRPr lang="en-US" sz="4374" dirty="0"/>
          </a:p>
        </p:txBody>
      </p:sp>
      <p:sp>
        <p:nvSpPr>
          <p:cNvPr id="7" name="Shape 3"/>
          <p:cNvSpPr/>
          <p:nvPr/>
        </p:nvSpPr>
        <p:spPr>
          <a:xfrm>
            <a:off x="2037993" y="2482334"/>
            <a:ext cx="499943" cy="499943"/>
          </a:xfrm>
          <a:prstGeom prst="roundRect">
            <a:avLst>
              <a:gd name="adj" fmla="val 20000"/>
            </a:avLst>
          </a:prstGeom>
          <a:solidFill>
            <a:srgbClr val="D2D9F9"/>
          </a:solidFill>
          <a:ln w="7620">
            <a:solidFill>
              <a:srgbClr val="B8BFDF"/>
            </a:solidFill>
            <a:prstDash val="solid"/>
          </a:ln>
        </p:spPr>
      </p:sp>
      <p:sp>
        <p:nvSpPr>
          <p:cNvPr id="8" name="Text 4"/>
          <p:cNvSpPr/>
          <p:nvPr/>
        </p:nvSpPr>
        <p:spPr>
          <a:xfrm>
            <a:off x="2238732" y="2524006"/>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9" name="Text 5"/>
          <p:cNvSpPr/>
          <p:nvPr/>
        </p:nvSpPr>
        <p:spPr>
          <a:xfrm>
            <a:off x="2760107" y="2558653"/>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Findings</a:t>
            </a:r>
            <a:endParaRPr lang="en-US" sz="2187" dirty="0"/>
          </a:p>
        </p:txBody>
      </p:sp>
      <p:sp>
        <p:nvSpPr>
          <p:cNvPr id="10" name="Text 6"/>
          <p:cNvSpPr/>
          <p:nvPr/>
        </p:nvSpPr>
        <p:spPr>
          <a:xfrm>
            <a:off x="2760107" y="3039070"/>
            <a:ext cx="4444008" cy="3198614"/>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average age of the primary beneficiaries is approximately 39 years, with a notable distribution of smokers among the population. BMI varies across regions, with the Southeast having the highest average BMI. Smoking status significantly affects medical charges, with smokers incurring significantly higher costs compared to non-smokers.</a:t>
            </a:r>
            <a:endParaRPr lang="en-US" sz="1750" dirty="0"/>
          </a:p>
        </p:txBody>
      </p:sp>
      <p:sp>
        <p:nvSpPr>
          <p:cNvPr id="11" name="Shape 7"/>
          <p:cNvSpPr/>
          <p:nvPr/>
        </p:nvSpPr>
        <p:spPr>
          <a:xfrm>
            <a:off x="7426285" y="2482334"/>
            <a:ext cx="499943" cy="499943"/>
          </a:xfrm>
          <a:prstGeom prst="roundRect">
            <a:avLst>
              <a:gd name="adj" fmla="val 20000"/>
            </a:avLst>
          </a:prstGeom>
          <a:solidFill>
            <a:srgbClr val="D2D9F9"/>
          </a:solidFill>
          <a:ln w="7620">
            <a:solidFill>
              <a:srgbClr val="B8BFDF"/>
            </a:solidFill>
            <a:prstDash val="solid"/>
          </a:ln>
        </p:spPr>
      </p:sp>
      <p:sp>
        <p:nvSpPr>
          <p:cNvPr id="12" name="Text 8"/>
          <p:cNvSpPr/>
          <p:nvPr/>
        </p:nvSpPr>
        <p:spPr>
          <a:xfrm>
            <a:off x="7589282" y="2524006"/>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3" name="Text 9"/>
          <p:cNvSpPr/>
          <p:nvPr/>
        </p:nvSpPr>
        <p:spPr>
          <a:xfrm>
            <a:off x="8148399" y="2558653"/>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Impact</a:t>
            </a:r>
            <a:endParaRPr lang="en-US" sz="2187" dirty="0"/>
          </a:p>
        </p:txBody>
      </p:sp>
      <p:sp>
        <p:nvSpPr>
          <p:cNvPr id="14" name="Text 10"/>
          <p:cNvSpPr/>
          <p:nvPr/>
        </p:nvSpPr>
        <p:spPr>
          <a:xfrm>
            <a:off x="8148399" y="3039070"/>
            <a:ext cx="4444008" cy="3909417"/>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Gender also plays a role, with variations in average charges observed between males and females. Additionally, the number of children covered by insurance impacts charges, with higher numbers correlating to increased costs. These findings highlight the complexity of factors contributing to insurance costs and underscore the importance of data-driven decision-making in the insurance industry.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449</Words>
  <Application>Microsoft Office PowerPoint</Application>
  <PresentationFormat>Custom</PresentationFormat>
  <Paragraphs>44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Corben</vt:lpstr>
      <vt:lpstr>Nobile</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Arkadyuti Dhara</cp:lastModifiedBy>
  <cp:revision>3</cp:revision>
  <dcterms:created xsi:type="dcterms:W3CDTF">2024-02-10T18:28:06Z</dcterms:created>
  <dcterms:modified xsi:type="dcterms:W3CDTF">2024-02-10T18:36:00Z</dcterms:modified>
</cp:coreProperties>
</file>