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70" r:id="rId4"/>
    <p:sldId id="256" r:id="rId5"/>
    <p:sldId id="267" r:id="rId6"/>
    <p:sldId id="273" r:id="rId7"/>
    <p:sldId id="263" r:id="rId8"/>
    <p:sldId id="269" r:id="rId9"/>
    <p:sldId id="259" r:id="rId10"/>
    <p:sldId id="260" r:id="rId11"/>
    <p:sldId id="261" r:id="rId12"/>
    <p:sldId id="262" r:id="rId13"/>
    <p:sldId id="268" r:id="rId14"/>
    <p:sldId id="264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Push Notification Interaction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Sunday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157</c:v>
                </c:pt>
                <c:pt idx="1">
                  <c:v>12258</c:v>
                </c:pt>
                <c:pt idx="2">
                  <c:v>14021</c:v>
                </c:pt>
                <c:pt idx="3">
                  <c:v>1619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6-494F-9EB2-4041ACFC31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Saturday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2518</c:v>
                </c:pt>
                <c:pt idx="2">
                  <c:v>2110</c:v>
                </c:pt>
                <c:pt idx="3">
                  <c:v>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6-494F-9EB2-4041ACFC31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Monday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158</c:v>
                </c:pt>
                <c:pt idx="1">
                  <c:v>893</c:v>
                </c:pt>
                <c:pt idx="2">
                  <c:v>164</c:v>
                </c:pt>
                <c:pt idx="3">
                  <c:v>2580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36-494F-9EB2-4041ACFC3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870687"/>
        <c:axId val="638872767"/>
      </c:lineChart>
      <c:catAx>
        <c:axId val="638870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872767"/>
        <c:crosses val="autoZero"/>
        <c:auto val="1"/>
        <c:lblAlgn val="ctr"/>
        <c:lblOffset val="100"/>
        <c:noMultiLvlLbl val="0"/>
      </c:catAx>
      <c:valAx>
        <c:axId val="63887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870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38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92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2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8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3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80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01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12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27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2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7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4322-566A-4C54-A6BC-971F7F1DF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59CE-3CCA-4430-A011-43CA2D178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E6390-1D3F-4F01-9401-B84BBD00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Top 5 DATES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6565F2-FAB6-48F0-B281-D65D952B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191A99-2657-4A63-8556-C70816E6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2069076"/>
            <a:ext cx="3781051" cy="207587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FA1489-1270-47CD-ACE3-0A1B2267B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37888"/>
              </p:ext>
            </p:extLst>
          </p:nvPr>
        </p:nvGraphicFramePr>
        <p:xfrm>
          <a:off x="838199" y="1587304"/>
          <a:ext cx="4689532" cy="1836655"/>
        </p:xfrm>
        <a:graphic>
          <a:graphicData uri="http://schemas.openxmlformats.org/drawingml/2006/table">
            <a:tbl>
              <a:tblPr/>
              <a:tblGrid>
                <a:gridCol w="2344766">
                  <a:extLst>
                    <a:ext uri="{9D8B030D-6E8A-4147-A177-3AD203B41FA5}">
                      <a16:colId xmlns:a16="http://schemas.microsoft.com/office/drawing/2014/main" val="974377244"/>
                    </a:ext>
                  </a:extLst>
                </a:gridCol>
                <a:gridCol w="2344766">
                  <a:extLst>
                    <a:ext uri="{9D8B030D-6E8A-4147-A177-3AD203B41FA5}">
                      <a16:colId xmlns:a16="http://schemas.microsoft.com/office/drawing/2014/main" val="3432039324"/>
                    </a:ext>
                  </a:extLst>
                </a:gridCol>
              </a:tblGrid>
              <a:tr h="367331">
                <a:tc>
                  <a:txBody>
                    <a:bodyPr/>
                    <a:lstStyle/>
                    <a:p>
                      <a:r>
                        <a:rPr lang="en-US"/>
                        <a:t>2019-07-14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749204"/>
                  </a:ext>
                </a:extLst>
              </a:tr>
              <a:tr h="367331">
                <a:tc>
                  <a:txBody>
                    <a:bodyPr/>
                    <a:lstStyle/>
                    <a:p>
                      <a:r>
                        <a:rPr lang="en-US"/>
                        <a:t>2019-07-07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713273"/>
                  </a:ext>
                </a:extLst>
              </a:tr>
              <a:tr h="367331">
                <a:tc>
                  <a:txBody>
                    <a:bodyPr/>
                    <a:lstStyle/>
                    <a:p>
                      <a:r>
                        <a:rPr lang="en-US"/>
                        <a:t>2019-07-08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9880"/>
                  </a:ext>
                </a:extLst>
              </a:tr>
              <a:tr h="367331">
                <a:tc>
                  <a:txBody>
                    <a:bodyPr/>
                    <a:lstStyle/>
                    <a:p>
                      <a:r>
                        <a:rPr lang="en-US"/>
                        <a:t>2019-07-15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6927"/>
                  </a:ext>
                </a:extLst>
              </a:tr>
              <a:tr h="367331">
                <a:tc>
                  <a:txBody>
                    <a:bodyPr/>
                    <a:lstStyle/>
                    <a:p>
                      <a:r>
                        <a:rPr lang="en-US"/>
                        <a:t>2019-07-13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2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5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E461CC8B-9706-411F-9444-480AEEADF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40" r="24399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1869A-6F7C-4C0B-A18A-A604C41C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Most Ad Interactions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EBAD-50D4-47C1-8F2A-55F1A0A1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Sunday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Monday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Saturday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63E15DE-514F-4638-990B-0B6867A0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93" y="3110136"/>
            <a:ext cx="7041531" cy="361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8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BB4-6ED2-4C01-848E-89592FF5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A30D-98D5-4121-BE8C-75E7D601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Sundays we should target Home, News, DRV_DTL</a:t>
            </a:r>
          </a:p>
          <a:p>
            <a:r>
              <a:rPr lang="en-US" dirty="0"/>
              <a:t>Mondays we should target Home, News, Media</a:t>
            </a:r>
          </a:p>
          <a:p>
            <a:r>
              <a:rPr lang="en-US" dirty="0"/>
              <a:t>Saturdays we should target Home, News, Gallery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Advertisement should be placed on Sundays, Saturdays on Media</a:t>
            </a:r>
          </a:p>
        </p:txBody>
      </p:sp>
    </p:spTree>
    <p:extLst>
      <p:ext uri="{BB962C8B-B14F-4D97-AF65-F5344CB8AC3E}">
        <p14:creationId xmlns:p14="http://schemas.microsoft.com/office/powerpoint/2010/main" val="176701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F761-619B-47A6-9274-811067B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0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C0D0-F9BD-4338-8902-41F36B78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does engagement with push notifications peak, and when is it at its lowest point? When does push-notification engagement fall off after a game?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3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8390D-79DE-4719-9978-9D3915CE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 fontScale="90000"/>
          </a:bodyPr>
          <a:lstStyle/>
          <a:p>
            <a:r>
              <a:rPr lang="en-US" dirty="0"/>
              <a:t>Push Notification Interaction</a:t>
            </a:r>
            <a:br>
              <a:rPr lang="en-US" dirty="0"/>
            </a:br>
            <a:r>
              <a:rPr lang="en-US" dirty="0"/>
              <a:t>Peaks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D807831-9D7D-4D8A-9DB5-2BFC4AD0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65" y="704504"/>
            <a:ext cx="9139069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695A01F-D72D-4DD9-AA4B-43B1B16EB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092570"/>
              </p:ext>
            </p:extLst>
          </p:nvPr>
        </p:nvGraphicFramePr>
        <p:xfrm>
          <a:off x="4970463" y="3997324"/>
          <a:ext cx="6383337" cy="2536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363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2025-89EE-4569-9074-89E71A9A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5B60-626F-4975-ACB6-7B588BBB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Push notifications are viewed mostly on Sundays from the Home Page between afternoon and evening.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target more ads on Saturdays in the evening more.</a:t>
            </a:r>
          </a:p>
        </p:txBody>
      </p:sp>
    </p:spTree>
    <p:extLst>
      <p:ext uri="{BB962C8B-B14F-4D97-AF65-F5344CB8AC3E}">
        <p14:creationId xmlns:p14="http://schemas.microsoft.com/office/powerpoint/2010/main" val="271104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99F55-A1A0-477F-B597-21FF3CD6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55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8062-ACE2-44A3-83D5-FADD2C1B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861A-43D8-45CA-9BE1-CDB511D0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dates have no action records</a:t>
            </a:r>
          </a:p>
          <a:p>
            <a:r>
              <a:rPr lang="en-US" dirty="0"/>
              <a:t>So, Outliers are any date from 18</a:t>
            </a:r>
            <a:r>
              <a:rPr lang="en-US" baseline="30000" dirty="0"/>
              <a:t>th</a:t>
            </a:r>
            <a:r>
              <a:rPr lang="en-US" dirty="0"/>
              <a:t> July 2019 to 22</a:t>
            </a:r>
            <a:r>
              <a:rPr lang="en-US" baseline="30000" dirty="0"/>
              <a:t>nd</a:t>
            </a:r>
            <a:r>
              <a:rPr lang="en-US" dirty="0"/>
              <a:t> July 2019</a:t>
            </a:r>
          </a:p>
          <a:p>
            <a:r>
              <a:rPr lang="en-US" dirty="0"/>
              <a:t>Also, 28</a:t>
            </a:r>
            <a:r>
              <a:rPr lang="en-US" baseline="30000" dirty="0"/>
              <a:t>th</a:t>
            </a:r>
            <a:r>
              <a:rPr lang="en-US" dirty="0"/>
              <a:t> June has no values either.</a:t>
            </a:r>
          </a:p>
          <a:p>
            <a:r>
              <a:rPr lang="en-US" dirty="0"/>
              <a:t>Top 3 Open pages are – Home, VOD, NEWS</a:t>
            </a:r>
          </a:p>
          <a:p>
            <a:r>
              <a:rPr lang="en-US" dirty="0"/>
              <a:t>Some of the least viewed pages are DRV_DTL_LIVE, 2020_WaitList</a:t>
            </a:r>
          </a:p>
          <a:p>
            <a:r>
              <a:rPr lang="en-US" dirty="0"/>
              <a:t>Actions peaked on Sundays (especially on V and AD_BAN_IMP) followed by Mondays</a:t>
            </a:r>
          </a:p>
        </p:txBody>
      </p:sp>
    </p:spTree>
    <p:extLst>
      <p:ext uri="{BB962C8B-B14F-4D97-AF65-F5344CB8AC3E}">
        <p14:creationId xmlns:p14="http://schemas.microsoft.com/office/powerpoint/2010/main" val="159185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09B9-43F2-4E02-8635-26EA5D06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1D2D-8DFD-49C5-BE87-EBB9C425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bounce rate or retention rate of features (pages)? Which features perform the best, and which perform the worst? </a:t>
            </a:r>
          </a:p>
        </p:txBody>
      </p:sp>
    </p:spTree>
    <p:extLst>
      <p:ext uri="{BB962C8B-B14F-4D97-AF65-F5344CB8AC3E}">
        <p14:creationId xmlns:p14="http://schemas.microsoft.com/office/powerpoint/2010/main" val="7564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E9B52C0-5586-4455-9DF0-C37199988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-190490"/>
            <a:ext cx="12191980" cy="68579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33DF7-FDE9-42AC-92DF-BF6DBF6D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Retention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057A-B96E-481E-96B8-22930720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(57696/63620)*100 = 90.68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</a:rPr>
              <a:t>∴ Therefore, Retention rate is 9.32%.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28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3EA5-28D8-424D-B8DC-EBB92A7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Retention Rate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107-CCED-4BEA-9264-02F4A4ED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 dropped 9.32% from previous of the last week to last week.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08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1F727BD-9948-4161-8028-BBBABC81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2040810"/>
            <a:ext cx="4777381" cy="260367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C9B4A-9BBF-4E93-9DB7-2DCFEBDD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Most Used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6E9BA1-D7D2-4678-8041-ECD2AC80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Banner Ad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Push Notification View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Least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Push Notification Click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Banner Ad Click</a:t>
            </a:r>
          </a:p>
        </p:txBody>
      </p:sp>
    </p:spTree>
    <p:extLst>
      <p:ext uri="{BB962C8B-B14F-4D97-AF65-F5344CB8AC3E}">
        <p14:creationId xmlns:p14="http://schemas.microsoft.com/office/powerpoint/2010/main" val="18075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C22-61E7-4E01-8A03-A5540AE2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Open Pages (In General)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BF90CF4-D60B-45F8-B3E6-32F4AA6AC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1308557"/>
            <a:ext cx="10296525" cy="5576989"/>
          </a:xfrm>
        </p:spPr>
      </p:pic>
    </p:spTree>
    <p:extLst>
      <p:ext uri="{BB962C8B-B14F-4D97-AF65-F5344CB8AC3E}">
        <p14:creationId xmlns:p14="http://schemas.microsoft.com/office/powerpoint/2010/main" val="33069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5438-6828-45CB-9EE4-F9B02035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EEDC-43AA-4531-9208-CCF1EF6A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advertisements more effective on certain pages of the app than others? At certain times? Where/when should advertisements be placed to get maximum yield? </a:t>
            </a:r>
          </a:p>
        </p:txBody>
      </p:sp>
    </p:spTree>
    <p:extLst>
      <p:ext uri="{BB962C8B-B14F-4D97-AF65-F5344CB8AC3E}">
        <p14:creationId xmlns:p14="http://schemas.microsoft.com/office/powerpoint/2010/main" val="337423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503DC-CE7D-4D87-AEB8-2F69949F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 viewed from Top 5 pages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4C547BC-5F62-4147-BBDB-F07F4AEA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284" y="1856258"/>
            <a:ext cx="5247679" cy="250057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D2200-8ACB-4AE1-8438-F26362CF936B}"/>
              </a:ext>
            </a:extLst>
          </p:cNvPr>
          <p:cNvSpPr txBox="1"/>
          <p:nvPr/>
        </p:nvSpPr>
        <p:spPr>
          <a:xfrm>
            <a:off x="10321387" y="4881117"/>
            <a:ext cx="2329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INJ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14858857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7E2"/>
      </a:lt2>
      <a:accent1>
        <a:srgbClr val="2959E7"/>
      </a:accent1>
      <a:accent2>
        <a:srgbClr val="1796D5"/>
      </a:accent2>
      <a:accent3>
        <a:srgbClr val="20B7AA"/>
      </a:accent3>
      <a:accent4>
        <a:srgbClr val="14BA67"/>
      </a:accent4>
      <a:accent5>
        <a:srgbClr val="21BC2E"/>
      </a:accent5>
      <a:accent6>
        <a:srgbClr val="4BB914"/>
      </a:accent6>
      <a:hlink>
        <a:srgbClr val="31944A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331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Avenir Next LT Pro</vt:lpstr>
      <vt:lpstr>Calibri</vt:lpstr>
      <vt:lpstr>ShapesVTI</vt:lpstr>
      <vt:lpstr>Analysis</vt:lpstr>
      <vt:lpstr>Overview</vt:lpstr>
      <vt:lpstr>Question</vt:lpstr>
      <vt:lpstr>Retention Rate</vt:lpstr>
      <vt:lpstr>Retention Rate</vt:lpstr>
      <vt:lpstr>Most Used Features</vt:lpstr>
      <vt:lpstr>Most Open Pages (In General)</vt:lpstr>
      <vt:lpstr>Question</vt:lpstr>
      <vt:lpstr>Ad viewed from Top 5 pages</vt:lpstr>
      <vt:lpstr>Top 5 DATES</vt:lpstr>
      <vt:lpstr>Most Ad Interactions on</vt:lpstr>
      <vt:lpstr>Advertisement Target</vt:lpstr>
      <vt:lpstr>Question </vt:lpstr>
      <vt:lpstr>Push Notification Interaction Peaks</vt:lpstr>
      <vt:lpstr>Answer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Arka De</dc:creator>
  <cp:lastModifiedBy>Arka De</cp:lastModifiedBy>
  <cp:revision>7</cp:revision>
  <dcterms:created xsi:type="dcterms:W3CDTF">2021-08-06T17:54:21Z</dcterms:created>
  <dcterms:modified xsi:type="dcterms:W3CDTF">2021-08-08T17:02:24Z</dcterms:modified>
</cp:coreProperties>
</file>