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8438-9BE5-4DE8-8AE5-8B1D75B3441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573C-C612-4ED9-A2C7-A48D562D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6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8438-9BE5-4DE8-8AE5-8B1D75B3441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573C-C612-4ED9-A2C7-A48D562D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2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8438-9BE5-4DE8-8AE5-8B1D75B3441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573C-C612-4ED9-A2C7-A48D562D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9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8438-9BE5-4DE8-8AE5-8B1D75B3441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573C-C612-4ED9-A2C7-A48D562D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8438-9BE5-4DE8-8AE5-8B1D75B3441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573C-C612-4ED9-A2C7-A48D562D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9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8438-9BE5-4DE8-8AE5-8B1D75B3441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573C-C612-4ED9-A2C7-A48D562D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0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8438-9BE5-4DE8-8AE5-8B1D75B3441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573C-C612-4ED9-A2C7-A48D562D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2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8438-9BE5-4DE8-8AE5-8B1D75B3441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573C-C612-4ED9-A2C7-A48D562D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8438-9BE5-4DE8-8AE5-8B1D75B3441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573C-C612-4ED9-A2C7-A48D562D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0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8438-9BE5-4DE8-8AE5-8B1D75B3441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573C-C612-4ED9-A2C7-A48D562D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1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8438-9BE5-4DE8-8AE5-8B1D75B3441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573C-C612-4ED9-A2C7-A48D562D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5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B8438-9BE5-4DE8-8AE5-8B1D75B3441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7573C-C612-4ED9-A2C7-A48D562D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6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3375435" y="900810"/>
            <a:ext cx="2222112" cy="2563149"/>
          </a:xfrm>
          <a:prstGeom prst="roundRect">
            <a:avLst>
              <a:gd name="adj" fmla="val 6817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306431" y="824610"/>
            <a:ext cx="2222112" cy="2563149"/>
          </a:xfrm>
          <a:prstGeom prst="roundRect">
            <a:avLst>
              <a:gd name="adj" fmla="val 6817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223035" y="748410"/>
            <a:ext cx="2222112" cy="2563149"/>
          </a:xfrm>
          <a:prstGeom prst="roundRect">
            <a:avLst>
              <a:gd name="adj" fmla="val 6817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364" y="484571"/>
            <a:ext cx="603504" cy="39395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92538" y="752094"/>
            <a:ext cx="2222112" cy="153873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67" y="488254"/>
            <a:ext cx="603504" cy="393954"/>
          </a:xfrm>
          <a:prstGeom prst="rect">
            <a:avLst/>
          </a:prstGeom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40992" y="2029984"/>
            <a:ext cx="212520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latin typeface="+mj-lt"/>
                <a:ea typeface="Verdana" pitchFamily="34" charset="0"/>
                <a:cs typeface="Helvetica Neue"/>
              </a:rPr>
              <a:t>Payer Account (ID = 123456789012)</a:t>
            </a:r>
            <a:endParaRPr lang="en-US" sz="1000" b="1" dirty="0">
              <a:latin typeface="+mj-lt"/>
              <a:ea typeface="Verdana" pitchFamily="34" charset="0"/>
              <a:cs typeface="Helvetica Neue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45867" y="1037577"/>
            <a:ext cx="882263" cy="776224"/>
            <a:chOff x="1863366" y="924728"/>
            <a:chExt cx="882263" cy="77622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928" y="924728"/>
              <a:ext cx="503140" cy="521775"/>
            </a:xfrm>
            <a:prstGeom prst="rect">
              <a:avLst/>
            </a:prstGeom>
          </p:spPr>
        </p:pic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1863366" y="1454731"/>
              <a:ext cx="88226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+mj-lt"/>
                  <a:ea typeface="Verdana" pitchFamily="34" charset="0"/>
                  <a:cs typeface="Helvetica Neue"/>
                </a:rPr>
                <a:t>a</a:t>
              </a:r>
              <a:r>
                <a:rPr lang="en-US" sz="1000" b="1" dirty="0" smtClean="0">
                  <a:latin typeface="+mj-lt"/>
                  <a:ea typeface="Verdana" pitchFamily="34" charset="0"/>
                  <a:cs typeface="Helvetica Neue"/>
                </a:rPr>
                <a:t>udit-bucket</a:t>
              </a:r>
              <a:endParaRPr lang="en-US" sz="1000" b="1" dirty="0">
                <a:latin typeface="+mj-lt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766514" y="932704"/>
            <a:ext cx="882263" cy="1041363"/>
            <a:chOff x="1780463" y="1148888"/>
            <a:chExt cx="882263" cy="1041363"/>
          </a:xfrm>
        </p:grpSpPr>
        <p:pic>
          <p:nvPicPr>
            <p:cNvPr id="12" name="Picture 11" descr="User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5360" y="1148888"/>
              <a:ext cx="731520" cy="731520"/>
            </a:xfrm>
            <a:prstGeom prst="rect">
              <a:avLst/>
            </a:prstGeom>
          </p:spPr>
        </p:pic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1780463" y="1790141"/>
              <a:ext cx="8822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+mj-lt"/>
                  <a:ea typeface="Verdana" pitchFamily="34" charset="0"/>
                  <a:cs typeface="Helvetica Neue"/>
                </a:rPr>
                <a:t>Oversight</a:t>
              </a:r>
            </a:p>
            <a:p>
              <a:pPr algn="ctr"/>
              <a:r>
                <a:rPr lang="en-US" sz="1000" b="1" dirty="0" smtClean="0">
                  <a:latin typeface="+mj-lt"/>
                  <a:ea typeface="Verdana" pitchFamily="34" charset="0"/>
                  <a:cs typeface="Helvetica Neue"/>
                </a:rPr>
                <a:t>Administrator</a:t>
              </a:r>
              <a:endParaRPr lang="en-US" sz="1000" b="1" dirty="0">
                <a:latin typeface="+mj-lt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36540" y="954546"/>
            <a:ext cx="690835" cy="741160"/>
            <a:chOff x="1906043" y="3672312"/>
            <a:chExt cx="690835" cy="74116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670" y="3672312"/>
              <a:ext cx="455583" cy="54670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906043" y="4258024"/>
              <a:ext cx="690835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 smtClean="0"/>
                <a:t>CloudTrail</a:t>
              </a:r>
              <a:endParaRPr lang="en-US" sz="10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67563" y="992766"/>
            <a:ext cx="882263" cy="902216"/>
            <a:chOff x="837066" y="3710532"/>
            <a:chExt cx="882263" cy="90221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878" y="3710532"/>
              <a:ext cx="548640" cy="470262"/>
            </a:xfrm>
            <a:prstGeom prst="rect">
              <a:avLst/>
            </a:prstGeom>
          </p:spPr>
        </p:pic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837066" y="4212638"/>
              <a:ext cx="8822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err="1" smtClean="0">
                  <a:latin typeface="+mj-lt"/>
                  <a:ea typeface="Verdana" pitchFamily="34" charset="0"/>
                  <a:cs typeface="Helvetica Neue"/>
                </a:rPr>
                <a:t>CrossAccountOversight</a:t>
              </a:r>
              <a:endParaRPr lang="en-US" sz="1000" b="1" dirty="0">
                <a:latin typeface="+mj-lt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300064" y="1939182"/>
            <a:ext cx="1048996" cy="1017867"/>
            <a:chOff x="769567" y="4399773"/>
            <a:chExt cx="1048996" cy="1017867"/>
          </a:xfrm>
        </p:grpSpPr>
        <p:pic>
          <p:nvPicPr>
            <p:cNvPr id="21" name="Picture 20" descr="User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658" y="4399773"/>
              <a:ext cx="731520" cy="731520"/>
            </a:xfrm>
            <a:prstGeom prst="rect">
              <a:avLst/>
            </a:prstGeom>
          </p:spPr>
        </p:pic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769567" y="5017530"/>
              <a:ext cx="104899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+mj-lt"/>
                  <a:ea typeface="Verdana" pitchFamily="34" charset="0"/>
                  <a:cs typeface="Helvetica Neue"/>
                </a:rPr>
                <a:t>System</a:t>
              </a:r>
            </a:p>
            <a:p>
              <a:pPr algn="ctr"/>
              <a:r>
                <a:rPr lang="en-US" sz="1000" b="1" dirty="0" smtClean="0">
                  <a:latin typeface="+mj-lt"/>
                  <a:ea typeface="Verdana" pitchFamily="34" charset="0"/>
                  <a:cs typeface="Helvetica Neue"/>
                </a:rPr>
                <a:t>Administrators</a:t>
              </a:r>
              <a:endParaRPr lang="en-US" sz="1000" b="1" dirty="0">
                <a:latin typeface="+mj-lt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264132" y="1955310"/>
            <a:ext cx="1048996" cy="998817"/>
            <a:chOff x="1733635" y="4415901"/>
            <a:chExt cx="1048996" cy="998817"/>
          </a:xfrm>
        </p:grpSpPr>
        <p:pic>
          <p:nvPicPr>
            <p:cNvPr id="24" name="Picture 23" descr="User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2726" y="4415901"/>
              <a:ext cx="731520" cy="731520"/>
            </a:xfrm>
            <a:prstGeom prst="rect">
              <a:avLst/>
            </a:prstGeom>
          </p:spPr>
        </p:pic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1733635" y="5014608"/>
              <a:ext cx="104899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+mj-lt"/>
                  <a:ea typeface="Verdana" pitchFamily="34" charset="0"/>
                  <a:cs typeface="Helvetica Neue"/>
                </a:rPr>
                <a:t>Security</a:t>
              </a:r>
            </a:p>
            <a:p>
              <a:pPr algn="ctr"/>
              <a:r>
                <a:rPr lang="en-US" sz="1000" b="1" dirty="0" smtClean="0">
                  <a:latin typeface="+mj-lt"/>
                  <a:ea typeface="Verdana" pitchFamily="34" charset="0"/>
                  <a:cs typeface="Helvetica Neue"/>
                </a:rPr>
                <a:t>Administrators</a:t>
              </a:r>
              <a:endParaRPr lang="en-US" sz="1000" b="1" dirty="0">
                <a:latin typeface="+mj-lt"/>
                <a:ea typeface="Verdana" pitchFamily="34" charset="0"/>
                <a:cs typeface="Helvetica Neue"/>
              </a:endParaRPr>
            </a:p>
          </p:txBody>
        </p:sp>
      </p:grp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223035" y="3058366"/>
            <a:ext cx="222211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latin typeface="+mj-lt"/>
                <a:ea typeface="Verdana" pitchFamily="34" charset="0"/>
                <a:cs typeface="Helvetica Neue"/>
              </a:rPr>
              <a:t>Linked Accounts</a:t>
            </a:r>
            <a:endParaRPr lang="en-US" sz="10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31" name="Curved Down Arrow 30"/>
          <p:cNvSpPr/>
          <p:nvPr/>
        </p:nvSpPr>
        <p:spPr>
          <a:xfrm>
            <a:off x="2141543" y="293836"/>
            <a:ext cx="1838325" cy="66708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Curved Down Arrow 32"/>
          <p:cNvSpPr/>
          <p:nvPr/>
        </p:nvSpPr>
        <p:spPr>
          <a:xfrm rot="10800000">
            <a:off x="1102100" y="1760847"/>
            <a:ext cx="3800577" cy="7105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85199" y="2551176"/>
            <a:ext cx="2475506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en-US" sz="1050" dirty="0" smtClean="0">
                <a:ea typeface="Verdana" pitchFamily="34" charset="0"/>
                <a:cs typeface="Helvetica Neue"/>
              </a:rPr>
              <a:t>The oversight administrator in the payer account can assume the oversight role in linked accounts.</a:t>
            </a:r>
          </a:p>
          <a:p>
            <a:pPr marL="228600" indent="-228600">
              <a:buAutoNum type="arabicParenR"/>
            </a:pPr>
            <a:r>
              <a:rPr lang="en-US" sz="1050" dirty="0" err="1" smtClean="0">
                <a:ea typeface="Verdana" pitchFamily="34" charset="0"/>
                <a:cs typeface="Helvetica Neue"/>
              </a:rPr>
              <a:t>CloudTrail</a:t>
            </a:r>
            <a:r>
              <a:rPr lang="en-US" sz="1050" dirty="0" smtClean="0">
                <a:ea typeface="Verdana" pitchFamily="34" charset="0"/>
                <a:cs typeface="Helvetica Neue"/>
              </a:rPr>
              <a:t> in the linked accounts logs to an S3 bucket in the payer account. </a:t>
            </a:r>
            <a:endParaRPr lang="en-US" sz="1050" dirty="0">
              <a:ea typeface="Verdana" pitchFamily="34" charset="0"/>
              <a:cs typeface="Helvetica Neue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903029" y="274587"/>
            <a:ext cx="2644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ea typeface="Verdana" pitchFamily="34" charset="0"/>
                <a:cs typeface="Helvetica Neue"/>
              </a:rPr>
              <a:t>1</a:t>
            </a:r>
            <a:endParaRPr lang="en-US" sz="1400" b="1" dirty="0">
              <a:ea typeface="Verdana" pitchFamily="34" charset="0"/>
              <a:cs typeface="Helvetica Neue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903028" y="2202077"/>
            <a:ext cx="2644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ea typeface="Verdana" pitchFamily="34" charset="0"/>
                <a:cs typeface="Helvetica Neue"/>
              </a:rPr>
              <a:t>2</a:t>
            </a:r>
            <a:endParaRPr lang="en-US" sz="1400" b="1" dirty="0">
              <a:ea typeface="Verdana" pitchFamily="34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1918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Beach, Brian</dc:creator>
  <cp:lastModifiedBy>Beach, Brian</cp:lastModifiedBy>
  <cp:revision>6</cp:revision>
  <dcterms:created xsi:type="dcterms:W3CDTF">2016-11-05T18:50:28Z</dcterms:created>
  <dcterms:modified xsi:type="dcterms:W3CDTF">2016-11-05T20:52:03Z</dcterms:modified>
</cp:coreProperties>
</file>