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40BC1-585C-486D-A5B8-8D59CAE6391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88ABA-EECA-4AE3-9F24-7EA2B8CBE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22000" y="1334733"/>
            <a:ext cx="9078800" cy="41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6133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564167" y="3732900"/>
            <a:ext cx="61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2363913" y="2459019"/>
            <a:ext cx="66008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5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968133" y="154367"/>
            <a:ext cx="4704000" cy="28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32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56" name="Google Shape;56;p11"/>
          <p:cNvSpPr/>
          <p:nvPr/>
        </p:nvSpPr>
        <p:spPr>
          <a:xfrm rot="-5400000">
            <a:off x="-219683" y="4871633"/>
            <a:ext cx="2498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1"/>
          <p:cNvSpPr/>
          <p:nvPr/>
        </p:nvSpPr>
        <p:spPr>
          <a:xfrm rot="-5400000">
            <a:off x="5317517" y="4871633"/>
            <a:ext cx="2498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473783" y="2967995"/>
            <a:ext cx="4532400" cy="1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473767" y="4421167"/>
            <a:ext cx="45324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3"/>
          </p:nvPr>
        </p:nvSpPr>
        <p:spPr>
          <a:xfrm>
            <a:off x="6997055" y="2967995"/>
            <a:ext cx="4532400" cy="1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4"/>
          </p:nvPr>
        </p:nvSpPr>
        <p:spPr>
          <a:xfrm>
            <a:off x="6997067" y="4421167"/>
            <a:ext cx="45324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6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 1">
  <p:cSld name="Title &amp; 6 columns slide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968133" y="-1031067"/>
            <a:ext cx="6846800" cy="28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3200">
                <a:solidFill>
                  <a:srgbClr val="20202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44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5" name="Google Shape;65;p12"/>
          <p:cNvSpPr/>
          <p:nvPr/>
        </p:nvSpPr>
        <p:spPr>
          <a:xfrm rot="-5400000">
            <a:off x="22415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/>
          <p:nvPr/>
        </p:nvSpPr>
        <p:spPr>
          <a:xfrm rot="-5400000">
            <a:off x="57354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2"/>
          <p:cNvSpPr/>
          <p:nvPr/>
        </p:nvSpPr>
        <p:spPr>
          <a:xfrm rot="-5400000">
            <a:off x="9229300" y="4029233"/>
            <a:ext cx="39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934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934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3"/>
          </p:nvPr>
        </p:nvSpPr>
        <p:spPr>
          <a:xfrm>
            <a:off x="4440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4"/>
          </p:nvPr>
        </p:nvSpPr>
        <p:spPr>
          <a:xfrm>
            <a:off x="4440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5"/>
          </p:nvPr>
        </p:nvSpPr>
        <p:spPr>
          <a:xfrm>
            <a:off x="7946200" y="21140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6"/>
          </p:nvPr>
        </p:nvSpPr>
        <p:spPr>
          <a:xfrm>
            <a:off x="7946200" y="30908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7"/>
          </p:nvPr>
        </p:nvSpPr>
        <p:spPr>
          <a:xfrm>
            <a:off x="934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8"/>
          </p:nvPr>
        </p:nvSpPr>
        <p:spPr>
          <a:xfrm>
            <a:off x="934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9"/>
          </p:nvPr>
        </p:nvSpPr>
        <p:spPr>
          <a:xfrm>
            <a:off x="4440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3"/>
          </p:nvPr>
        </p:nvSpPr>
        <p:spPr>
          <a:xfrm>
            <a:off x="4440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4"/>
          </p:nvPr>
        </p:nvSpPr>
        <p:spPr>
          <a:xfrm>
            <a:off x="7946200" y="4108831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5"/>
          </p:nvPr>
        </p:nvSpPr>
        <p:spPr>
          <a:xfrm>
            <a:off x="7946200" y="5085632"/>
            <a:ext cx="3038000" cy="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00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583000" y="1994467"/>
            <a:ext cx="46968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83" name="Google Shape;83;p13"/>
          <p:cNvSpPr/>
          <p:nvPr/>
        </p:nvSpPr>
        <p:spPr>
          <a:xfrm rot="-5400000">
            <a:off x="3063600" y="4764800"/>
            <a:ext cx="22852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3"/>
          <p:cNvSpPr/>
          <p:nvPr/>
        </p:nvSpPr>
        <p:spPr>
          <a:xfrm rot="-5400000">
            <a:off x="6569600" y="4764833"/>
            <a:ext cx="22852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/>
          <p:nvPr/>
        </p:nvSpPr>
        <p:spPr>
          <a:xfrm rot="-5400000">
            <a:off x="10075600" y="4764833"/>
            <a:ext cx="22852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34216" y="3013157"/>
            <a:ext cx="3038000" cy="1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934205" y="4466327"/>
            <a:ext cx="3038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4440216" y="3013157"/>
            <a:ext cx="3038000" cy="1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440205" y="4466327"/>
            <a:ext cx="3038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7946216" y="3013157"/>
            <a:ext cx="3038000" cy="1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7946205" y="4466327"/>
            <a:ext cx="3038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34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096167" y="675367"/>
            <a:ext cx="46984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95" name="Google Shape;95;p14"/>
          <p:cNvSpPr/>
          <p:nvPr/>
        </p:nvSpPr>
        <p:spPr>
          <a:xfrm rot="10800000">
            <a:off x="8741767" y="6022400"/>
            <a:ext cx="3052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9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Big number &amp;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 hasCustomPrompt="1"/>
          </p:nvPr>
        </p:nvSpPr>
        <p:spPr>
          <a:xfrm>
            <a:off x="723933" y="2769933"/>
            <a:ext cx="10744000" cy="12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7466" b="1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93267" y="4041133"/>
            <a:ext cx="90056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7541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Numbers &amp; text">
    <p:bg>
      <p:bgPr>
        <a:solidFill>
          <a:srgbClr val="25252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hasCustomPrompt="1"/>
          </p:nvPr>
        </p:nvSpPr>
        <p:spPr>
          <a:xfrm>
            <a:off x="723933" y="813033"/>
            <a:ext cx="10744000" cy="12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5867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593267" y="1838367"/>
            <a:ext cx="9005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2" hasCustomPrompt="1"/>
          </p:nvPr>
        </p:nvSpPr>
        <p:spPr>
          <a:xfrm>
            <a:off x="723933" y="2445033"/>
            <a:ext cx="10744000" cy="12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5867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1593267" y="3470367"/>
            <a:ext cx="9005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4" hasCustomPrompt="1"/>
          </p:nvPr>
        </p:nvSpPr>
        <p:spPr>
          <a:xfrm>
            <a:off x="723933" y="4235133"/>
            <a:ext cx="10744000" cy="12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5867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5"/>
          </p:nvPr>
        </p:nvSpPr>
        <p:spPr>
          <a:xfrm>
            <a:off x="1593267" y="5260467"/>
            <a:ext cx="9005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85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11002645" y="59268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733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733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61733" y="1598500"/>
            <a:ext cx="6688000" cy="2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749200" y="6225600"/>
            <a:ext cx="3052800" cy="1232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661733" y="4421167"/>
            <a:ext cx="44576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028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 1">
  <p:cSld name="Caption slide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1002645" y="59268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733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733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61733" y="-131333"/>
            <a:ext cx="5511200" cy="2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977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&amp; title" type="blank">
  <p:cSld name="Blank slide &amp; titl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547567" y="500533"/>
            <a:ext cx="9998400" cy="1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448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Black Slide &amp; title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547567" y="500533"/>
            <a:ext cx="9998400" cy="1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11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969900" y="2793433"/>
            <a:ext cx="5256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969900" y="5374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7" name="Google Shape;17;p3"/>
          <p:cNvSpPr/>
          <p:nvPr/>
        </p:nvSpPr>
        <p:spPr>
          <a:xfrm rot="-5400000">
            <a:off x="-1564167" y="3732900"/>
            <a:ext cx="61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87652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Design/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1" name="Google Shape;121;p21"/>
          <p:cNvSpPr/>
          <p:nvPr/>
        </p:nvSpPr>
        <p:spPr>
          <a:xfrm>
            <a:off x="1451033" y="712400"/>
            <a:ext cx="5432800" cy="54336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8711200" y="6022400"/>
            <a:ext cx="3052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451033" y="3429200"/>
            <a:ext cx="2716400" cy="27168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4167433" y="3429200"/>
            <a:ext cx="2716400" cy="2716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4167433" y="712400"/>
            <a:ext cx="2716400" cy="27168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7690095" y="3429200"/>
            <a:ext cx="4214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781133" y="13178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539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 2">
  <p:cSld name="Design/ Content 2">
    <p:bg>
      <p:bgPr>
        <a:solidFill>
          <a:srgbClr val="25252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30" name="Google Shape;130;p22"/>
          <p:cNvSpPr/>
          <p:nvPr/>
        </p:nvSpPr>
        <p:spPr>
          <a:xfrm>
            <a:off x="1451033" y="712400"/>
            <a:ext cx="5432800" cy="54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2"/>
          <p:cNvSpPr/>
          <p:nvPr/>
        </p:nvSpPr>
        <p:spPr>
          <a:xfrm rot="10800000">
            <a:off x="8711200" y="6022400"/>
            <a:ext cx="3052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451033" y="3429200"/>
            <a:ext cx="2716400" cy="27168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167433" y="3429200"/>
            <a:ext cx="2716400" cy="27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167433" y="712400"/>
            <a:ext cx="2716400" cy="27168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7690095" y="3429200"/>
            <a:ext cx="4214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1781133" y="40346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2"/>
          </p:nvPr>
        </p:nvSpPr>
        <p:spPr>
          <a:xfrm>
            <a:off x="4497433" y="13178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787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>
  <p:cSld name="Agenda / Content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40" name="Google Shape;140;p23"/>
          <p:cNvSpPr/>
          <p:nvPr/>
        </p:nvSpPr>
        <p:spPr>
          <a:xfrm>
            <a:off x="1451033" y="712400"/>
            <a:ext cx="5432800" cy="54336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8711200" y="6022400"/>
            <a:ext cx="3052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451033" y="3429200"/>
            <a:ext cx="2716400" cy="27168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167433" y="3429200"/>
            <a:ext cx="2716400" cy="2716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52525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4167433" y="712400"/>
            <a:ext cx="2716400" cy="27168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7690095" y="3429200"/>
            <a:ext cx="4214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6933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970533" y="19232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4290367" y="861667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1654233" y="34292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4"/>
          </p:nvPr>
        </p:nvSpPr>
        <p:spPr>
          <a:xfrm>
            <a:off x="4624233" y="4455200"/>
            <a:ext cx="20564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5" hasCustomPrompt="1"/>
          </p:nvPr>
        </p:nvSpPr>
        <p:spPr>
          <a:xfrm rot="-5400000">
            <a:off x="2261633" y="1098633"/>
            <a:ext cx="2388000" cy="16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7466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 rot="-5400000">
            <a:off x="3496165" y="1192600"/>
            <a:ext cx="2643200" cy="16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7466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7" hasCustomPrompt="1"/>
          </p:nvPr>
        </p:nvSpPr>
        <p:spPr>
          <a:xfrm rot="-5400000">
            <a:off x="4861165" y="2973867"/>
            <a:ext cx="2643200" cy="16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7466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 hasCustomPrompt="1"/>
          </p:nvPr>
        </p:nvSpPr>
        <p:spPr>
          <a:xfrm rot="-5400000">
            <a:off x="791365" y="3923391"/>
            <a:ext cx="2643200" cy="16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7466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204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BIG Title &amp; subtitle slide 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969900" y="1897767"/>
            <a:ext cx="5256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969900" y="3969633"/>
            <a:ext cx="2526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22" name="Google Shape;22;p4"/>
          <p:cNvSpPr/>
          <p:nvPr/>
        </p:nvSpPr>
        <p:spPr>
          <a:xfrm rot="-5400000">
            <a:off x="-1564167" y="3732900"/>
            <a:ext cx="61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1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 1">
  <p:cSld name="BIG Title &amp; subtitle slide 1 1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 flipH="1">
            <a:off x="5095933" y="1897767"/>
            <a:ext cx="5256400" cy="21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44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 flipH="1">
            <a:off x="7826333" y="3969633"/>
            <a:ext cx="2526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27" name="Google Shape;27;p5"/>
          <p:cNvSpPr/>
          <p:nvPr/>
        </p:nvSpPr>
        <p:spPr>
          <a:xfrm rot="-5400000">
            <a:off x="7866667" y="3732900"/>
            <a:ext cx="61536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92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705200" y="0"/>
            <a:ext cx="6781600" cy="68580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4204700" y="2401000"/>
            <a:ext cx="3364400" cy="28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2"/>
          </p:nvPr>
        </p:nvSpPr>
        <p:spPr>
          <a:xfrm>
            <a:off x="4204700" y="5348271"/>
            <a:ext cx="2526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95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9486800" cy="68580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714533" y="1564533"/>
            <a:ext cx="63156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714500" y="2655533"/>
            <a:ext cx="5719200" cy="2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65303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 &amp; body slide 1">
    <p:bg>
      <p:bgPr>
        <a:solidFill>
          <a:srgbClr val="25252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9486800" cy="68580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714533" y="610967"/>
            <a:ext cx="6315600" cy="3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sz="5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714533" y="3950833"/>
            <a:ext cx="5282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88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 1">
  <p:cSld name="Title &amp; body slide 1 1">
    <p:bg>
      <p:bgPr>
        <a:solidFill>
          <a:srgbClr val="25252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9486800" cy="68580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647400" y="610967"/>
            <a:ext cx="4326800" cy="3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647400" y="4052433"/>
            <a:ext cx="29832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52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ext &amp; Image slide">
    <p:bg>
      <p:bgPr>
        <a:solidFill>
          <a:srgbClr val="2525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686731" y="4537627"/>
            <a:ext cx="7217600" cy="13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7066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8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226400" y="2380567"/>
            <a:ext cx="63868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52" name="Google Shape;52;p10"/>
          <p:cNvSpPr/>
          <p:nvPr/>
        </p:nvSpPr>
        <p:spPr>
          <a:xfrm rot="10800000">
            <a:off x="8711200" y="6022400"/>
            <a:ext cx="3052800" cy="123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BB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1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10943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l="13106" t="15681" r="3518" b="17473"/>
          <a:stretch/>
        </p:blipFill>
        <p:spPr>
          <a:xfrm>
            <a:off x="1597967" y="712433"/>
            <a:ext cx="10166028" cy="543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ctrTitle"/>
          </p:nvPr>
        </p:nvSpPr>
        <p:spPr>
          <a:xfrm>
            <a:off x="2022000" y="1334733"/>
            <a:ext cx="9078800" cy="418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IN" sz="4800" dirty="0"/>
              <a:t>Deep Dive into NLP based Classification and 3X Interpretation</a:t>
            </a:r>
            <a:endParaRPr sz="8000" dirty="0">
              <a:solidFill>
                <a:srgbClr val="0043C1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 rot="-5400000">
            <a:off x="-2363913" y="2459019"/>
            <a:ext cx="6600800" cy="77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" sz="2000" b="1" dirty="0">
                <a:solidFill>
                  <a:srgbClr val="0043C1"/>
                </a:solidFill>
                <a:latin typeface="Spectral"/>
                <a:sym typeface="Spectral"/>
              </a:rPr>
              <a:t>Tech Talks – 10-Nov-21</a:t>
            </a:r>
            <a:endParaRPr dirty="0"/>
          </a:p>
        </p:txBody>
      </p:sp>
      <p:sp>
        <p:nvSpPr>
          <p:cNvPr id="5" name="Google Shape;164;p26">
            <a:extLst>
              <a:ext uri="{FF2B5EF4-FFF2-40B4-BE49-F238E27FC236}">
                <a16:creationId xmlns:a16="http://schemas.microsoft.com/office/drawing/2014/main" id="{34706E32-4DFA-4E7E-B646-C77DE32A6CD6}"/>
              </a:ext>
            </a:extLst>
          </p:cNvPr>
          <p:cNvSpPr txBox="1">
            <a:spLocks/>
          </p:cNvSpPr>
          <p:nvPr/>
        </p:nvSpPr>
        <p:spPr>
          <a:xfrm>
            <a:off x="7500633" y="5073034"/>
            <a:ext cx="4263362" cy="76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Font typeface="Montserrat ExtraBold"/>
              <a:buNone/>
              <a:defRPr sz="6133" b="0" i="0" u="none" strike="noStrike" cap="none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Montserrat ExtraBold"/>
              <a:buNone/>
              <a:defRPr sz="64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1800" kern="0" dirty="0"/>
              <a:t>- Arka Prava Bandyopadhyay</a:t>
            </a:r>
            <a:endParaRPr lang="en-US" sz="3600" kern="0" dirty="0">
              <a:solidFill>
                <a:srgbClr val="0043C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829964" y="36945"/>
            <a:ext cx="3362036" cy="787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s" dirty="0">
                <a:solidFill>
                  <a:srgbClr val="373334"/>
                </a:solidFill>
              </a:rPr>
              <a:t>Agenda</a:t>
            </a:r>
            <a:endParaRPr dirty="0">
              <a:solidFill>
                <a:srgbClr val="373334"/>
              </a:solidFill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"/>
          </p:nvPr>
        </p:nvSpPr>
        <p:spPr>
          <a:xfrm>
            <a:off x="1703199" y="1515534"/>
            <a:ext cx="4743155" cy="49106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IN" sz="1400" b="1" dirty="0">
                <a:solidFill>
                  <a:srgbClr val="252525"/>
                </a:solidFill>
                <a:latin typeface="Montserrat"/>
                <a:sym typeface="Montserrat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1400" b="1" dirty="0">
                <a:solidFill>
                  <a:srgbClr val="252525"/>
                </a:solidFill>
                <a:latin typeface="Montserrat"/>
                <a:sym typeface="Montserrat"/>
              </a:rPr>
              <a:t>Machine Learning Based Methods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400" b="1" dirty="0">
                <a:solidFill>
                  <a:srgbClr val="252525"/>
                </a:solidFill>
                <a:latin typeface="Montserrat"/>
                <a:sym typeface="Montserrat"/>
              </a:rPr>
              <a:t>Pre-processing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Text Clean-up</a:t>
            </a:r>
          </a:p>
          <a:p>
            <a:pPr marL="1771650" lvl="3" indent="-400050">
              <a:buFont typeface="+mj-lt"/>
              <a:buAutoNum type="alphaLcParenR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Remove Stop words</a:t>
            </a:r>
          </a:p>
          <a:p>
            <a:pPr marL="1771650" lvl="3" indent="-400050">
              <a:buFont typeface="+mj-lt"/>
              <a:buAutoNum type="alphaLcParenR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Remove all punctuations.</a:t>
            </a:r>
          </a:p>
          <a:p>
            <a:pPr marL="1771650" lvl="3" indent="-400050">
              <a:buFont typeface="+mj-lt"/>
              <a:buAutoNum type="alphaLcParenR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Text Transformation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Count Vectorizer (Bag of words)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TF-IDF  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400" b="1" dirty="0">
                <a:solidFill>
                  <a:srgbClr val="252525"/>
                </a:solidFill>
                <a:latin typeface="Montserrat"/>
                <a:sym typeface="Montserrat"/>
              </a:rPr>
              <a:t>Machine Learning Based Models for Classification: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Random Forest Classifier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SVM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Naive Bayes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Logistic Regression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 err="1">
                <a:solidFill>
                  <a:srgbClr val="252525"/>
                </a:solidFill>
                <a:latin typeface="Montserrat"/>
                <a:sym typeface="Montserrat"/>
              </a:rPr>
              <a:t>XGBoost</a:t>
            </a:r>
            <a:endParaRPr lang="en-IN" sz="1400" dirty="0">
              <a:solidFill>
                <a:srgbClr val="252525"/>
              </a:solidFill>
              <a:latin typeface="Montserrat"/>
              <a:sym typeface="Montserrat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400" b="1" dirty="0">
                <a:solidFill>
                  <a:srgbClr val="252525"/>
                </a:solidFill>
                <a:latin typeface="Montserrat"/>
                <a:sym typeface="Montserrat"/>
              </a:rPr>
              <a:t>Model Explanations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Using Inbuilt Feature Importance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Using Lime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1400" dirty="0">
                <a:solidFill>
                  <a:srgbClr val="252525"/>
                </a:solidFill>
                <a:latin typeface="Montserrat"/>
                <a:sym typeface="Montserrat"/>
              </a:rPr>
              <a:t>Using Shap</a:t>
            </a:r>
          </a:p>
        </p:txBody>
      </p:sp>
      <p:sp>
        <p:nvSpPr>
          <p:cNvPr id="5" name="Google Shape;203;p30">
            <a:extLst>
              <a:ext uri="{FF2B5EF4-FFF2-40B4-BE49-F238E27FC236}">
                <a16:creationId xmlns:a16="http://schemas.microsoft.com/office/drawing/2014/main" id="{4AFD1D6A-AAB0-4A75-A910-86E1A5E9D580}"/>
              </a:ext>
            </a:extLst>
          </p:cNvPr>
          <p:cNvSpPr txBox="1">
            <a:spLocks/>
          </p:cNvSpPr>
          <p:nvPr/>
        </p:nvSpPr>
        <p:spPr>
          <a:xfrm>
            <a:off x="6934059" y="1754909"/>
            <a:ext cx="4866935" cy="443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867" b="0" i="0" u="none" strike="noStrike" cap="none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IN" sz="1400" b="1" kern="0" dirty="0">
                <a:solidFill>
                  <a:srgbClr val="252525"/>
                </a:solidFill>
                <a:latin typeface="Montserrat"/>
                <a:sym typeface="Montserrat"/>
              </a:rPr>
              <a:t>Deep Learning Based Methods: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kern="0" dirty="0">
                <a:solidFill>
                  <a:srgbClr val="252525"/>
                </a:solidFill>
                <a:latin typeface="Montserrat"/>
                <a:sym typeface="Montserrat"/>
              </a:rPr>
              <a:t>No Pre-processing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kern="0" dirty="0">
                <a:solidFill>
                  <a:srgbClr val="252525"/>
                </a:solidFill>
                <a:latin typeface="Montserrat"/>
                <a:sym typeface="Montserrat"/>
              </a:rPr>
              <a:t>Create a Classification Model Using Bert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kern="0" dirty="0">
                <a:solidFill>
                  <a:srgbClr val="252525"/>
                </a:solidFill>
                <a:latin typeface="Montserrat"/>
                <a:sym typeface="Montserrat"/>
              </a:rPr>
              <a:t>Bert Model Explanations - Using Inbuilt Feature Importance, Shap and Lime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N" sz="1400" b="1" kern="0" dirty="0">
                <a:solidFill>
                  <a:srgbClr val="252525"/>
                </a:solidFill>
                <a:latin typeface="Montserrat"/>
                <a:sym typeface="Montserrat"/>
              </a:rPr>
              <a:t>Comparing Models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kern="0" dirty="0">
                <a:solidFill>
                  <a:srgbClr val="252525"/>
                </a:solidFill>
                <a:latin typeface="Montserrat"/>
                <a:sym typeface="Montserrat"/>
              </a:rPr>
              <a:t>Using Accuracy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1400" kern="0" dirty="0">
                <a:solidFill>
                  <a:srgbClr val="252525"/>
                </a:solidFill>
                <a:latin typeface="Montserrat"/>
                <a:sym typeface="Montserrat"/>
              </a:rPr>
              <a:t>Comparing Model Explanations using Jaccard Similarity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8584A3-01EB-4D68-991C-2BE8D6E39322}"/>
              </a:ext>
            </a:extLst>
          </p:cNvPr>
          <p:cNvCxnSpPr>
            <a:cxnSpLocks/>
          </p:cNvCxnSpPr>
          <p:nvPr/>
        </p:nvCxnSpPr>
        <p:spPr>
          <a:xfrm>
            <a:off x="6671733" y="2623126"/>
            <a:ext cx="0" cy="2253673"/>
          </a:xfrm>
          <a:prstGeom prst="line">
            <a:avLst/>
          </a:prstGeom>
          <a:ln w="101600">
            <a:solidFill>
              <a:srgbClr val="0043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55D4-5605-460C-9694-F6E89E46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900" y="90705"/>
            <a:ext cx="4126100" cy="7708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BBF159-3D77-426F-A534-3E42EBE5F9C6}"/>
              </a:ext>
            </a:extLst>
          </p:cNvPr>
          <p:cNvSpPr txBox="1">
            <a:spLocks/>
          </p:cNvSpPr>
          <p:nvPr/>
        </p:nvSpPr>
        <p:spPr>
          <a:xfrm>
            <a:off x="1628155" y="712600"/>
            <a:ext cx="3387190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kern="0" dirty="0"/>
              <a:t>Context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18D6D-F6CB-49C9-A04B-8B3E4937E4FA}"/>
              </a:ext>
            </a:extLst>
          </p:cNvPr>
          <p:cNvSpPr txBox="1">
            <a:spLocks/>
          </p:cNvSpPr>
          <p:nvPr/>
        </p:nvSpPr>
        <p:spPr>
          <a:xfrm>
            <a:off x="2477901" y="1228436"/>
            <a:ext cx="8328643" cy="137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kern="0" dirty="0">
                <a:latin typeface="Montserrat" panose="00000500000000000000" pitchFamily="2" charset="0"/>
              </a:rPr>
              <a:t>- Justice delayed is justice denied. </a:t>
            </a:r>
          </a:p>
          <a:p>
            <a:r>
              <a:rPr lang="en-US" sz="2000" kern="0" dirty="0">
                <a:latin typeface="Montserrat" panose="00000500000000000000" pitchFamily="2" charset="0"/>
              </a:rPr>
              <a:t>- Getting Justice is a time consuming process. </a:t>
            </a:r>
          </a:p>
          <a:p>
            <a:r>
              <a:rPr lang="en-US" sz="2000" kern="0" dirty="0">
                <a:latin typeface="Montserrat" panose="00000500000000000000" pitchFamily="2" charset="0"/>
              </a:rPr>
              <a:t>- Can we use AI/ machine learning technique to provide instant justice by predicting outcome of the filed cases.</a:t>
            </a:r>
            <a:endParaRPr lang="en-IN" sz="4000" kern="0" dirty="0">
              <a:latin typeface="Montserrat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DD795-0A1E-4E4F-AC7D-EE6941CB1027}"/>
              </a:ext>
            </a:extLst>
          </p:cNvPr>
          <p:cNvSpPr txBox="1">
            <a:spLocks/>
          </p:cNvSpPr>
          <p:nvPr/>
        </p:nvSpPr>
        <p:spPr>
          <a:xfrm>
            <a:off x="1628155" y="2604655"/>
            <a:ext cx="3387190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kern="0" dirty="0"/>
              <a:t>Objective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878329-99D9-42AC-BD68-BEE45BD5DC6E}"/>
              </a:ext>
            </a:extLst>
          </p:cNvPr>
          <p:cNvSpPr txBox="1">
            <a:spLocks/>
          </p:cNvSpPr>
          <p:nvPr/>
        </p:nvSpPr>
        <p:spPr>
          <a:xfrm>
            <a:off x="2477901" y="3120491"/>
            <a:ext cx="8328643" cy="113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kern="0" dirty="0">
                <a:latin typeface="Montserrat" panose="00000500000000000000" pitchFamily="2" charset="0"/>
              </a:rPr>
              <a:t>- To predict the outcome of a case using different Machine learning and Deep Learning Methods - 20 </a:t>
            </a:r>
          </a:p>
          <a:p>
            <a:r>
              <a:rPr lang="en-US" sz="2000" kern="0" dirty="0">
                <a:latin typeface="Montserrat" panose="00000500000000000000" pitchFamily="2" charset="0"/>
              </a:rPr>
              <a:t>-  Interpret / Explain and compare the results - 80</a:t>
            </a:r>
            <a:endParaRPr lang="en-IN" sz="4000" kern="0" dirty="0">
              <a:latin typeface="Montserrat" panose="000005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A2EA46-E03F-4EAC-AA43-776DDC5346A8}"/>
              </a:ext>
            </a:extLst>
          </p:cNvPr>
          <p:cNvSpPr txBox="1">
            <a:spLocks/>
          </p:cNvSpPr>
          <p:nvPr/>
        </p:nvSpPr>
        <p:spPr>
          <a:xfrm>
            <a:off x="1628155" y="4368801"/>
            <a:ext cx="3387190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kern="0" dirty="0"/>
              <a:t>Data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CC83D8-F0BD-4004-84A7-40096CDCD11D}"/>
              </a:ext>
            </a:extLst>
          </p:cNvPr>
          <p:cNvSpPr txBox="1">
            <a:spLocks/>
          </p:cNvSpPr>
          <p:nvPr/>
        </p:nvSpPr>
        <p:spPr>
          <a:xfrm>
            <a:off x="2256227" y="5000092"/>
            <a:ext cx="8457955" cy="16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000" kern="0" dirty="0">
                <a:latin typeface="Montserrat" panose="00000500000000000000" pitchFamily="2" charset="0"/>
              </a:rPr>
              <a:t>Legal cases filed (in Dutch) in Netherlands, from 1995 to 2010.</a:t>
            </a:r>
          </a:p>
          <a:p>
            <a:pPr marL="342900" indent="-342900">
              <a:buFontTx/>
              <a:buChar char="-"/>
            </a:pPr>
            <a:r>
              <a:rPr lang="en-US" sz="2000" kern="0" dirty="0">
                <a:latin typeface="Montserrat" panose="00000500000000000000" pitchFamily="2" charset="0"/>
              </a:rPr>
              <a:t>Set 1 : </a:t>
            </a:r>
          </a:p>
          <a:p>
            <a:pPr marL="800100" lvl="1" indent="-342900">
              <a:buFontTx/>
              <a:buChar char="-"/>
            </a:pPr>
            <a:r>
              <a:rPr lang="en-US" sz="2000" kern="0" dirty="0">
                <a:latin typeface="Montserrat" panose="00000500000000000000" pitchFamily="2" charset="0"/>
              </a:rPr>
              <a:t>16597 Cases with the outcomes(0:44%, 1:56%)</a:t>
            </a:r>
          </a:p>
          <a:p>
            <a:pPr marL="342900" indent="-342900">
              <a:buFontTx/>
              <a:buChar char="-"/>
            </a:pPr>
            <a:r>
              <a:rPr lang="en-US" sz="2000" kern="0" dirty="0">
                <a:latin typeface="Montserrat" panose="00000500000000000000" pitchFamily="2" charset="0"/>
              </a:rPr>
              <a:t>Set 2 :  </a:t>
            </a:r>
          </a:p>
          <a:p>
            <a:pPr marL="1028700" lvl="1" indent="-342900">
              <a:buFontTx/>
              <a:buChar char="-"/>
            </a:pPr>
            <a:r>
              <a:rPr lang="en-US" sz="2000" kern="0" dirty="0">
                <a:latin typeface="Montserrat" panose="00000500000000000000" pitchFamily="2" charset="0"/>
              </a:rPr>
              <a:t>8180 curated cases(0:43%, 1:57%).</a:t>
            </a:r>
            <a:endParaRPr lang="en-IN" sz="2000" kern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AFE-DD29-49C1-8796-9C52C206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236" y="226429"/>
            <a:ext cx="7462982" cy="972342"/>
          </a:xfrm>
        </p:spPr>
        <p:txBody>
          <a:bodyPr/>
          <a:lstStyle/>
          <a:p>
            <a:r>
              <a:rPr lang="en-IN" dirty="0"/>
              <a:t>Accuracy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30C83-27BF-4265-ACD2-0D42507A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73" y="4554883"/>
            <a:ext cx="5798197" cy="1866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B-D618-4B52-88C8-4896A8BD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35" y="1895261"/>
            <a:ext cx="2267266" cy="1533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F57916-6B06-4924-B96E-20541C95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895" y="1885734"/>
            <a:ext cx="2295845" cy="15527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462B921-715B-4759-9530-144A8271B6AF}"/>
              </a:ext>
            </a:extLst>
          </p:cNvPr>
          <p:cNvSpPr txBox="1">
            <a:spLocks/>
          </p:cNvSpPr>
          <p:nvPr/>
        </p:nvSpPr>
        <p:spPr>
          <a:xfrm>
            <a:off x="1591209" y="1026417"/>
            <a:ext cx="3387190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kern="0" dirty="0"/>
              <a:t>Set 1 :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DE968D-9ADB-4CA1-ABC9-DCAAE4372340}"/>
              </a:ext>
            </a:extLst>
          </p:cNvPr>
          <p:cNvSpPr txBox="1">
            <a:spLocks/>
          </p:cNvSpPr>
          <p:nvPr/>
        </p:nvSpPr>
        <p:spPr>
          <a:xfrm>
            <a:off x="1517317" y="1459410"/>
            <a:ext cx="4190755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000" kern="0" dirty="0"/>
              <a:t>Count Vectorizer 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77D4A9-BDCB-4CC5-9584-523236D9A878}"/>
              </a:ext>
            </a:extLst>
          </p:cNvPr>
          <p:cNvSpPr txBox="1">
            <a:spLocks/>
          </p:cNvSpPr>
          <p:nvPr/>
        </p:nvSpPr>
        <p:spPr>
          <a:xfrm>
            <a:off x="7002439" y="1369898"/>
            <a:ext cx="4190755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000" kern="0" dirty="0"/>
              <a:t>TF-IDF Vectorizer 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C91152-684D-41D8-A4F4-D0FB5095A7AA}"/>
              </a:ext>
            </a:extLst>
          </p:cNvPr>
          <p:cNvSpPr txBox="1">
            <a:spLocks/>
          </p:cNvSpPr>
          <p:nvPr/>
        </p:nvSpPr>
        <p:spPr>
          <a:xfrm>
            <a:off x="1591209" y="3778408"/>
            <a:ext cx="3387190" cy="51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Font typeface="Montserrat ExtraBold"/>
              <a:buNone/>
              <a:defRPr sz="4400" b="0" i="0" u="none" strike="noStrike" cap="none">
                <a:solidFill>
                  <a:srgbClr val="37333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IN" sz="2800" kern="0" dirty="0"/>
              <a:t>Set 2 : </a:t>
            </a:r>
          </a:p>
        </p:txBody>
      </p:sp>
    </p:spTree>
    <p:extLst>
      <p:ext uri="{BB962C8B-B14F-4D97-AF65-F5344CB8AC3E}">
        <p14:creationId xmlns:p14="http://schemas.microsoft.com/office/powerpoint/2010/main" val="238345621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226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Arvo</vt:lpstr>
      <vt:lpstr>Calibri</vt:lpstr>
      <vt:lpstr>Montserrat</vt:lpstr>
      <vt:lpstr>Montserrat ExtraBold</vt:lpstr>
      <vt:lpstr>Montserrat SemiBold</vt:lpstr>
      <vt:lpstr>Proxima Nova Extrabold</vt:lpstr>
      <vt:lpstr>Quicksand Light</vt:lpstr>
      <vt:lpstr>Spectral</vt:lpstr>
      <vt:lpstr>Spectral Light</vt:lpstr>
      <vt:lpstr>Elegant Blue</vt:lpstr>
      <vt:lpstr>Deep Dive into NLP based Classification and 3X Interpretation</vt:lpstr>
      <vt:lpstr>Agenda</vt:lpstr>
      <vt:lpstr>Introduction</vt:lpstr>
      <vt:lpstr>Accuracy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NLP based Classification and 3X Interpretation</dc:title>
  <dc:creator>Arka Prava Bandyopadhyay</dc:creator>
  <cp:lastModifiedBy>Arka Prava Bandyopadhyay</cp:lastModifiedBy>
  <cp:revision>8</cp:revision>
  <dcterms:created xsi:type="dcterms:W3CDTF">2021-11-09T18:19:27Z</dcterms:created>
  <dcterms:modified xsi:type="dcterms:W3CDTF">2021-11-10T08:20:19Z</dcterms:modified>
</cp:coreProperties>
</file>