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7"/>
  </p:notesMasterIdLst>
  <p:sldIdLst>
    <p:sldId id="256" r:id="rId3"/>
    <p:sldId id="257" r:id="rId4"/>
    <p:sldId id="269" r:id="rId5"/>
    <p:sldId id="264" r:id="rId6"/>
    <p:sldId id="259" r:id="rId7"/>
    <p:sldId id="265" r:id="rId8"/>
    <p:sldId id="260" r:id="rId9"/>
    <p:sldId id="267" r:id="rId10"/>
    <p:sldId id="261" r:id="rId11"/>
    <p:sldId id="270" r:id="rId12"/>
    <p:sldId id="266" r:id="rId13"/>
    <p:sldId id="268" r:id="rId14"/>
    <p:sldId id="262" r:id="rId15"/>
    <p:sldId id="263" r:id="rId16"/>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43"/>
  </p:normalViewPr>
  <p:slideViewPr>
    <p:cSldViewPr snapToGrid="0" snapToObjects="1">
      <p:cViewPr varScale="1">
        <p:scale>
          <a:sx n="94" d="100"/>
          <a:sy n="94" d="100"/>
        </p:scale>
        <p:origin x="1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587836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756000" y="5145120"/>
            <a:ext cx="6043680" cy="420552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106" name="Shape 106"/>
          <p:cNvSpPr/>
          <p:nvPr/>
        </p:nvSpPr>
        <p:spPr>
          <a:xfrm>
            <a:off x="4282200" y="10155240"/>
            <a:ext cx="3271680" cy="5320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165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1682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152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648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5374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4" name="Shape 174"/>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1558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46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543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404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330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82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5723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415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243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1" name="Shape 41"/>
          <p:cNvSpPr txBox="1">
            <a:spLocks noGrp="1"/>
          </p:cNvSpPr>
          <p:nvPr>
            <p:ph type="body" idx="1"/>
          </p:nvPr>
        </p:nvSpPr>
        <p:spPr>
          <a:xfrm>
            <a:off x="504000" y="176868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2" name="Shape 42"/>
          <p:cNvSpPr txBox="1">
            <a:spLocks noGrp="1"/>
          </p:cNvSpPr>
          <p:nvPr>
            <p:ph type="body" idx="2"/>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5" name="Shape 45"/>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6" name="Shape 46"/>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7" name="Shape 47"/>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8" name="Shape 48"/>
          <p:cNvSpPr txBox="1">
            <a:spLocks noGrp="1"/>
          </p:cNvSpPr>
          <p:nvPr>
            <p:ph type="body" idx="4"/>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1" name="Shape 51"/>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2" name="Shape 52"/>
          <p:cNvSpPr txBox="1">
            <a:spLocks noGrp="1"/>
          </p:cNvSpPr>
          <p:nvPr>
            <p:ph type="body" idx="2"/>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53" name="Shape 53"/>
          <p:cNvPicPr preferRelativeResize="0"/>
          <p:nvPr/>
        </p:nvPicPr>
        <p:blipFill rotWithShape="1">
          <a:blip r:embed="rId2">
            <a:alphaModFix/>
          </a:blip>
          <a:srcRect/>
          <a:stretch/>
        </p:blipFill>
        <p:spPr>
          <a:xfrm>
            <a:off x="2292480" y="1768680"/>
            <a:ext cx="5494680" cy="4384080"/>
          </a:xfrm>
          <a:prstGeom prst="rect">
            <a:avLst/>
          </a:prstGeom>
          <a:noFill/>
          <a:ln>
            <a:noFill/>
          </a:ln>
        </p:spPr>
      </p:pic>
      <p:pic>
        <p:nvPicPr>
          <p:cNvPr id="54" name="Shape 54"/>
          <p:cNvPicPr preferRelativeResize="0"/>
          <p:nvPr/>
        </p:nvPicPr>
        <p:blipFill rotWithShape="1">
          <a:blip r:embed="rId2">
            <a:alphaModFix/>
          </a:blip>
          <a:srcRect/>
          <a:stretch/>
        </p:blipFill>
        <p:spPr>
          <a:xfrm>
            <a:off x="2292480" y="1768680"/>
            <a:ext cx="5494680" cy="43840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Shape 61"/>
          <p:cNvSpPr txBox="1">
            <a:spLocks noGrp="1"/>
          </p:cNvSpPr>
          <p:nvPr>
            <p:ph type="subTitle" idx="1"/>
          </p:nvPr>
        </p:nvSpPr>
        <p:spPr>
          <a:xfrm>
            <a:off x="504000" y="1768680"/>
            <a:ext cx="9072000" cy="438408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Shape 64"/>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7" name="Shape 67"/>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8" name="Shape 68"/>
          <p:cNvSpPr txBox="1">
            <a:spLocks noGrp="1"/>
          </p:cNvSpPr>
          <p:nvPr>
            <p:ph type="body" idx="2"/>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1"/>
        <p:cNvGrpSpPr/>
        <p:nvPr/>
      </p:nvGrpSpPr>
      <p:grpSpPr>
        <a:xfrm>
          <a:off x="0" y="0"/>
          <a:ext cx="0" cy="0"/>
          <a:chOff x="0" y="0"/>
          <a:chExt cx="0" cy="0"/>
        </a:xfrm>
      </p:grpSpPr>
      <p:sp>
        <p:nvSpPr>
          <p:cNvPr id="72" name="Shape 72"/>
          <p:cNvSpPr txBox="1">
            <a:spLocks noGrp="1"/>
          </p:cNvSpPr>
          <p:nvPr>
            <p:ph type="subTitle" idx="1"/>
          </p:nvPr>
        </p:nvSpPr>
        <p:spPr>
          <a:xfrm>
            <a:off x="504000" y="301320"/>
            <a:ext cx="9072000" cy="585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Shape 75"/>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6" name="Shape 76"/>
          <p:cNvSpPr txBox="1">
            <a:spLocks noGrp="1"/>
          </p:cNvSpPr>
          <p:nvPr>
            <p:ph type="body" idx="2"/>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7" name="Shape 77"/>
          <p:cNvSpPr txBox="1">
            <a:spLocks noGrp="1"/>
          </p:cNvSpPr>
          <p:nvPr>
            <p:ph type="body" idx="3"/>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Shape 12"/>
          <p:cNvSpPr txBox="1">
            <a:spLocks noGrp="1"/>
          </p:cNvSpPr>
          <p:nvPr>
            <p:ph type="subTitle" idx="1"/>
          </p:nvPr>
        </p:nvSpPr>
        <p:spPr>
          <a:xfrm>
            <a:off x="504000" y="1768680"/>
            <a:ext cx="9072000" cy="438408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0" name="Shape 80"/>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1" name="Shape 81"/>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2" name="Shape 82"/>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5" name="Shape 85"/>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6" name="Shape 86"/>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7" name="Shape 87"/>
          <p:cNvSpPr txBox="1">
            <a:spLocks noGrp="1"/>
          </p:cNvSpPr>
          <p:nvPr>
            <p:ph type="body" idx="3"/>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0" name="Shape 90"/>
          <p:cNvSpPr txBox="1">
            <a:spLocks noGrp="1"/>
          </p:cNvSpPr>
          <p:nvPr>
            <p:ph type="body" idx="1"/>
          </p:nvPr>
        </p:nvSpPr>
        <p:spPr>
          <a:xfrm>
            <a:off x="504000" y="176868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1" name="Shape 91"/>
          <p:cNvSpPr txBox="1">
            <a:spLocks noGrp="1"/>
          </p:cNvSpPr>
          <p:nvPr>
            <p:ph type="body" idx="2"/>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4" name="Shape 94"/>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5" name="Shape 95"/>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6" name="Shape 96"/>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7" name="Shape 97"/>
          <p:cNvSpPr txBox="1">
            <a:spLocks noGrp="1"/>
          </p:cNvSpPr>
          <p:nvPr>
            <p:ph type="body" idx="4"/>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0" name="Shape 100"/>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1" name="Shape 101"/>
          <p:cNvSpPr txBox="1">
            <a:spLocks noGrp="1"/>
          </p:cNvSpPr>
          <p:nvPr>
            <p:ph type="body" idx="2"/>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2" name="Shape 102"/>
          <p:cNvPicPr preferRelativeResize="0"/>
          <p:nvPr/>
        </p:nvPicPr>
        <p:blipFill rotWithShape="1">
          <a:blip r:embed="rId2">
            <a:alphaModFix/>
          </a:blip>
          <a:srcRect/>
          <a:stretch/>
        </p:blipFill>
        <p:spPr>
          <a:xfrm>
            <a:off x="2292480" y="1768680"/>
            <a:ext cx="5494680" cy="4384080"/>
          </a:xfrm>
          <a:prstGeom prst="rect">
            <a:avLst/>
          </a:prstGeom>
          <a:noFill/>
          <a:ln>
            <a:noFill/>
          </a:ln>
        </p:spPr>
      </p:pic>
      <p:pic>
        <p:nvPicPr>
          <p:cNvPr id="103" name="Shape 103"/>
          <p:cNvPicPr preferRelativeResize="0"/>
          <p:nvPr/>
        </p:nvPicPr>
        <p:blipFill rotWithShape="1">
          <a:blip r:embed="rId2">
            <a:alphaModFix/>
          </a:blip>
          <a:srcRect/>
          <a:stretch/>
        </p:blipFill>
        <p:spPr>
          <a:xfrm>
            <a:off x="2292480" y="1768680"/>
            <a:ext cx="5494680" cy="43840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Shape 15"/>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 name="Shape 18"/>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9" name="Shape 19"/>
          <p:cNvSpPr txBox="1">
            <a:spLocks noGrp="1"/>
          </p:cNvSpPr>
          <p:nvPr>
            <p:ph type="body" idx="2"/>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Shape 23"/>
          <p:cNvSpPr txBox="1">
            <a:spLocks noGrp="1"/>
          </p:cNvSpPr>
          <p:nvPr>
            <p:ph type="subTitle" idx="1"/>
          </p:nvPr>
        </p:nvSpPr>
        <p:spPr>
          <a:xfrm>
            <a:off x="504000" y="301320"/>
            <a:ext cx="9072000" cy="585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6" name="Shape 26"/>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 name="Shape 27"/>
          <p:cNvSpPr txBox="1">
            <a:spLocks noGrp="1"/>
          </p:cNvSpPr>
          <p:nvPr>
            <p:ph type="body" idx="2"/>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8" name="Shape 28"/>
          <p:cNvSpPr txBox="1">
            <a:spLocks noGrp="1"/>
          </p:cNvSpPr>
          <p:nvPr>
            <p:ph type="body" idx="3"/>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1" name="Shape 31"/>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2" name="Shape 32"/>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3" name="Shape 33"/>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6" name="Shape 36"/>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7" name="Shape 37"/>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8" name="Shape 38"/>
          <p:cNvSpPr txBox="1">
            <a:spLocks noGrp="1"/>
          </p:cNvSpPr>
          <p:nvPr>
            <p:ph type="body" idx="3"/>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4">
            <a:alphaModFix/>
          </a:blip>
          <a:srcRect/>
          <a:stretch/>
        </p:blipFill>
        <p:spPr>
          <a:xfrm>
            <a:off x="360" y="0"/>
            <a:ext cx="10076400" cy="7555320"/>
          </a:xfrm>
          <a:prstGeom prst="rect">
            <a:avLst/>
          </a:prstGeom>
          <a:noFill/>
          <a:ln>
            <a:noFill/>
          </a:ln>
        </p:spPr>
      </p:pic>
      <p:sp>
        <p:nvSpPr>
          <p:cNvPr id="7" name="Shape 7"/>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Shape 8"/>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7" name="Shape 57"/>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hyperlink" Target="https://github.com/arkahome/im-ml/blob/master/Solution.ipynb" TargetMode="External"/><Relationship Id="rId4" Type="http://schemas.openxmlformats.org/officeDocument/2006/relationships/hyperlink" Target="https://github.com/arkahome/im-ml/blob/master/Data_Preprocessing.ipyn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hyperlink" Target="https://github.com/arkahome/im-ml/blob/master/Solution.ipynb"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s://www.linkedin.com/in/arkapravabandyopadhyay/" TargetMode="External"/><Relationship Id="rId5" Type="http://schemas.openxmlformats.org/officeDocument/2006/relationships/image" Target="../media/image4.jpg"/><Relationship Id="rId4" Type="http://schemas.openxmlformats.org/officeDocument/2006/relationships/hyperlink" Target="https://github.com/arkahome/Halloween_recommender_syste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s://github.com/arkahome/im-ml/blob/master/Solution.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p:nvPr/>
        </p:nvSpPr>
        <p:spPr>
          <a:xfrm>
            <a:off x="1295280" y="1039320"/>
            <a:ext cx="7481520" cy="5471280"/>
          </a:xfrm>
          <a:custGeom>
            <a:avLst/>
            <a:gdLst/>
            <a:ahLst/>
            <a:cxnLst/>
            <a:rect l="0" t="0" r="0" b="0"/>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10" name="Shape 110"/>
          <p:cNvSpPr/>
          <p:nvPr/>
        </p:nvSpPr>
        <p:spPr>
          <a:xfrm>
            <a:off x="-2160" y="129600"/>
            <a:ext cx="4378320" cy="566280"/>
          </a:xfrm>
          <a:custGeom>
            <a:avLst/>
            <a:gdLst/>
            <a:ahLst/>
            <a:cxnLst/>
            <a:rect l="0" t="0" r="0" b="0"/>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11" name="Shape 111"/>
          <p:cNvSpPr/>
          <p:nvPr/>
        </p:nvSpPr>
        <p:spPr>
          <a:xfrm>
            <a:off x="-2160" y="346320"/>
            <a:ext cx="7460280" cy="599400"/>
          </a:xfrm>
          <a:custGeom>
            <a:avLst/>
            <a:gdLst/>
            <a:ahLst/>
            <a:cxnLst/>
            <a:rect l="0" t="0" r="0" b="0"/>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12" name="Shape 112"/>
          <p:cNvSpPr/>
          <p:nvPr/>
        </p:nvSpPr>
        <p:spPr>
          <a:xfrm>
            <a:off x="7462440" y="226080"/>
            <a:ext cx="158040" cy="21204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4299480" y="576720"/>
            <a:ext cx="158040" cy="21204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25680" y="7239240"/>
            <a:ext cx="3143520" cy="200160"/>
          </a:xfrm>
          <a:custGeom>
            <a:avLst/>
            <a:gdLst/>
            <a:ahLst/>
            <a:cxnLst/>
            <a:rect l="0" t="0" r="0" b="0"/>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15" name="Shape 115"/>
          <p:cNvSpPr/>
          <p:nvPr/>
        </p:nvSpPr>
        <p:spPr>
          <a:xfrm>
            <a:off x="3975120" y="6341040"/>
            <a:ext cx="6094080" cy="713160"/>
          </a:xfrm>
          <a:custGeom>
            <a:avLst/>
            <a:gdLst/>
            <a:ahLst/>
            <a:cxnLst/>
            <a:rect l="0" t="0" r="0" b="0"/>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16" name="Shape 116"/>
          <p:cNvSpPr/>
          <p:nvPr/>
        </p:nvSpPr>
        <p:spPr>
          <a:xfrm>
            <a:off x="3790440" y="6928560"/>
            <a:ext cx="176040" cy="23616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6829200" y="7133040"/>
            <a:ext cx="176040" cy="23616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504000" y="2844720"/>
            <a:ext cx="9066240" cy="125676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N" sz="4000" b="1" dirty="0">
                <a:solidFill>
                  <a:srgbClr val="FFFFFF"/>
                </a:solidFill>
                <a:latin typeface="Century Schoolbook"/>
                <a:ea typeface="Century Schoolbook"/>
                <a:cs typeface="Century Schoolbook"/>
                <a:sym typeface="Century Schoolbook"/>
              </a:rPr>
              <a:t>Machine Learning</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4000" b="1" i="0" u="none" strike="noStrike" cap="none" dirty="0" smtClean="0">
                <a:solidFill>
                  <a:srgbClr val="FFFFFF"/>
                </a:solidFill>
                <a:latin typeface="Century Schoolbook"/>
                <a:ea typeface="Century Schoolbook"/>
                <a:cs typeface="Century Schoolbook"/>
                <a:sym typeface="Century Schoolbook"/>
              </a:rPr>
              <a:t>L-1 Support Automation with NLP</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p:nvPr/>
        </p:nvSpPr>
        <p:spPr>
          <a:xfrm>
            <a:off x="503640" y="78948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sz="1800" b="0" i="0" u="none" strike="noStrike" cap="none">
                <a:solidFill>
                  <a:srgbClr val="FFFFFF"/>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2" name="Shape 152"/>
          <p:cNvSpPr/>
          <p:nvPr/>
        </p:nvSpPr>
        <p:spPr>
          <a:xfrm>
            <a:off x="647640" y="1086120"/>
            <a:ext cx="8566920" cy="920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smtClean="0">
                <a:solidFill>
                  <a:srgbClr val="FFFFFF"/>
                </a:solidFill>
                <a:latin typeface="Arial"/>
                <a:ea typeface="Arial"/>
                <a:cs typeface="Arial"/>
                <a:sym typeface="Arial"/>
              </a:rPr>
              <a:t>Application URL </a:t>
            </a:r>
          </a:p>
          <a:p>
            <a:pPr marL="0" marR="0" lvl="0" indent="0" algn="l" rtl="0">
              <a:lnSpc>
                <a:spcPct val="100000"/>
              </a:lnSpc>
              <a:spcBef>
                <a:spcPts val="0"/>
              </a:spcBef>
              <a:spcAft>
                <a:spcPts val="0"/>
              </a:spcAft>
              <a:buNone/>
            </a:pPr>
            <a:r>
              <a:rPr lang="en-IN" dirty="0" smtClean="0">
                <a:solidFill>
                  <a:srgbClr val="FFFFFF"/>
                </a:solidFill>
              </a:rPr>
              <a:t>If you have the application hosted somewhere for us to try do share the URL here.</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53" name="Shape 153"/>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723010" y="2318886"/>
            <a:ext cx="8699500" cy="3323987"/>
          </a:xfrm>
          <a:prstGeom prst="rect">
            <a:avLst/>
          </a:prstGeom>
          <a:noFill/>
        </p:spPr>
        <p:txBody>
          <a:bodyPr wrap="square" rtlCol="0">
            <a:spAutoFit/>
          </a:bodyPr>
          <a:lstStyle/>
          <a:p>
            <a:r>
              <a:rPr lang="en-US" dirty="0" smtClean="0">
                <a:solidFill>
                  <a:schemeClr val="bg1"/>
                </a:solidFill>
              </a:rPr>
              <a:t>Data Preprocessing</a:t>
            </a:r>
            <a:r>
              <a:rPr lang="en-US" dirty="0">
                <a:solidFill>
                  <a:schemeClr val="bg1"/>
                </a:solidFill>
              </a:rPr>
              <a:t>: </a:t>
            </a:r>
            <a:r>
              <a:rPr lang="en-US" dirty="0">
                <a:solidFill>
                  <a:schemeClr val="bg1"/>
                </a:solidFill>
                <a:hlinkClick r:id="rId4"/>
              </a:rPr>
              <a:t>https://github.com/arkahome/im-ml/blob/master/Data_Preprocessing.ipynb</a:t>
            </a:r>
            <a:endParaRPr lang="en-US" dirty="0" smtClean="0">
              <a:solidFill>
                <a:schemeClr val="bg1"/>
              </a:solidFill>
            </a:endParaRPr>
          </a:p>
          <a:p>
            <a:r>
              <a:rPr lang="en-US" dirty="0" smtClean="0">
                <a:solidFill>
                  <a:schemeClr val="bg1"/>
                </a:solidFill>
              </a:rPr>
              <a:t>Solution: </a:t>
            </a:r>
            <a:r>
              <a:rPr lang="en-US" dirty="0" smtClean="0">
                <a:solidFill>
                  <a:schemeClr val="bg1"/>
                </a:solidFill>
                <a:hlinkClick r:id="rId5"/>
              </a:rPr>
              <a:t>https</a:t>
            </a:r>
            <a:r>
              <a:rPr lang="en-US" dirty="0">
                <a:solidFill>
                  <a:schemeClr val="bg1"/>
                </a:solidFill>
                <a:hlinkClick r:id="rId5"/>
              </a:rPr>
              <a:t>://</a:t>
            </a:r>
            <a:r>
              <a:rPr lang="en-US" dirty="0" smtClean="0">
                <a:solidFill>
                  <a:schemeClr val="bg1"/>
                </a:solidFill>
                <a:hlinkClick r:id="rId5"/>
              </a:rPr>
              <a:t>github.com/arkahome/im-ml/blob/master/Solution.ipynb</a:t>
            </a: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1103883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7766640" cy="9128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smtClean="0">
                <a:solidFill>
                  <a:srgbClr val="FFFFFF"/>
                </a:solidFill>
                <a:latin typeface="Arial"/>
                <a:ea typeface="Arial"/>
                <a:cs typeface="Arial"/>
                <a:sym typeface="Arial"/>
              </a:rPr>
              <a:t>Source Code</a:t>
            </a:r>
          </a:p>
          <a:p>
            <a:r>
              <a:rPr lang="en-IN" dirty="0" smtClean="0">
                <a:solidFill>
                  <a:srgbClr val="FFFFFF"/>
                </a:solidFill>
              </a:rPr>
              <a:t>GIT Link and Compile Instructions, Solution Hosted URL</a:t>
            </a:r>
            <a:endParaRPr lang="en-IN" dirty="0"/>
          </a:p>
          <a:p>
            <a:pPr marL="0" marR="0" lvl="0" indent="0" algn="l" rtl="0">
              <a:lnSpc>
                <a:spcPct val="100000"/>
              </a:lnSpc>
              <a:spcBef>
                <a:spcPts val="0"/>
              </a:spcBef>
              <a:spcAft>
                <a:spcPts val="0"/>
              </a:spcAft>
              <a:buNone/>
            </a:pPr>
            <a:endParaRPr sz="1800" b="0" i="0" u="none" strike="noStrike" cap="none" dirty="0" smtClean="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2082960"/>
            <a:ext cx="8699500" cy="3539430"/>
          </a:xfrm>
          <a:prstGeom prst="rect">
            <a:avLst/>
          </a:prstGeom>
          <a:noFill/>
        </p:spPr>
        <p:txBody>
          <a:bodyPr wrap="square" rtlCol="0">
            <a:spAutoFit/>
          </a:bodyPr>
          <a:lstStyle/>
          <a:p>
            <a:r>
              <a:rPr lang="en-US" dirty="0" smtClean="0">
                <a:solidFill>
                  <a:schemeClr val="bg1"/>
                </a:solidFill>
              </a:rPr>
              <a:t>GIT URL</a:t>
            </a:r>
            <a:r>
              <a:rPr lang="en-US" dirty="0">
                <a:solidFill>
                  <a:schemeClr val="bg1"/>
                </a:solidFill>
              </a:rPr>
              <a:t>: https://github.com/arkahome/im-ml</a:t>
            </a:r>
            <a:endParaRPr lang="en-US" dirty="0" smtClean="0">
              <a:solidFill>
                <a:schemeClr val="bg1"/>
              </a:solidFill>
            </a:endParaRPr>
          </a:p>
          <a:p>
            <a:endParaRPr lang="en-US" dirty="0" smtClean="0">
              <a:solidFill>
                <a:schemeClr val="bg1"/>
              </a:solidFill>
            </a:endParaRPr>
          </a:p>
          <a:p>
            <a:r>
              <a:rPr lang="en-US" dirty="0" smtClean="0">
                <a:solidFill>
                  <a:schemeClr val="bg1"/>
                </a:solidFill>
              </a:rPr>
              <a:t>Compile Instructions: Just clone the repository and  run the </a:t>
            </a:r>
            <a:r>
              <a:rPr lang="en-US" dirty="0" err="1" smtClean="0">
                <a:solidFill>
                  <a:schemeClr val="bg1"/>
                </a:solidFill>
                <a:hlinkClick r:id="rId4" tooltip="Solution.ipynb"/>
              </a:rPr>
              <a:t>Solution.ipynb</a:t>
            </a:r>
            <a:r>
              <a:rPr lang="en-US" dirty="0" smtClean="0">
                <a:solidFill>
                  <a:schemeClr val="bg1"/>
                </a:solidFill>
              </a:rPr>
              <a:t> </a:t>
            </a:r>
            <a:r>
              <a:rPr lang="en-US" dirty="0" smtClean="0"/>
              <a:t> </a:t>
            </a:r>
            <a:r>
              <a:rPr lang="en-US" dirty="0" smtClean="0">
                <a:solidFill>
                  <a:schemeClr val="bg1"/>
                </a:solidFill>
              </a:rPr>
              <a:t>file. (You have to install </a:t>
            </a:r>
            <a:r>
              <a:rPr lang="en-US" dirty="0" err="1" smtClean="0">
                <a:solidFill>
                  <a:schemeClr val="bg1"/>
                </a:solidFill>
              </a:rPr>
              <a:t>nltk</a:t>
            </a:r>
            <a:r>
              <a:rPr lang="en-US" dirty="0" smtClean="0">
                <a:solidFill>
                  <a:schemeClr val="bg1"/>
                </a:solidFill>
              </a:rPr>
              <a:t> if it is not earlier. Just install </a:t>
            </a:r>
            <a:r>
              <a:rPr lang="en-US" dirty="0" err="1" smtClean="0">
                <a:solidFill>
                  <a:schemeClr val="bg1"/>
                </a:solidFill>
              </a:rPr>
              <a:t>nltk</a:t>
            </a:r>
            <a:r>
              <a:rPr lang="en-US" dirty="0" smtClean="0">
                <a:solidFill>
                  <a:schemeClr val="bg1"/>
                </a:solidFill>
              </a:rPr>
              <a:t> and run </a:t>
            </a:r>
            <a:r>
              <a:rPr lang="en-US" dirty="0" err="1" smtClean="0">
                <a:solidFill>
                  <a:schemeClr val="bg1"/>
                </a:solidFill>
              </a:rPr>
              <a:t>nltk.download</a:t>
            </a:r>
            <a:r>
              <a:rPr lang="en-US" dirty="0" smtClean="0">
                <a:solidFill>
                  <a:schemeClr val="bg1"/>
                </a:solidFill>
              </a:rPr>
              <a:t>(). It will open a pop up. Form there download everything.)</a:t>
            </a: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29856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8864660" cy="8366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smtClean="0">
                <a:solidFill>
                  <a:srgbClr val="FFFFFF"/>
                </a:solidFill>
                <a:latin typeface="Arial"/>
                <a:ea typeface="Arial"/>
                <a:cs typeface="Arial"/>
                <a:sym typeface="Arial"/>
              </a:rPr>
              <a:t>Completeness</a:t>
            </a:r>
          </a:p>
          <a:p>
            <a:r>
              <a:rPr lang="en-IN" dirty="0" smtClean="0">
                <a:solidFill>
                  <a:srgbClr val="FFFFFF"/>
                </a:solidFill>
              </a:rPr>
              <a:t>Mark the area’s which have been completed and tested. They will be a part of the evaluation parameters.</a:t>
            </a:r>
            <a:endParaRPr lang="en-IN" dirty="0"/>
          </a:p>
          <a:p>
            <a:pPr marL="0" marR="0" lvl="0" indent="0" algn="l" rtl="0">
              <a:lnSpc>
                <a:spcPct val="100000"/>
              </a:lnSpc>
              <a:spcBef>
                <a:spcPts val="0"/>
              </a:spcBef>
              <a:spcAft>
                <a:spcPts val="0"/>
              </a:spcAft>
              <a:buNone/>
            </a:pPr>
            <a:endParaRPr sz="1800" b="0" i="0" u="none" strike="noStrike" cap="none" dirty="0" smtClean="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3206643657"/>
              </p:ext>
            </p:extLst>
          </p:nvPr>
        </p:nvGraphicFramePr>
        <p:xfrm>
          <a:off x="956204" y="2435240"/>
          <a:ext cx="8365596" cy="3723640"/>
        </p:xfrm>
        <a:graphic>
          <a:graphicData uri="http://schemas.openxmlformats.org/drawingml/2006/table">
            <a:tbl>
              <a:tblPr firstRow="1" bandRow="1">
                <a:tableStyleId>{00A15C55-8517-42AA-B614-E9B94910E393}</a:tableStyleId>
              </a:tblPr>
              <a:tblGrid>
                <a:gridCol w="4182798"/>
                <a:gridCol w="4182798"/>
              </a:tblGrid>
              <a:tr h="370840">
                <a:tc>
                  <a:txBody>
                    <a:bodyPr/>
                    <a:lstStyle/>
                    <a:p>
                      <a:pPr algn="ctr"/>
                      <a:r>
                        <a:rPr lang="en-US" dirty="0" smtClean="0"/>
                        <a:t>Area</a:t>
                      </a:r>
                      <a:endParaRPr lang="en-US" dirty="0"/>
                    </a:p>
                  </a:txBody>
                  <a:tcPr/>
                </a:tc>
                <a:tc>
                  <a:txBody>
                    <a:bodyPr/>
                    <a:lstStyle/>
                    <a:p>
                      <a:pPr algn="ctr"/>
                      <a:r>
                        <a:rPr lang="en-US" dirty="0" smtClean="0"/>
                        <a:t>Description</a:t>
                      </a:r>
                      <a:endParaRPr lang="en-US" dirty="0"/>
                    </a:p>
                  </a:txBody>
                  <a:tcPr/>
                </a:tc>
              </a:tr>
              <a:tr h="370840">
                <a:tc>
                  <a:txBody>
                    <a:bodyPr/>
                    <a:lstStyle/>
                    <a:p>
                      <a:r>
                        <a:rPr lang="en-US" dirty="0" smtClean="0"/>
                        <a:t>Performance </a:t>
                      </a:r>
                      <a:r>
                        <a:rPr lang="mr-IN" dirty="0" smtClean="0"/>
                        <a:t>–</a:t>
                      </a:r>
                      <a:r>
                        <a:rPr lang="en-US" dirty="0" smtClean="0"/>
                        <a:t> How did</a:t>
                      </a:r>
                      <a:r>
                        <a:rPr lang="en-US" baseline="0" dirty="0" smtClean="0"/>
                        <a:t> you measure the performance of this system.</a:t>
                      </a:r>
                      <a:endParaRPr lang="en-US" dirty="0"/>
                    </a:p>
                  </a:txBody>
                  <a:tcPr/>
                </a:tc>
                <a:tc>
                  <a:txBody>
                    <a:bodyPr/>
                    <a:lstStyle/>
                    <a:p>
                      <a:r>
                        <a:rPr lang="en-US" dirty="0" smtClean="0"/>
                        <a:t>Just</a:t>
                      </a:r>
                      <a:r>
                        <a:rPr lang="en-US" baseline="0" dirty="0" smtClean="0"/>
                        <a:t> checked for all the outputs and other outputs from sample inputs.</a:t>
                      </a:r>
                      <a:endParaRPr lang="en-US" dirty="0"/>
                    </a:p>
                  </a:txBody>
                  <a:tcPr/>
                </a:tc>
              </a:tr>
              <a:tr h="370840">
                <a:tc>
                  <a:txBody>
                    <a:bodyPr/>
                    <a:lstStyle/>
                    <a:p>
                      <a:r>
                        <a:rPr lang="en-US" dirty="0" smtClean="0"/>
                        <a:t>Usability </a:t>
                      </a:r>
                      <a:r>
                        <a:rPr lang="mr-IN" dirty="0" smtClean="0"/>
                        <a:t>–</a:t>
                      </a:r>
                      <a:r>
                        <a:rPr lang="en-US" dirty="0" smtClean="0"/>
                        <a:t> How usable is your solution</a:t>
                      </a:r>
                      <a:endParaRPr lang="en-US" dirty="0"/>
                    </a:p>
                  </a:txBody>
                  <a:tcPr/>
                </a:tc>
                <a:tc>
                  <a:txBody>
                    <a:bodyPr/>
                    <a:lstStyle/>
                    <a:p>
                      <a:r>
                        <a:rPr lang="en-US" dirty="0" smtClean="0"/>
                        <a:t>My</a:t>
                      </a:r>
                      <a:r>
                        <a:rPr lang="en-US" baseline="0" dirty="0" smtClean="0"/>
                        <a:t> solution is totally usable for this scenario and a lot of other scenarios. </a:t>
                      </a:r>
                      <a:endParaRPr lang="en-US" dirty="0"/>
                    </a:p>
                  </a:txBody>
                  <a:tcPr/>
                </a:tc>
              </a:tr>
              <a:tr h="370840">
                <a:tc>
                  <a:txBody>
                    <a:bodyPr/>
                    <a:lstStyle/>
                    <a:p>
                      <a:r>
                        <a:rPr lang="en-US" dirty="0" smtClean="0"/>
                        <a:t>Completeness </a:t>
                      </a:r>
                      <a:r>
                        <a:rPr lang="mr-IN" dirty="0" smtClean="0"/>
                        <a:t>–</a:t>
                      </a:r>
                      <a:r>
                        <a:rPr lang="en-US" dirty="0" smtClean="0"/>
                        <a:t> What has been completed.</a:t>
                      </a:r>
                      <a:endParaRPr lang="en-US" dirty="0"/>
                    </a:p>
                  </a:txBody>
                  <a:tcPr/>
                </a:tc>
                <a:tc>
                  <a:txBody>
                    <a:bodyPr/>
                    <a:lstStyle/>
                    <a:p>
                      <a:r>
                        <a:rPr lang="en-US" dirty="0" smtClean="0"/>
                        <a:t>This is a basic application with</a:t>
                      </a:r>
                      <a:r>
                        <a:rPr lang="en-US" baseline="0" dirty="0" smtClean="0"/>
                        <a:t> the framework of building models like this(completed in 6 hours with most time spent in data preprocessing)</a:t>
                      </a:r>
                      <a:endParaRPr lang="en-US" dirty="0"/>
                    </a:p>
                  </a:txBody>
                  <a:tcPr/>
                </a:tc>
              </a:tr>
              <a:tr h="370840">
                <a:tc>
                  <a:txBody>
                    <a:bodyPr/>
                    <a:lstStyle/>
                    <a:p>
                      <a:r>
                        <a:rPr lang="en-US" dirty="0" smtClean="0"/>
                        <a:t>Pending </a:t>
                      </a:r>
                      <a:r>
                        <a:rPr lang="mr-IN" dirty="0" smtClean="0"/>
                        <a:t>–</a:t>
                      </a:r>
                      <a:r>
                        <a:rPr lang="en-US" dirty="0" smtClean="0"/>
                        <a:t> What are the items which are pending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The more user</a:t>
                      </a:r>
                      <a:r>
                        <a:rPr lang="en-US" baseline="0" dirty="0" smtClean="0"/>
                        <a:t> search we get the more we understand the user behavior. With more data and more exploration of the queries that the model fails to recognize, we feed those queries to out synonym dictionary and from next time onwards it won’t fail for such situations.</a:t>
                      </a:r>
                      <a:endParaRPr lang="en-US" dirty="0" smtClean="0"/>
                    </a:p>
                    <a:p>
                      <a:endParaRPr lang="en-US" dirty="0"/>
                    </a:p>
                  </a:txBody>
                  <a:tcPr/>
                </a:tc>
              </a:tr>
            </a:tbl>
          </a:graphicData>
        </a:graphic>
      </p:graphicFrame>
    </p:spTree>
    <p:extLst>
      <p:ext uri="{BB962C8B-B14F-4D97-AF65-F5344CB8AC3E}">
        <p14:creationId xmlns:p14="http://schemas.microsoft.com/office/powerpoint/2010/main" val="146184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7766640" cy="874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Possible </a:t>
            </a:r>
            <a:r>
              <a:rPr lang="en-IN" sz="3600" b="1" i="0" u="none" strike="noStrike" cap="none" dirty="0" smtClean="0">
                <a:solidFill>
                  <a:srgbClr val="FFFFFF"/>
                </a:solidFill>
                <a:latin typeface="Arial"/>
                <a:ea typeface="Arial"/>
                <a:cs typeface="Arial"/>
                <a:sym typeface="Arial"/>
              </a:rPr>
              <a:t>Improvement</a:t>
            </a:r>
          </a:p>
          <a:p>
            <a:r>
              <a:rPr lang="en-IN" dirty="0" smtClean="0">
                <a:solidFill>
                  <a:srgbClr val="FFFFFF"/>
                </a:solidFill>
              </a:rPr>
              <a:t>Any Improvements you want to add?</a:t>
            </a:r>
            <a:endParaRPr lang="en-IN" dirty="0"/>
          </a:p>
          <a:p>
            <a:pPr marL="0" marR="0" lvl="0" indent="0" algn="l" rtl="0">
              <a:lnSpc>
                <a:spcPct val="100000"/>
              </a:lnSpc>
              <a:spcBef>
                <a:spcPts val="0"/>
              </a:spcBef>
              <a:spcAft>
                <a:spcPts val="0"/>
              </a:spcAft>
              <a:buNone/>
            </a:pPr>
            <a:endParaRPr sz="1800" b="0" i="0" u="none" strike="noStrike" cap="none" dirty="0" smtClean="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17" name="TextBox 16"/>
          <p:cNvSpPr txBox="1"/>
          <p:nvPr/>
        </p:nvSpPr>
        <p:spPr>
          <a:xfrm>
            <a:off x="800100" y="2082960"/>
            <a:ext cx="7998460" cy="3754874"/>
          </a:xfrm>
          <a:prstGeom prst="rect">
            <a:avLst/>
          </a:prstGeom>
          <a:noFill/>
        </p:spPr>
        <p:txBody>
          <a:bodyPr wrap="square" rtlCol="0">
            <a:spAutoFit/>
          </a:bodyPr>
          <a:lstStyle/>
          <a:p>
            <a:r>
              <a:rPr lang="en-US" dirty="0" smtClean="0">
                <a:solidFill>
                  <a:schemeClr val="bg1"/>
                </a:solidFill>
              </a:rPr>
              <a:t>More query data is needed for checking and tuning the model. The more query data will be provided. The better this model will be by including the words that is out of scope of our model, but the users are using to our synonym dictionary.</a:t>
            </a:r>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pPr algn="ctr"/>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p:nvPr/>
        </p:nvSpPr>
        <p:spPr>
          <a:xfrm>
            <a:off x="648000" y="72000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178" name="Shape 178"/>
          <p:cNvPicPr preferRelativeResize="0"/>
          <p:nvPr/>
        </p:nvPicPr>
        <p:blipFill rotWithShape="1">
          <a:blip r:embed="rId3">
            <a:alphaModFix/>
          </a:blip>
          <a:srcRect/>
          <a:stretch/>
        </p:blipFill>
        <p:spPr>
          <a:xfrm>
            <a:off x="1008000" y="2376000"/>
            <a:ext cx="8312040" cy="1859760"/>
          </a:xfrm>
          <a:prstGeom prst="rect">
            <a:avLst/>
          </a:prstGeom>
          <a:noFill/>
          <a:ln>
            <a:noFill/>
          </a:ln>
        </p:spPr>
      </p:pic>
      <p:pic>
        <p:nvPicPr>
          <p:cNvPr id="179" name="Shape 179"/>
          <p:cNvPicPr preferRelativeResize="0"/>
          <p:nvPr/>
        </p:nvPicPr>
        <p:blipFill rotWithShape="1">
          <a:blip r:embed="rId4">
            <a:alphaModFix/>
          </a:blip>
          <a:srcRect/>
          <a:stretch/>
        </p:blipFill>
        <p:spPr>
          <a:xfrm>
            <a:off x="3888000" y="6782400"/>
            <a:ext cx="2013480" cy="487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32562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 name="Shape 124"/>
          <p:cNvSpPr/>
          <p:nvPr/>
        </p:nvSpPr>
        <p:spPr>
          <a:xfrm>
            <a:off x="647640" y="903240"/>
            <a:ext cx="7766640" cy="900160"/>
          </a:xfrm>
          <a:prstGeom prst="rect">
            <a:avLst/>
          </a:prstGeom>
          <a:noFill/>
          <a:ln>
            <a:noFill/>
          </a:ln>
        </p:spPr>
        <p:txBody>
          <a:bodyPr spcFirstLastPara="1" wrap="square" lIns="90000" tIns="45000" rIns="90000" bIns="45000" anchor="t" anchorCtr="0">
            <a:noAutofit/>
          </a:bodyPr>
          <a:lstStyle/>
          <a:p>
            <a:r>
              <a:rPr lang="en-US" sz="2000" b="1" dirty="0" smtClean="0">
                <a:solidFill>
                  <a:srgbClr val="FFFFFF"/>
                </a:solidFill>
              </a:rPr>
              <a:t>About Me</a:t>
            </a:r>
            <a:endParaRPr sz="2000" b="1" i="0" u="none" strike="noStrike" cap="none" dirty="0">
              <a:solidFill>
                <a:srgbClr val="000000"/>
              </a:solidFil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2" name="TextBox 1"/>
          <p:cNvSpPr txBox="1"/>
          <p:nvPr/>
        </p:nvSpPr>
        <p:spPr>
          <a:xfrm>
            <a:off x="3792625" y="1093731"/>
            <a:ext cx="5371696" cy="3754874"/>
          </a:xfrm>
          <a:prstGeom prst="rect">
            <a:avLst/>
          </a:prstGeom>
          <a:noFill/>
        </p:spPr>
        <p:txBody>
          <a:bodyPr wrap="square" rtlCol="0">
            <a:spAutoFit/>
          </a:bodyPr>
          <a:lstStyle/>
          <a:p>
            <a:pPr marL="285750" indent="-285750">
              <a:buFontTx/>
              <a:buChar char="-"/>
            </a:pPr>
            <a:r>
              <a:rPr lang="en-US" dirty="0" smtClean="0">
                <a:solidFill>
                  <a:schemeClr val="bg1"/>
                </a:solidFill>
              </a:rPr>
              <a:t>Winner(2</a:t>
            </a:r>
            <a:r>
              <a:rPr lang="en-US" baseline="30000" dirty="0" smtClean="0">
                <a:solidFill>
                  <a:schemeClr val="bg1"/>
                </a:solidFill>
              </a:rPr>
              <a:t>nd</a:t>
            </a:r>
            <a:r>
              <a:rPr lang="en-US" dirty="0" smtClean="0">
                <a:solidFill>
                  <a:schemeClr val="bg1"/>
                </a:solidFill>
              </a:rPr>
              <a:t>) of Capgemini Organized Global Data Science Challenge, where I made a Reference Recommender System based and TF-IDF and Cosine similarity and other extracted Features. </a:t>
            </a:r>
            <a:endParaRPr lang="en-US" dirty="0">
              <a:solidFill>
                <a:schemeClr val="bg1"/>
              </a:solidFill>
            </a:endParaRPr>
          </a:p>
          <a:p>
            <a:pPr marL="285750" indent="-285750">
              <a:buFontTx/>
              <a:buChar char="-"/>
            </a:pPr>
            <a:r>
              <a:rPr lang="en-US" dirty="0" err="1" smtClean="0">
                <a:solidFill>
                  <a:schemeClr val="bg1"/>
                </a:solidFill>
              </a:rPr>
              <a:t>Github</a:t>
            </a:r>
            <a:r>
              <a:rPr lang="en-US" dirty="0">
                <a:solidFill>
                  <a:schemeClr val="bg1"/>
                </a:solidFill>
              </a:rPr>
              <a:t> link : </a:t>
            </a:r>
            <a:r>
              <a:rPr lang="en-US" dirty="0">
                <a:solidFill>
                  <a:schemeClr val="bg1"/>
                </a:solidFill>
                <a:hlinkClick r:id="rId4"/>
              </a:rPr>
              <a:t>https://</a:t>
            </a:r>
            <a:r>
              <a:rPr lang="en-US" dirty="0" smtClean="0">
                <a:solidFill>
                  <a:schemeClr val="bg1"/>
                </a:solidFill>
                <a:hlinkClick r:id="rId4"/>
              </a:rPr>
              <a:t>github.com/arkahome/Halloween_recommender_system</a:t>
            </a:r>
            <a:endParaRPr lang="en-US" dirty="0" smtClean="0">
              <a:solidFill>
                <a:schemeClr val="bg1"/>
              </a:solidFill>
            </a:endParaRPr>
          </a:p>
          <a:p>
            <a:pPr marL="285750" indent="-285750">
              <a:buFontTx/>
              <a:buChar char="-"/>
            </a:pPr>
            <a:endParaRPr lang="en-US" dirty="0">
              <a:solidFill>
                <a:schemeClr val="bg1"/>
              </a:solidFill>
            </a:endParaRPr>
          </a:p>
          <a:p>
            <a:pPr marL="285750" indent="-285750">
              <a:buFontTx/>
              <a:buChar char="-"/>
            </a:pPr>
            <a:r>
              <a:rPr lang="en-US" dirty="0" smtClean="0">
                <a:solidFill>
                  <a:schemeClr val="bg1"/>
                </a:solidFill>
              </a:rPr>
              <a:t>Currently I’m working with an automobile client driving insights from their telematics(sensor) data. And also involved in bidding process of productionize my solution for another client’s requirement.</a:t>
            </a:r>
          </a:p>
          <a:p>
            <a:pPr marL="285750" indent="-285750">
              <a:buFontTx/>
              <a:buChar char="-"/>
            </a:pPr>
            <a:endParaRPr lang="en-US" dirty="0">
              <a:solidFill>
                <a:schemeClr val="bg1"/>
              </a:solidFill>
            </a:endParaRPr>
          </a:p>
          <a:p>
            <a:pPr marL="285750" indent="-285750">
              <a:buFontTx/>
              <a:buChar char="-"/>
            </a:pPr>
            <a:r>
              <a:rPr lang="en-US" dirty="0" smtClean="0">
                <a:solidFill>
                  <a:schemeClr val="bg1"/>
                </a:solidFill>
              </a:rPr>
              <a:t>Check out my </a:t>
            </a:r>
            <a:r>
              <a:rPr lang="en-US" dirty="0" err="1" smtClean="0">
                <a:solidFill>
                  <a:schemeClr val="bg1"/>
                </a:solidFill>
              </a:rPr>
              <a:t>linkedIn</a:t>
            </a:r>
            <a:r>
              <a:rPr lang="en-US" dirty="0" smtClean="0">
                <a:solidFill>
                  <a:schemeClr val="bg1"/>
                </a:solidFill>
              </a:rPr>
              <a:t> profile to know about me more.</a:t>
            </a:r>
          </a:p>
          <a:p>
            <a:pPr marL="285750" indent="-285750">
              <a:buFontTx/>
              <a:buChar char="-"/>
            </a:pPr>
            <a:endParaRPr lang="en-US" dirty="0">
              <a:solidFill>
                <a:schemeClr val="bg1"/>
              </a:solidFill>
            </a:endParaRPr>
          </a:p>
          <a:p>
            <a:pPr marL="285750" indent="-285750">
              <a:buFontTx/>
              <a:buChar char="-"/>
            </a:pPr>
            <a:endParaRPr lang="en-US" dirty="0" smtClean="0">
              <a:solidFill>
                <a:schemeClr val="bg1"/>
              </a:solidFill>
            </a:endParaRPr>
          </a:p>
          <a:p>
            <a:pPr algn="ctr"/>
            <a:endParaRPr lang="en-US" dirty="0">
              <a:solidFill>
                <a:schemeClr val="bg1"/>
              </a:solidFill>
            </a:endParaRPr>
          </a:p>
        </p:txBody>
      </p:sp>
      <p:pic>
        <p:nvPicPr>
          <p:cNvPr id="6" name="Picture 5">
            <a:extLst>
              <a:ext uri="{FF2B5EF4-FFF2-40B4-BE49-F238E27FC236}">
                <a16:creationId xmlns="" xmlns:a16="http://schemas.microsoft.com/office/drawing/2014/main" id="{BBC6B32C-D462-4034-BF1F-AAA2222C84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8332" y="1395892"/>
            <a:ext cx="1160840" cy="1160840"/>
          </a:xfrm>
          <a:custGeom>
            <a:avLst/>
            <a:gdLst>
              <a:gd name="connsiteX0" fmla="*/ 1276942 w 2553883"/>
              <a:gd name="connsiteY0" fmla="*/ 19 h 2413001"/>
              <a:gd name="connsiteX1" fmla="*/ 2553883 w 2553883"/>
              <a:gd name="connsiteY1" fmla="*/ 1205516 h 2413001"/>
              <a:gd name="connsiteX2" fmla="*/ 1276942 w 2553883"/>
              <a:gd name="connsiteY2" fmla="*/ 2411013 h 2413001"/>
              <a:gd name="connsiteX3" fmla="*/ 0 w 2553883"/>
              <a:gd name="connsiteY3" fmla="*/ 1205516 h 2413001"/>
              <a:gd name="connsiteX4" fmla="*/ 1276942 w 2553883"/>
              <a:gd name="connsiteY4" fmla="*/ 19 h 241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3883" h="2413001">
                <a:moveTo>
                  <a:pt x="1276942" y="19"/>
                </a:moveTo>
                <a:cubicBezTo>
                  <a:pt x="2033557" y="-3651"/>
                  <a:pt x="2553883" y="539738"/>
                  <a:pt x="2553883" y="1205516"/>
                </a:cubicBezTo>
                <a:cubicBezTo>
                  <a:pt x="2553883" y="1871294"/>
                  <a:pt x="1824372" y="2366976"/>
                  <a:pt x="1276942" y="2411013"/>
                </a:cubicBezTo>
                <a:cubicBezTo>
                  <a:pt x="512989" y="2451381"/>
                  <a:pt x="0" y="1871294"/>
                  <a:pt x="0" y="1205516"/>
                </a:cubicBezTo>
                <a:cubicBezTo>
                  <a:pt x="0" y="539738"/>
                  <a:pt x="597394" y="14699"/>
                  <a:pt x="1276942" y="19"/>
                </a:cubicBezTo>
                <a:close/>
              </a:path>
            </a:pathLst>
          </a:custGeom>
        </p:spPr>
      </p:pic>
      <p:sp>
        <p:nvSpPr>
          <p:cNvPr id="7" name="Text Placeholder 5">
            <a:extLst>
              <a:ext uri="{FF2B5EF4-FFF2-40B4-BE49-F238E27FC236}">
                <a16:creationId xmlns="" xmlns:a16="http://schemas.microsoft.com/office/drawing/2014/main" id="{C598CC2F-DF08-4C21-B7C9-2FAB40AC70AA}"/>
              </a:ext>
            </a:extLst>
          </p:cNvPr>
          <p:cNvSpPr txBox="1">
            <a:spLocks/>
          </p:cNvSpPr>
          <p:nvPr/>
        </p:nvSpPr>
        <p:spPr>
          <a:xfrm>
            <a:off x="325620" y="2522494"/>
            <a:ext cx="3058233" cy="3409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PT" b="1" dirty="0" smtClean="0">
                <a:solidFill>
                  <a:schemeClr val="bg1"/>
                </a:solidFill>
                <a:latin typeface="+mj-lt"/>
                <a:cs typeface="Times New Roman" panose="02020603050405020304" pitchFamily="18" charset="0"/>
              </a:rPr>
              <a:t>Arka Prava Bandyopadhyay</a:t>
            </a:r>
          </a:p>
          <a:p>
            <a:pPr algn="ctr"/>
            <a:r>
              <a:rPr lang="pt-PT" dirty="0" smtClean="0">
                <a:solidFill>
                  <a:schemeClr val="bg1"/>
                </a:solidFill>
              </a:rPr>
              <a:t>Data Scientist, Capgemini</a:t>
            </a:r>
          </a:p>
          <a:p>
            <a:pPr algn="ctr"/>
            <a:r>
              <a:rPr lang="pt-PT" b="1" dirty="0" smtClean="0">
                <a:solidFill>
                  <a:schemeClr val="bg1"/>
                </a:solidFill>
              </a:rPr>
              <a:t>Contact: </a:t>
            </a:r>
            <a:r>
              <a:rPr lang="pt-PT" dirty="0" smtClean="0">
                <a:solidFill>
                  <a:schemeClr val="bg1"/>
                </a:solidFill>
              </a:rPr>
              <a:t>896149</a:t>
            </a:r>
            <a:r>
              <a:rPr lang="pt-PT" dirty="0">
                <a:solidFill>
                  <a:schemeClr val="bg1"/>
                </a:solidFill>
              </a:rPr>
              <a:t>7680</a:t>
            </a:r>
          </a:p>
          <a:p>
            <a:pPr algn="ctr"/>
            <a:r>
              <a:rPr lang="pt-PT" b="1" dirty="0" smtClean="0">
                <a:solidFill>
                  <a:schemeClr val="bg1"/>
                </a:solidFill>
              </a:rPr>
              <a:t>LinkedIn</a:t>
            </a:r>
            <a:r>
              <a:rPr lang="pt-PT" b="1" dirty="0">
                <a:solidFill>
                  <a:schemeClr val="bg1"/>
                </a:solidFill>
              </a:rPr>
              <a:t>: </a:t>
            </a:r>
            <a:r>
              <a:rPr lang="pt-PT" dirty="0" smtClean="0">
                <a:solidFill>
                  <a:schemeClr val="bg1"/>
                </a:solidFill>
                <a:hlinkClick r:id="rId6"/>
              </a:rPr>
              <a:t>https</a:t>
            </a:r>
            <a:r>
              <a:rPr lang="pt-PT" dirty="0">
                <a:solidFill>
                  <a:schemeClr val="bg1"/>
                </a:solidFill>
                <a:hlinkClick r:id="rId6"/>
              </a:rPr>
              <a:t>://www.linkedin.com/in/arkapravabandyopadhyay/</a:t>
            </a:r>
            <a:endParaRPr lang="pt-PT" dirty="0" smtClean="0">
              <a:solidFill>
                <a:schemeClr val="bg1"/>
              </a:solidFill>
            </a:endParaRPr>
          </a:p>
          <a:p>
            <a:pPr algn="ctr"/>
            <a:endParaRPr lang="en-US"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 name="Shape 124"/>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Core </a:t>
            </a:r>
            <a:r>
              <a:rPr lang="en-IN" sz="3600" b="1" dirty="0">
                <a:solidFill>
                  <a:srgbClr val="FFFFFF"/>
                </a:solidFill>
              </a:rPr>
              <a:t>I</a:t>
            </a:r>
            <a:r>
              <a:rPr lang="en-IN" sz="3600" b="1" i="0" u="none" strike="noStrike" cap="none" dirty="0" smtClean="0">
                <a:solidFill>
                  <a:srgbClr val="FFFFFF"/>
                </a:solidFill>
                <a:latin typeface="Arial"/>
                <a:ea typeface="Arial"/>
                <a:cs typeface="Arial"/>
                <a:sym typeface="Arial"/>
              </a:rPr>
              <a:t>dea</a:t>
            </a:r>
          </a:p>
          <a:p>
            <a:r>
              <a:rPr lang="en-IN" dirty="0" smtClean="0">
                <a:solidFill>
                  <a:srgbClr val="FFFFFF"/>
                </a:solidFill>
              </a:rPr>
              <a:t>Using TF-IDF and Cosine Similarity I’m making this solution.</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2" name="TextBox 1"/>
          <p:cNvSpPr txBox="1"/>
          <p:nvPr/>
        </p:nvSpPr>
        <p:spPr>
          <a:xfrm>
            <a:off x="800100" y="2082960"/>
            <a:ext cx="8699500" cy="3970318"/>
          </a:xfrm>
          <a:prstGeom prst="rect">
            <a:avLst/>
          </a:prstGeom>
          <a:noFill/>
        </p:spPr>
        <p:txBody>
          <a:bodyPr wrap="square" rtlCol="0">
            <a:spAutoFit/>
          </a:bodyPr>
          <a:lstStyle/>
          <a:p>
            <a:r>
              <a:rPr lang="en-US" dirty="0" smtClean="0">
                <a:solidFill>
                  <a:schemeClr val="bg1"/>
                </a:solidFill>
              </a:rPr>
              <a:t>Using TF-IDF and Cosine Similarity I’m deriving solution for the problems.</a:t>
            </a:r>
          </a:p>
          <a:p>
            <a:endParaRPr lang="en-US" dirty="0">
              <a:solidFill>
                <a:schemeClr val="bg1"/>
              </a:solidFill>
            </a:endParaRPr>
          </a:p>
          <a:p>
            <a:r>
              <a:rPr lang="en-US" dirty="0" smtClean="0">
                <a:solidFill>
                  <a:schemeClr val="bg1"/>
                </a:solidFill>
              </a:rPr>
              <a:t>Where users are using synonyms for the cases stored in dictionary. We can explore users search and store those synonyms in a dictionary and replace with the word stored in our case.</a:t>
            </a:r>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893517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 name="Shape 124"/>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dirty="0" smtClean="0">
                <a:solidFill>
                  <a:srgbClr val="FFFFFF"/>
                </a:solidFill>
              </a:rPr>
              <a:t>Implementation</a:t>
            </a:r>
            <a:r>
              <a:rPr lang="en-IN" sz="3600" b="1" i="0" u="none" strike="noStrike" cap="none" dirty="0" smtClean="0">
                <a:solidFill>
                  <a:srgbClr val="FFFFFF"/>
                </a:solidFill>
                <a:latin typeface="Arial"/>
                <a:ea typeface="Arial"/>
                <a:cs typeface="Arial"/>
                <a:sym typeface="Arial"/>
              </a:rPr>
              <a:t> Overview</a:t>
            </a:r>
          </a:p>
          <a:p>
            <a:r>
              <a:rPr lang="en-IN" dirty="0" smtClean="0">
                <a:solidFill>
                  <a:srgbClr val="FFFFFF"/>
                </a:solidFill>
              </a:rPr>
              <a:t>Explain the solution submitted in your words</a:t>
            </a:r>
            <a:endParaRPr lang="en-IN" dirty="0"/>
          </a:p>
          <a:p>
            <a:pPr marL="0" marR="0" lvl="0" indent="0" algn="l" rtl="0">
              <a:lnSpc>
                <a:spcPct val="100000"/>
              </a:lnSpc>
              <a:spcBef>
                <a:spcPts val="0"/>
              </a:spcBef>
              <a:spcAft>
                <a:spcPts val="0"/>
              </a:spcAft>
              <a:buNone/>
            </a:pPr>
            <a:endParaRPr b="0" i="0" u="none" strike="noStrike" cap="none" dirty="0">
              <a:solidFill>
                <a:srgbClr val="000000"/>
              </a:solidFil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5" name="TextBox 4"/>
          <p:cNvSpPr txBox="1"/>
          <p:nvPr/>
        </p:nvSpPr>
        <p:spPr>
          <a:xfrm>
            <a:off x="800100" y="2082960"/>
            <a:ext cx="8699500" cy="3970318"/>
          </a:xfrm>
          <a:prstGeom prst="rect">
            <a:avLst/>
          </a:prstGeom>
          <a:noFill/>
        </p:spPr>
        <p:txBody>
          <a:bodyPr wrap="square" rtlCol="0">
            <a:spAutoFit/>
          </a:bodyPr>
          <a:lstStyle/>
          <a:p>
            <a:r>
              <a:rPr lang="en-US" dirty="0" smtClean="0">
                <a:solidFill>
                  <a:schemeClr val="bg1"/>
                </a:solidFill>
              </a:rPr>
              <a:t>2 files are there.</a:t>
            </a:r>
          </a:p>
          <a:p>
            <a:endParaRPr lang="en-US" dirty="0">
              <a:solidFill>
                <a:schemeClr val="bg1"/>
              </a:solidFill>
            </a:endParaRPr>
          </a:p>
          <a:p>
            <a:pPr marL="285750" indent="-285750">
              <a:buFontTx/>
              <a:buChar char="-"/>
            </a:pPr>
            <a:r>
              <a:rPr lang="en-US" dirty="0" smtClean="0">
                <a:solidFill>
                  <a:schemeClr val="bg1"/>
                </a:solidFill>
              </a:rPr>
              <a:t>Data Preprocessing File : Here I’ve loaded the sample input file and all the user manual files and stored it in a Data Frame and pickled it.</a:t>
            </a:r>
          </a:p>
          <a:p>
            <a:pPr marL="285750" indent="-285750">
              <a:buFontTx/>
              <a:buChar char="-"/>
            </a:pPr>
            <a:endParaRPr lang="en-US" dirty="0">
              <a:solidFill>
                <a:schemeClr val="bg1"/>
              </a:solidFill>
            </a:endParaRPr>
          </a:p>
          <a:p>
            <a:pPr marL="285750" indent="-285750">
              <a:buFontTx/>
              <a:buChar char="-"/>
            </a:pPr>
            <a:r>
              <a:rPr lang="en-US" dirty="0" smtClean="0">
                <a:solidFill>
                  <a:schemeClr val="bg1"/>
                </a:solidFill>
              </a:rPr>
              <a:t>- Solution File: Here I’m making the actual solution with TF-IDF and cosine similarity.</a:t>
            </a:r>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488164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p:nvPr/>
        </p:nvSpPr>
        <p:spPr>
          <a:xfrm>
            <a:off x="503640" y="755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8" name="Shape 138"/>
          <p:cNvSpPr/>
          <p:nvPr/>
        </p:nvSpPr>
        <p:spPr>
          <a:xfrm>
            <a:off x="647640" y="903240"/>
            <a:ext cx="8864660" cy="925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Technology/Tool/Components </a:t>
            </a:r>
            <a:r>
              <a:rPr lang="en-IN" sz="3600" b="1" i="0" u="none" strike="noStrike" cap="none" dirty="0" smtClean="0">
                <a:solidFill>
                  <a:srgbClr val="FFFFFF"/>
                </a:solidFill>
                <a:latin typeface="Arial"/>
                <a:ea typeface="Arial"/>
                <a:cs typeface="Arial"/>
                <a:sym typeface="Arial"/>
              </a:rPr>
              <a:t>used</a:t>
            </a:r>
          </a:p>
          <a:p>
            <a:r>
              <a:rPr lang="en-IN" dirty="0">
                <a:solidFill>
                  <a:srgbClr val="FFFFFF"/>
                </a:solidFill>
              </a:rPr>
              <a:t>Explain the </a:t>
            </a:r>
            <a:r>
              <a:rPr lang="en-IN" dirty="0" smtClean="0">
                <a:solidFill>
                  <a:srgbClr val="FFFFFF"/>
                </a:solidFill>
              </a:rPr>
              <a:t>Technologies, Languages used in your solution.</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39" name="Shape 139"/>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2082960"/>
            <a:ext cx="8699500" cy="3539430"/>
          </a:xfrm>
          <a:prstGeom prst="rect">
            <a:avLst/>
          </a:prstGeom>
          <a:noFill/>
        </p:spPr>
        <p:txBody>
          <a:bodyPr wrap="square" rtlCol="0">
            <a:spAutoFit/>
          </a:bodyPr>
          <a:lstStyle/>
          <a:p>
            <a:pPr algn="ctr"/>
            <a:endParaRPr lang="en-US" dirty="0" smtClean="0">
              <a:solidFill>
                <a:schemeClr val="bg1"/>
              </a:solidFill>
            </a:endParaRPr>
          </a:p>
          <a:p>
            <a:r>
              <a:rPr lang="en-US" dirty="0" smtClean="0">
                <a:solidFill>
                  <a:schemeClr val="bg1"/>
                </a:solidFill>
              </a:rPr>
              <a:t>Python 3.6</a:t>
            </a:r>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pPr algn="ctr"/>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p:nvPr/>
        </p:nvSpPr>
        <p:spPr>
          <a:xfrm>
            <a:off x="503640" y="755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8" name="Shape 138"/>
          <p:cNvSpPr/>
          <p:nvPr/>
        </p:nvSpPr>
        <p:spPr>
          <a:xfrm>
            <a:off x="647640" y="903240"/>
            <a:ext cx="7766640" cy="8874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600" b="1" i="0" u="none" strike="noStrike" cap="none" dirty="0" smtClean="0">
                <a:solidFill>
                  <a:srgbClr val="FFFFFF"/>
                </a:solidFill>
                <a:latin typeface="Arial"/>
                <a:ea typeface="Arial"/>
                <a:cs typeface="Arial"/>
                <a:sym typeface="Arial"/>
              </a:rPr>
              <a:t>Architecture overview</a:t>
            </a:r>
          </a:p>
          <a:p>
            <a:r>
              <a:rPr lang="en-IN" dirty="0">
                <a:solidFill>
                  <a:srgbClr val="FFFFFF"/>
                </a:solidFill>
              </a:rPr>
              <a:t>Explain the </a:t>
            </a:r>
            <a:r>
              <a:rPr lang="en-IN" dirty="0" smtClean="0">
                <a:solidFill>
                  <a:srgbClr val="FFFFFF"/>
                </a:solidFill>
              </a:rPr>
              <a:t>Architecture you followed in your solution</a:t>
            </a:r>
            <a:endParaRPr lang="en-IN" dirty="0"/>
          </a:p>
          <a:p>
            <a:pPr marL="0" marR="0" lvl="0" indent="0" algn="l" rtl="0">
              <a:lnSpc>
                <a:spcPct val="100000"/>
              </a:lnSpc>
              <a:spcBef>
                <a:spcPts val="0"/>
              </a:spcBef>
              <a:spcAft>
                <a:spcPts val="0"/>
              </a:spcAft>
              <a:buNone/>
            </a:pPr>
            <a:endParaRPr b="0" i="0" u="none" strike="noStrike" cap="none" dirty="0">
              <a:solidFill>
                <a:srgbClr val="000000"/>
              </a:solidFil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39" name="Shape 139"/>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2082960"/>
            <a:ext cx="8699500" cy="4401205"/>
          </a:xfrm>
          <a:prstGeom prst="rect">
            <a:avLst/>
          </a:prstGeom>
          <a:noFill/>
        </p:spPr>
        <p:txBody>
          <a:bodyPr wrap="square" rtlCol="0">
            <a:spAutoFit/>
          </a:bodyPr>
          <a:lstStyle/>
          <a:p>
            <a:pPr algn="ctr"/>
            <a:r>
              <a:rPr lang="en-US" dirty="0" smtClean="0">
                <a:solidFill>
                  <a:schemeClr val="bg1"/>
                </a:solidFill>
              </a:rPr>
              <a:t>Data Preprocessing Phase: Extracted all the data from the docs and the excel and compiled everything in a data frame and pickled it.</a:t>
            </a:r>
          </a:p>
          <a:p>
            <a:pPr algn="ctr"/>
            <a:endParaRPr lang="en-US" dirty="0" smtClean="0">
              <a:solidFill>
                <a:schemeClr val="bg1"/>
              </a:solidFill>
            </a:endParaRPr>
          </a:p>
          <a:p>
            <a:pPr algn="ctr"/>
            <a:r>
              <a:rPr lang="en-US" dirty="0" smtClean="0">
                <a:solidFill>
                  <a:schemeClr val="bg1"/>
                </a:solidFill>
              </a:rPr>
              <a:t>Solution phase : Made a function to print the problem and the solution. And also printed all the queries asked for  in this competition. </a:t>
            </a: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40223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dirty="0"/>
              <a:t> </a:t>
            </a:r>
            <a:r>
              <a:rPr lang="en-US" sz="1800" dirty="0" smtClean="0"/>
              <a:t>  </a:t>
            </a:r>
            <a:endParaRPr sz="1800" b="0" i="0" u="none" strike="noStrike" cap="none" dirty="0">
              <a:solidFill>
                <a:srgbClr val="000000"/>
              </a:solidFill>
              <a:latin typeface="Arial"/>
              <a:ea typeface="Arial"/>
              <a:cs typeface="Arial"/>
              <a:sym typeface="Arial"/>
            </a:endParaRPr>
          </a:p>
        </p:txBody>
      </p:sp>
      <p:sp>
        <p:nvSpPr>
          <p:cNvPr id="145" name="Shape 145"/>
          <p:cNvSpPr/>
          <p:nvPr/>
        </p:nvSpPr>
        <p:spPr>
          <a:xfrm>
            <a:off x="622300" y="791640"/>
            <a:ext cx="7766640" cy="8366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Elaboration of the </a:t>
            </a:r>
            <a:r>
              <a:rPr lang="en-IN" sz="3600" b="1" i="0" u="none" strike="noStrike" cap="none" dirty="0" smtClean="0">
                <a:solidFill>
                  <a:srgbClr val="FFFFFF"/>
                </a:solidFill>
                <a:latin typeface="Arial"/>
                <a:ea typeface="Arial"/>
                <a:cs typeface="Arial"/>
                <a:sym typeface="Arial"/>
              </a:rPr>
              <a:t>usage</a:t>
            </a:r>
          </a:p>
          <a:p>
            <a:pPr marL="0" marR="0" lvl="0" indent="0" algn="l" rtl="0">
              <a:lnSpc>
                <a:spcPct val="100000"/>
              </a:lnSpc>
              <a:spcBef>
                <a:spcPts val="0"/>
              </a:spcBef>
              <a:spcAft>
                <a:spcPts val="0"/>
              </a:spcAft>
              <a:buNone/>
            </a:pPr>
            <a:r>
              <a:rPr lang="en-US" b="0" i="0" u="none" strike="noStrike" cap="none" dirty="0" smtClean="0">
                <a:solidFill>
                  <a:schemeClr val="bg1"/>
                </a:solidFill>
                <a:latin typeface="Arial"/>
                <a:ea typeface="Arial"/>
                <a:cs typeface="Arial"/>
                <a:sym typeface="Arial"/>
              </a:rPr>
              <a:t>How does your application work.</a:t>
            </a:r>
            <a:endParaRPr b="0" i="0" u="none" strike="noStrike" cap="none" dirty="0">
              <a:solidFill>
                <a:schemeClr val="bg1"/>
              </a:solidFill>
              <a:latin typeface="Arial"/>
              <a:ea typeface="Arial"/>
              <a:cs typeface="Arial"/>
              <a:sym typeface="Arial"/>
            </a:endParaRPr>
          </a:p>
        </p:txBody>
      </p:sp>
      <p:pic>
        <p:nvPicPr>
          <p:cNvPr id="146" name="Shape 146"/>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723010" y="1921555"/>
            <a:ext cx="8699500" cy="3539430"/>
          </a:xfrm>
          <a:prstGeom prst="rect">
            <a:avLst/>
          </a:prstGeom>
          <a:noFill/>
        </p:spPr>
        <p:txBody>
          <a:bodyPr wrap="square" rtlCol="0">
            <a:spAutoFit/>
          </a:bodyPr>
          <a:lstStyle/>
          <a:p>
            <a:pPr algn="ctr"/>
            <a:r>
              <a:rPr lang="en-US" dirty="0" smtClean="0">
                <a:solidFill>
                  <a:schemeClr val="bg1"/>
                </a:solidFill>
              </a:rPr>
              <a:t>TF-IDF- Term Frequency * Inverse Document Frequency. </a:t>
            </a:r>
          </a:p>
          <a:p>
            <a:pPr algn="ctr"/>
            <a:r>
              <a:rPr lang="en-US" dirty="0" smtClean="0">
                <a:solidFill>
                  <a:schemeClr val="bg1"/>
                </a:solidFill>
              </a:rPr>
              <a:t>TFIDF(t</a:t>
            </a:r>
            <a:r>
              <a:rPr lang="en-US" dirty="0">
                <a:solidFill>
                  <a:schemeClr val="bg1"/>
                </a:solidFill>
              </a:rPr>
              <a:t>, d) = TF(t, d) × IDF(t) . The IDF is calculated as </a:t>
            </a:r>
            <a:br>
              <a:rPr lang="en-US" dirty="0">
                <a:solidFill>
                  <a:schemeClr val="bg1"/>
                </a:solidFill>
              </a:rPr>
            </a:br>
            <a:r>
              <a:rPr lang="en-US" dirty="0">
                <a:solidFill>
                  <a:schemeClr val="bg1"/>
                </a:solidFill>
              </a:rPr>
              <a:t>IDF(t) = 1 + log ( Total number of documents / Number of documents containing t </a:t>
            </a:r>
            <a:r>
              <a:rPr lang="en-US" dirty="0" smtClean="0">
                <a:solidFill>
                  <a:schemeClr val="bg1"/>
                </a:solidFill>
              </a:rPr>
              <a:t>)</a:t>
            </a:r>
          </a:p>
          <a:p>
            <a:pPr algn="ctr"/>
            <a:r>
              <a:rPr lang="en-US" dirty="0" smtClean="0">
                <a:solidFill>
                  <a:schemeClr val="bg1"/>
                </a:solidFill>
              </a:rPr>
              <a:t>Term Frequency catches the frequent term and Inverse document frequency catches the rare or sparse term.</a:t>
            </a:r>
          </a:p>
          <a:p>
            <a:pPr algn="ctr"/>
            <a:endParaRPr lang="en-US" dirty="0">
              <a:solidFill>
                <a:schemeClr val="bg1"/>
              </a:solidFill>
            </a:endParaRPr>
          </a:p>
          <a:p>
            <a:pPr algn="ctr"/>
            <a:r>
              <a:rPr lang="en-US" dirty="0" smtClean="0">
                <a:solidFill>
                  <a:schemeClr val="bg1"/>
                </a:solidFill>
              </a:rPr>
              <a:t>Cosine similarity: It’s a distance metrics</a:t>
            </a:r>
            <a:r>
              <a:rPr lang="en-US" dirty="0">
                <a:solidFill>
                  <a:schemeClr val="bg1"/>
                </a:solidFill>
              </a:rPr>
              <a:t>. Then in vector space model we get a vector for each </a:t>
            </a:r>
            <a:r>
              <a:rPr lang="en-US" dirty="0" smtClean="0">
                <a:solidFill>
                  <a:schemeClr val="bg1"/>
                </a:solidFill>
              </a:rPr>
              <a:t>document by TF-IDF. </a:t>
            </a:r>
            <a:r>
              <a:rPr lang="en-US" dirty="0">
                <a:solidFill>
                  <a:schemeClr val="bg1"/>
                </a:solidFill>
              </a:rPr>
              <a:t>Then we calculate cosine similarity by </a:t>
            </a:r>
            <a:endParaRPr lang="en-US" dirty="0" smtClean="0">
              <a:solidFill>
                <a:schemeClr val="bg1"/>
              </a:solidFill>
            </a:endParaRPr>
          </a:p>
          <a:p>
            <a:pPr algn="ctr"/>
            <a:r>
              <a:rPr lang="en-US" dirty="0" err="1" smtClean="0">
                <a:solidFill>
                  <a:schemeClr val="bg1"/>
                </a:solidFill>
              </a:rPr>
              <a:t>d_cosine</a:t>
            </a:r>
            <a:r>
              <a:rPr lang="en-US" dirty="0" smtClean="0">
                <a:solidFill>
                  <a:schemeClr val="bg1"/>
                </a:solidFill>
              </a:rPr>
              <a:t>(X,Y</a:t>
            </a:r>
            <a:r>
              <a:rPr lang="en-US" dirty="0">
                <a:solidFill>
                  <a:schemeClr val="bg1"/>
                </a:solidFill>
              </a:rPr>
              <a:t>) = 1 - X . Y/ distance of X from origin * distance of Y from origin. </a:t>
            </a:r>
            <a:endParaRPr lang="en-US" dirty="0" smtClean="0">
              <a:solidFill>
                <a:schemeClr val="bg1"/>
              </a:solidFill>
            </a:endParaRPr>
          </a:p>
          <a:p>
            <a:pPr algn="ctr"/>
            <a:r>
              <a:rPr lang="en-US" dirty="0" smtClean="0">
                <a:solidFill>
                  <a:schemeClr val="bg1"/>
                </a:solidFill>
              </a:rPr>
              <a:t>So, </a:t>
            </a:r>
            <a:r>
              <a:rPr lang="en-US" dirty="0">
                <a:solidFill>
                  <a:schemeClr val="bg1"/>
                </a:solidFill>
              </a:rPr>
              <a:t>for cos0 distance will be 0. That means two documents are same</a:t>
            </a:r>
            <a:r>
              <a:rPr lang="en-US" dirty="0" smtClean="0">
                <a:solidFill>
                  <a:schemeClr val="bg1"/>
                </a:solidFill>
              </a:rPr>
              <a:t>.</a:t>
            </a:r>
          </a:p>
          <a:p>
            <a:pPr algn="ctr"/>
            <a:endParaRPr lang="en-US" dirty="0">
              <a:solidFill>
                <a:schemeClr val="bg1"/>
              </a:solidFill>
            </a:endParaRPr>
          </a:p>
          <a:p>
            <a:pPr algn="ctr"/>
            <a:r>
              <a:rPr lang="en-US" dirty="0" smtClean="0">
                <a:solidFill>
                  <a:schemeClr val="bg1"/>
                </a:solidFill>
              </a:rPr>
              <a:t>Based on this idea my model is implemented. </a:t>
            </a:r>
          </a:p>
          <a:p>
            <a:pPr algn="ctr"/>
            <a:endParaRPr lang="en-US" dirty="0" smtClean="0">
              <a:solidFill>
                <a:schemeClr val="bg1"/>
              </a:solidFill>
            </a:endParaRPr>
          </a:p>
          <a:p>
            <a:pPr algn="ctr"/>
            <a:r>
              <a:rPr lang="en-US" dirty="0" smtClean="0">
                <a:solidFill>
                  <a:schemeClr val="bg1"/>
                </a:solidFill>
              </a:rPr>
              <a:t>And as the model is powered by cosine </a:t>
            </a:r>
            <a:r>
              <a:rPr lang="en-US" dirty="0" err="1" smtClean="0">
                <a:solidFill>
                  <a:schemeClr val="bg1"/>
                </a:solidFill>
              </a:rPr>
              <a:t>similarity,if</a:t>
            </a:r>
            <a:r>
              <a:rPr lang="en-US" dirty="0" smtClean="0">
                <a:solidFill>
                  <a:schemeClr val="bg1"/>
                </a:solidFill>
              </a:rPr>
              <a:t> the user is using some synonym of any word used in our training set , then it won’t be able to catch the similarity. That can be addressed by using a dictionary filled with commonly used synonyms and replace it with the word used in the training 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8890060" cy="8874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smtClean="0">
                <a:solidFill>
                  <a:srgbClr val="FFFFFF"/>
                </a:solidFill>
                <a:latin typeface="Arial"/>
                <a:ea typeface="Arial"/>
                <a:cs typeface="Arial"/>
                <a:sym typeface="Arial"/>
              </a:rPr>
              <a:t>Number of Output Questions Working</a:t>
            </a:r>
          </a:p>
          <a:p>
            <a:r>
              <a:rPr lang="en-IN" dirty="0" smtClean="0">
                <a:solidFill>
                  <a:srgbClr val="FFFFFF"/>
                </a:solidFill>
              </a:rPr>
              <a:t>In the output sheet we provided how many questions are showing the correct answers and what are those.</a:t>
            </a:r>
            <a:endParaRPr lang="en-IN" dirty="0"/>
          </a:p>
          <a:p>
            <a:pPr marL="0" marR="0" lvl="0" indent="0" algn="l" rtl="0">
              <a:lnSpc>
                <a:spcPct val="100000"/>
              </a:lnSpc>
              <a:spcBef>
                <a:spcPts val="0"/>
              </a:spcBef>
              <a:spcAft>
                <a:spcPts val="0"/>
              </a:spcAft>
              <a:buNone/>
            </a:pPr>
            <a:endParaRPr sz="1800" b="0" i="0" u="none" strike="noStrike" cap="none" dirty="0" smtClean="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2082960"/>
            <a:ext cx="8699500" cy="3539430"/>
          </a:xfrm>
          <a:prstGeom prst="rect">
            <a:avLst/>
          </a:prstGeom>
          <a:noFill/>
        </p:spPr>
        <p:txBody>
          <a:bodyPr wrap="square" rtlCol="0">
            <a:spAutoFit/>
          </a:bodyPr>
          <a:lstStyle/>
          <a:p>
            <a:pPr algn="ctr"/>
            <a:r>
              <a:rPr lang="en-US" b="1" dirty="0" smtClean="0">
                <a:solidFill>
                  <a:schemeClr val="bg1"/>
                </a:solidFill>
              </a:rPr>
              <a:t>All</a:t>
            </a:r>
            <a:r>
              <a:rPr lang="en-US" dirty="0" smtClean="0">
                <a:solidFill>
                  <a:schemeClr val="bg1"/>
                </a:solidFill>
              </a:rPr>
              <a:t> the outputs are showing correct answer.</a:t>
            </a: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8453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p:nvPr/>
        </p:nvSpPr>
        <p:spPr>
          <a:xfrm>
            <a:off x="503640" y="78948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sz="1800" b="0" i="0" u="none" strike="noStrike" cap="none">
                <a:solidFill>
                  <a:srgbClr val="FFFFFF"/>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2" name="Shape 152"/>
          <p:cNvSpPr/>
          <p:nvPr/>
        </p:nvSpPr>
        <p:spPr>
          <a:xfrm>
            <a:off x="647640" y="1086120"/>
            <a:ext cx="8566920" cy="11363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Prototype </a:t>
            </a:r>
            <a:r>
              <a:rPr lang="en-IN" sz="3600" b="1" i="0" u="none" strike="noStrike" cap="none" dirty="0" smtClean="0">
                <a:solidFill>
                  <a:srgbClr val="FFFFFF"/>
                </a:solidFill>
                <a:latin typeface="Arial"/>
                <a:ea typeface="Arial"/>
                <a:cs typeface="Arial"/>
                <a:sym typeface="Arial"/>
              </a:rPr>
              <a:t>Demo</a:t>
            </a:r>
          </a:p>
          <a:p>
            <a:r>
              <a:rPr lang="en-IN" dirty="0" smtClean="0">
                <a:solidFill>
                  <a:srgbClr val="FFFFFF"/>
                </a:solidFill>
              </a:rPr>
              <a:t>Add a video link of the workable solution. Please cover as many output scenario’s as you can show from the output excel provided. (Mandatory)</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53" name="Shape 153"/>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723010" y="2318886"/>
            <a:ext cx="8699500" cy="3754874"/>
          </a:xfrm>
          <a:prstGeom prst="rect">
            <a:avLst/>
          </a:prstGeom>
          <a:noFill/>
        </p:spPr>
        <p:txBody>
          <a:bodyPr wrap="square" rtlCol="0">
            <a:spAutoFit/>
          </a:bodyPr>
          <a:lstStyle/>
          <a:p>
            <a:pPr algn="ctr"/>
            <a:r>
              <a:rPr lang="en-US" dirty="0" smtClean="0">
                <a:solidFill>
                  <a:schemeClr val="bg1"/>
                </a:solidFill>
              </a:rPr>
              <a:t>I’ve included the </a:t>
            </a:r>
            <a:r>
              <a:rPr lang="en-US" dirty="0" err="1" smtClean="0">
                <a:solidFill>
                  <a:schemeClr val="bg1"/>
                </a:solidFill>
              </a:rPr>
              <a:t>github</a:t>
            </a:r>
            <a:r>
              <a:rPr lang="en-US" dirty="0" smtClean="0">
                <a:solidFill>
                  <a:schemeClr val="bg1"/>
                </a:solidFill>
              </a:rPr>
              <a:t> link. There you can see for yourself. All the outputs are working fine.</a:t>
            </a:r>
          </a:p>
          <a:p>
            <a:pPr algn="ctr"/>
            <a:endParaRPr lang="en-US" dirty="0">
              <a:solidFill>
                <a:schemeClr val="bg1"/>
              </a:solidFill>
            </a:endParaRPr>
          </a:p>
          <a:p>
            <a:pPr algn="ctr"/>
            <a:r>
              <a:rPr lang="en-US" dirty="0">
                <a:solidFill>
                  <a:schemeClr val="bg1"/>
                </a:solidFill>
              </a:rPr>
              <a:t>Check it out here: </a:t>
            </a:r>
            <a:r>
              <a:rPr lang="en-US" dirty="0">
                <a:solidFill>
                  <a:schemeClr val="bg1"/>
                </a:solidFill>
                <a:hlinkClick r:id="rId4"/>
              </a:rPr>
              <a:t>https://github.com/arkahome/im-ml/blob/master/Solution.ipynb</a:t>
            </a:r>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pPr algn="ctr"/>
            <a:endParaRPr lang="en-US"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729</Words>
  <Application>Microsoft Office PowerPoint</Application>
  <PresentationFormat>Custom</PresentationFormat>
  <Paragraphs>231</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Century Schoolbook</vt:lpstr>
      <vt:lpstr>Mangal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Bandyopadhyay, Arka</dc:creator>
  <cp:lastModifiedBy>Bandyopadhyay, Arka</cp:lastModifiedBy>
  <cp:revision>13</cp:revision>
  <dcterms:modified xsi:type="dcterms:W3CDTF">2018-06-05T12:14:10Z</dcterms:modified>
</cp:coreProperties>
</file>