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3" r:id="rId7"/>
    <p:sldId id="260" r:id="rId8"/>
    <p:sldId id="272" r:id="rId9"/>
    <p:sldId id="273" r:id="rId10"/>
    <p:sldId id="269" r:id="rId11"/>
    <p:sldId id="274" r:id="rId12"/>
    <p:sldId id="275" r:id="rId13"/>
    <p:sldId id="261" r:id="rId14"/>
    <p:sldId id="262" r:id="rId15"/>
    <p:sldId id="264" r:id="rId16"/>
    <p:sldId id="266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9C288-6500-4551-A931-5235E8668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4613A-7C63-4BE8-A715-0AEA3E0E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B5858-8500-4AAB-8110-D573C63E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31808-0DF6-4F8D-B2B0-0CD2BEEB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4C2B0-83E7-4E52-B8CF-DE76C8BC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746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2EDF7-E78F-4E4B-823E-769145BA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29F0EB-63C7-4150-AF6F-B76512655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ACF96-EBDE-49A7-A9FC-3FB999D8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786EE1-2DE4-4175-8F61-6D10F0B0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86DB6-5A8F-4F49-8145-E88C346B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160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4F52DB-44D9-4A36-BA86-42BC58426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AB86B2-47DF-4249-A031-D295C48FA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F00D6-8ADD-4D66-90EA-1BDC3271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2E14BA-C5D7-407B-A854-7B64B5B5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C1F0B-9E9A-42EB-93AA-043FFE57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87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A6538-F6E8-449F-B6B8-9DD31560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766E22-678D-47D5-9D29-242FD78F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DDFB42-E416-40D9-B274-C0929B0D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1B96DC-F57A-4537-A5CE-005AE3BB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F154AA-ACB0-46A3-8997-C1FA8C8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43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416AE-0485-4CCB-A444-6ACC6680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3C4781-7DDA-46A8-8388-F50C630E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54C89-FB28-4347-9B5E-5CDE9859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4094A-A1CD-41B7-9B71-F9BD0F60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3C2675-27C7-4DEF-8187-CCD74095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867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D7DDA-D76D-446A-9578-4F2DA337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E22A0-7FB5-49C7-B9F8-49E39E971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7B3EE2-8DAB-43B2-95E2-26ECEFAC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18CFFE-ED27-4D25-A8EF-D84ECE72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A2849D-7B25-4F5A-A762-EB4663F1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5310CD-5C98-49B9-B5A2-AE635F5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856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75D00-3F8E-4593-863D-6F1AE1AF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44A239-8983-4D9A-8E54-D1CE40DB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BAE82D-6054-41BA-A12A-B470D09F4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DF9780-6468-4B55-9951-EE810CC9F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05EC2B-168D-4463-A4D4-E4894CB1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C2925A-DBDC-4416-914B-107199CD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2F5706-8296-4CA0-9ED1-743B601F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298647-6C1E-41B0-BBC8-340253D1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92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E95CB-BB5C-44A1-8ECD-1BDDCD32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5E0325-6553-41F7-9F86-ED9C14DC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FB828C-2536-4351-B969-CD19A3DD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B37DCB-C61D-4CF9-B01D-CBEA4193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60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F50D23-C43C-4C53-A9A6-190BFDE2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2ABE1B-A26D-444A-8259-E8815FD9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AC2705-B935-4298-AFF8-ADA03431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323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16400-90E0-4311-BAA6-A9E5836B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37909-0330-4592-BC8F-CE618BB5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D12FE6-1C17-4291-A983-84542BB9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883D90-E816-4713-BAF2-121FC8BE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5D32E-228C-485D-8334-A21EAE48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36EBD8-7461-4030-BDF5-297695AA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921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CB72C-0761-4AF3-B778-5707B5A6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693263-8F42-4B11-BCC3-9086BFFCD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DD437F-D427-4E24-B7F7-F88100A62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F880F9-03BB-44CD-B931-9EC65DA1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AEEDFA-0DCE-4A88-8F76-1162FC43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5375FB-B4EA-4BA2-A199-70D1A792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350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CE77E-E9ED-4DBE-B90C-5FC3D9CC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D65C0A-9473-4808-98B9-82446D58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C227A-C1DA-4AED-908B-B2995AE5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8FF9-A92F-479C-BFF1-81D922549571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842D78-1085-4E3C-AAAB-85C371709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6A74A-4241-4DFC-BDF9-C23CD0A5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4644-FFA2-4190-822C-50E964E5EE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894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kvodo.ru/wp-content/uploads/search_width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3%D0%BB%D0%BE%D1%81%D1%81%D0%B0%D1%80%D0%B8%D0%B9_%D1%82%D0%B5%D0%BE%D1%80%D0%B8%D0%B8_%D0%B3%D1%80%D0%B0%D1%84%D0%BE%D0%B2#.D0.B8.D0.BD.D1.86.D0.B8.D0.B4.D0.B5.D0.BD.D1.82.D0.BD.D0.BE.D1.81.D1.82.D1.8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1D289-3102-4997-B9EE-187C27BC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721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/>
              <a:t>Лекция 10. Алгоритмы на графах </a:t>
            </a:r>
            <a:endParaRPr lang="LID4096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3153BF-663A-4064-BF49-2636C7D99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4664"/>
            <a:ext cx="9144000" cy="3273136"/>
          </a:xfrm>
        </p:spPr>
        <p:txBody>
          <a:bodyPr/>
          <a:lstStyle/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Способы представления графа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Поиск в ширину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Поиск в глубину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965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Программная реализация списка смежности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919163"/>
            <a:ext cx="10515600" cy="5100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Список смежности может быть представлен в виде  трех одномерных целочисленных массивов:</a:t>
            </a:r>
          </a:p>
          <a:p>
            <a:pPr lvl="0"/>
            <a:r>
              <a:rPr lang="ru-RU" sz="2400" b="1" dirty="0" err="1"/>
              <a:t>terminal</a:t>
            </a:r>
            <a:r>
              <a:rPr lang="ru-RU" sz="2400" b="1" dirty="0"/>
              <a:t>[1..Emax]</a:t>
            </a:r>
            <a:r>
              <a:rPr lang="ru-RU" sz="2400" dirty="0"/>
              <a:t> – хранит вершины, в которые входят ребра;</a:t>
            </a:r>
          </a:p>
          <a:p>
            <a:pPr lvl="0"/>
            <a:r>
              <a:rPr lang="ru-RU" sz="2400" b="1" dirty="0" err="1"/>
              <a:t>next</a:t>
            </a:r>
            <a:r>
              <a:rPr lang="ru-RU" sz="2400" b="1" dirty="0"/>
              <a:t> [1..Emax]</a:t>
            </a:r>
            <a:r>
              <a:rPr lang="ru-RU" sz="2400" dirty="0"/>
              <a:t> – содержит указатели на элементы массива </a:t>
            </a:r>
            <a:r>
              <a:rPr lang="ru-RU" sz="2400" dirty="0" err="1"/>
              <a:t>terminal</a:t>
            </a:r>
            <a:r>
              <a:rPr lang="ru-RU" sz="2400" dirty="0"/>
              <a:t>;</a:t>
            </a:r>
          </a:p>
          <a:p>
            <a:pPr lvl="0">
              <a:spcBef>
                <a:spcPts val="0"/>
              </a:spcBef>
            </a:pPr>
            <a:r>
              <a:rPr lang="ru-RU" sz="2400" b="1" dirty="0" err="1"/>
              <a:t>head</a:t>
            </a:r>
            <a:r>
              <a:rPr lang="ru-RU" sz="2400" b="1" dirty="0"/>
              <a:t>[1..Vmax]</a:t>
            </a:r>
            <a:r>
              <a:rPr lang="ru-RU" sz="2400" dirty="0"/>
              <a:t> – содержит указатели на начала подсписков, т. е. на такие вершины записанные в массив </a:t>
            </a:r>
            <a:r>
              <a:rPr lang="ru-RU" sz="2400" dirty="0" err="1"/>
              <a:t>terminal</a:t>
            </a:r>
            <a:r>
              <a:rPr lang="ru-RU" sz="2400" dirty="0"/>
              <a:t>, с которых начинается процесс перечисления всех вершин смежных одной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400" dirty="0"/>
              <a:t>   i-ой вершине.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38225" y="4200525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Емкостная сложность </a:t>
            </a:r>
            <a:r>
              <a:rPr lang="en-US" sz="2400" b="1" dirty="0"/>
              <a:t>O(|E|+|V|)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5438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FC0D2-1486-41CF-BB7D-7F24A59F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Список ребер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487F1-9C20-406D-B194-F12C99AA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955"/>
            <a:ext cx="10515600" cy="498200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это таблица, содержащая обозначения пар вершин и вес соединяющих их ребер.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CAA94A-D9AA-46F0-AB39-DEB0E346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65" y="1954656"/>
            <a:ext cx="3264472" cy="2430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52270-BC26-440D-84EF-92B4BEC80BD6}"/>
              </a:ext>
            </a:extLst>
          </p:cNvPr>
          <p:cNvSpPr txBox="1"/>
          <p:nvPr/>
        </p:nvSpPr>
        <p:spPr>
          <a:xfrm>
            <a:off x="1187365" y="4478482"/>
            <a:ext cx="3925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Взвешенный ориентированный граф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3960826-6BC5-46C6-A690-0E2651316390}"/>
              </a:ext>
            </a:extLst>
          </p:cNvPr>
          <p:cNvGraphicFramePr/>
          <p:nvPr/>
        </p:nvGraphicFramePr>
        <p:xfrm>
          <a:off x="6255327" y="1954655"/>
          <a:ext cx="4333010" cy="3425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917">
                  <a:extLst>
                    <a:ext uri="{9D8B030D-6E8A-4147-A177-3AD203B41FA5}">
                      <a16:colId xmlns:a16="http://schemas.microsoft.com/office/drawing/2014/main" val="3331154793"/>
                    </a:ext>
                  </a:extLst>
                </a:gridCol>
                <a:gridCol w="1783551">
                  <a:extLst>
                    <a:ext uri="{9D8B030D-6E8A-4147-A177-3AD203B41FA5}">
                      <a16:colId xmlns:a16="http://schemas.microsoft.com/office/drawing/2014/main" val="400471281"/>
                    </a:ext>
                  </a:extLst>
                </a:gridCol>
                <a:gridCol w="1151542">
                  <a:extLst>
                    <a:ext uri="{9D8B030D-6E8A-4147-A177-3AD203B41FA5}">
                      <a16:colId xmlns:a16="http://schemas.microsoft.com/office/drawing/2014/main" val="2114683820"/>
                    </a:ext>
                  </a:extLst>
                </a:gridCol>
              </a:tblGrid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400" u="none" strike="noStrike">
                          <a:effectLst/>
                        </a:rPr>
                        <a:t>Начало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400" u="none" strike="noStrike">
                          <a:effectLst/>
                        </a:rPr>
                        <a:t>Конец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400" u="none" strike="noStrike">
                          <a:effectLst/>
                        </a:rPr>
                        <a:t>Вес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529220204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4246299009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b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649085372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330867788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526627850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d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447542934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152685856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0808260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0AA62D-067C-4488-8618-7B28D82C52E5}"/>
              </a:ext>
            </a:extLst>
          </p:cNvPr>
          <p:cNvSpPr txBox="1"/>
          <p:nvPr/>
        </p:nvSpPr>
        <p:spPr>
          <a:xfrm>
            <a:off x="7793183" y="5462990"/>
            <a:ext cx="190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Список ребер</a:t>
            </a:r>
            <a:endParaRPr kumimoji="0" lang="LID4096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365" y="5380607"/>
            <a:ext cx="380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Емкостная сложность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O(3|E|)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4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FC0D2-1486-41CF-BB7D-7F24A59F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Список ребер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487F1-9C20-406D-B194-F12C99AA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955"/>
            <a:ext cx="10515600" cy="498200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это таблица, содержащая обозначения пар вершин и вес соединяющих их ребер.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CAA94A-D9AA-46F0-AB39-DEB0E346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65" y="1954656"/>
            <a:ext cx="3264472" cy="2430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52270-BC26-440D-84EF-92B4BEC80BD6}"/>
              </a:ext>
            </a:extLst>
          </p:cNvPr>
          <p:cNvSpPr txBox="1"/>
          <p:nvPr/>
        </p:nvSpPr>
        <p:spPr>
          <a:xfrm>
            <a:off x="1187365" y="4478482"/>
            <a:ext cx="3925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Взвешенный ориентированный граф</a:t>
            </a:r>
            <a:endParaRPr lang="LID4096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3960826-6BC5-46C6-A690-0E2651316390}"/>
              </a:ext>
            </a:extLst>
          </p:cNvPr>
          <p:cNvGraphicFramePr/>
          <p:nvPr/>
        </p:nvGraphicFramePr>
        <p:xfrm>
          <a:off x="6255327" y="1954655"/>
          <a:ext cx="4333010" cy="3425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917">
                  <a:extLst>
                    <a:ext uri="{9D8B030D-6E8A-4147-A177-3AD203B41FA5}">
                      <a16:colId xmlns:a16="http://schemas.microsoft.com/office/drawing/2014/main" val="3331154793"/>
                    </a:ext>
                  </a:extLst>
                </a:gridCol>
                <a:gridCol w="1783551">
                  <a:extLst>
                    <a:ext uri="{9D8B030D-6E8A-4147-A177-3AD203B41FA5}">
                      <a16:colId xmlns:a16="http://schemas.microsoft.com/office/drawing/2014/main" val="400471281"/>
                    </a:ext>
                  </a:extLst>
                </a:gridCol>
                <a:gridCol w="1151542">
                  <a:extLst>
                    <a:ext uri="{9D8B030D-6E8A-4147-A177-3AD203B41FA5}">
                      <a16:colId xmlns:a16="http://schemas.microsoft.com/office/drawing/2014/main" val="2114683820"/>
                    </a:ext>
                  </a:extLst>
                </a:gridCol>
              </a:tblGrid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400" u="none" strike="noStrike">
                          <a:effectLst/>
                        </a:rPr>
                        <a:t>Начало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400" u="none" strike="noStrike">
                          <a:effectLst/>
                        </a:rPr>
                        <a:t>Конец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400" u="none" strike="noStrike">
                          <a:effectLst/>
                        </a:rPr>
                        <a:t>Вес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529220204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4246299009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b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649085372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330867788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526627850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d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447542934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152685856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0808260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0AA62D-067C-4488-8618-7B28D82C52E5}"/>
              </a:ext>
            </a:extLst>
          </p:cNvPr>
          <p:cNvSpPr txBox="1"/>
          <p:nvPr/>
        </p:nvSpPr>
        <p:spPr>
          <a:xfrm>
            <a:off x="7793183" y="5462990"/>
            <a:ext cx="190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endParaRPr 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365" y="5380607"/>
            <a:ext cx="380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Емкостная сложность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O(3|E|)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6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FC0D2-1486-41CF-BB7D-7F24A59F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Список ребер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487F1-9C20-406D-B194-F12C99AA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955"/>
            <a:ext cx="10515600" cy="498200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это таблица, содержащая обозначения пар вершин и вес соединяющих их ребер.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CAA94A-D9AA-46F0-AB39-DEB0E346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65" y="1954656"/>
            <a:ext cx="3264472" cy="2430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52270-BC26-440D-84EF-92B4BEC80BD6}"/>
              </a:ext>
            </a:extLst>
          </p:cNvPr>
          <p:cNvSpPr txBox="1"/>
          <p:nvPr/>
        </p:nvSpPr>
        <p:spPr>
          <a:xfrm>
            <a:off x="1187365" y="4478482"/>
            <a:ext cx="3925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Взвешенный ориентированный граф</a:t>
            </a:r>
            <a:endParaRPr lang="LID4096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3960826-6BC5-46C6-A690-0E2651316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12643"/>
              </p:ext>
            </p:extLst>
          </p:nvPr>
        </p:nvGraphicFramePr>
        <p:xfrm>
          <a:off x="6255327" y="1954655"/>
          <a:ext cx="4333010" cy="3425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917">
                  <a:extLst>
                    <a:ext uri="{9D8B030D-6E8A-4147-A177-3AD203B41FA5}">
                      <a16:colId xmlns:a16="http://schemas.microsoft.com/office/drawing/2014/main" val="3331154793"/>
                    </a:ext>
                  </a:extLst>
                </a:gridCol>
                <a:gridCol w="1783551">
                  <a:extLst>
                    <a:ext uri="{9D8B030D-6E8A-4147-A177-3AD203B41FA5}">
                      <a16:colId xmlns:a16="http://schemas.microsoft.com/office/drawing/2014/main" val="400471281"/>
                    </a:ext>
                  </a:extLst>
                </a:gridCol>
                <a:gridCol w="1151542">
                  <a:extLst>
                    <a:ext uri="{9D8B030D-6E8A-4147-A177-3AD203B41FA5}">
                      <a16:colId xmlns:a16="http://schemas.microsoft.com/office/drawing/2014/main" val="2114683820"/>
                    </a:ext>
                  </a:extLst>
                </a:gridCol>
              </a:tblGrid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400" u="none" strike="noStrike">
                          <a:effectLst/>
                        </a:rPr>
                        <a:t>Начало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400" u="none" strike="noStrike">
                          <a:effectLst/>
                        </a:rPr>
                        <a:t>Конец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400" u="none" strike="noStrike">
                          <a:effectLst/>
                        </a:rPr>
                        <a:t>Вес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529220204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4246299009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b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649085372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330867788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526627850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d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447542934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152685856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0808260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0AA62D-067C-4488-8618-7B28D82C52E5}"/>
              </a:ext>
            </a:extLst>
          </p:cNvPr>
          <p:cNvSpPr txBox="1"/>
          <p:nvPr/>
        </p:nvSpPr>
        <p:spPr>
          <a:xfrm>
            <a:off x="7793183" y="5462990"/>
            <a:ext cx="190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endParaRPr 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365" y="5380607"/>
            <a:ext cx="380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Емкостная сложность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O(3|E|)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6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BCEFB-CFE5-4428-967D-94273F26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Матрица инцидентности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7AC01-085D-4937-B0B9-ED06B3C99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044"/>
            <a:ext cx="10515600" cy="5481205"/>
          </a:xfrm>
        </p:spPr>
        <p:txBody>
          <a:bodyPr/>
          <a:lstStyle/>
          <a:p>
            <a:pPr marL="0" indent="0">
              <a:buNone/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Матрица инцидентности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 графа — это матрица, значения элементов которой характеризуется инцидентностью соответствующих вершин графа (по горизонтали) и его рёбер (по вертикали).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 матрицы равен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весу ребра (или 1), если инцидентная вершина является началом ребра, и равен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вес ребра или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инцидентная вершина является концом ребра; в остальных случаях (в том числе и для петель) значению элемента присваивается 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E8A50E-1442-4AC7-9BD0-9E74620B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5355"/>
            <a:ext cx="2872704" cy="2137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173B7-8858-4E0B-B83A-393A9DC4C2E6}"/>
              </a:ext>
            </a:extLst>
          </p:cNvPr>
          <p:cNvSpPr txBox="1"/>
          <p:nvPr/>
        </p:nvSpPr>
        <p:spPr>
          <a:xfrm>
            <a:off x="978287" y="4966853"/>
            <a:ext cx="3925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Взвешенный ориентированный граф</a:t>
            </a:r>
            <a:endParaRPr lang="LID4096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0F9DEE5-3CD1-463A-B121-E0D5E6577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463955"/>
              </p:ext>
            </p:extLst>
          </p:nvPr>
        </p:nvGraphicFramePr>
        <p:xfrm>
          <a:off x="6096000" y="2341003"/>
          <a:ext cx="5018810" cy="3425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1807">
                  <a:extLst>
                    <a:ext uri="{9D8B030D-6E8A-4147-A177-3AD203B41FA5}">
                      <a16:colId xmlns:a16="http://schemas.microsoft.com/office/drawing/2014/main" val="444703295"/>
                    </a:ext>
                  </a:extLst>
                </a:gridCol>
                <a:gridCol w="864975">
                  <a:extLst>
                    <a:ext uri="{9D8B030D-6E8A-4147-A177-3AD203B41FA5}">
                      <a16:colId xmlns:a16="http://schemas.microsoft.com/office/drawing/2014/main" val="3192450524"/>
                    </a:ext>
                  </a:extLst>
                </a:gridCol>
                <a:gridCol w="1050676">
                  <a:extLst>
                    <a:ext uri="{9D8B030D-6E8A-4147-A177-3AD203B41FA5}">
                      <a16:colId xmlns:a16="http://schemas.microsoft.com/office/drawing/2014/main" val="2677451780"/>
                    </a:ext>
                  </a:extLst>
                </a:gridCol>
                <a:gridCol w="1050676">
                  <a:extLst>
                    <a:ext uri="{9D8B030D-6E8A-4147-A177-3AD203B41FA5}">
                      <a16:colId xmlns:a16="http://schemas.microsoft.com/office/drawing/2014/main" val="2787871697"/>
                    </a:ext>
                  </a:extLst>
                </a:gridCol>
                <a:gridCol w="1050676">
                  <a:extLst>
                    <a:ext uri="{9D8B030D-6E8A-4147-A177-3AD203B41FA5}">
                      <a16:colId xmlns:a16="http://schemas.microsoft.com/office/drawing/2014/main" val="1337699306"/>
                    </a:ext>
                  </a:extLst>
                </a:gridCol>
              </a:tblGrid>
              <a:tr h="299448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 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984908282"/>
                  </a:ext>
                </a:extLst>
              </a:tr>
              <a:tr h="299448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(a, a)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0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0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318655481"/>
                  </a:ext>
                </a:extLst>
              </a:tr>
              <a:tr h="299448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(a, b)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5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-5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811103596"/>
                  </a:ext>
                </a:extLst>
              </a:tr>
              <a:tr h="299448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(a, d)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8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0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-8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169245534"/>
                  </a:ext>
                </a:extLst>
              </a:tr>
              <a:tr h="299448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(b, 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7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-7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074139180"/>
                  </a:ext>
                </a:extLst>
              </a:tr>
              <a:tr h="299448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(b, d)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9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-9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256763763"/>
                  </a:ext>
                </a:extLst>
              </a:tr>
              <a:tr h="299448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(c, d)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 dirty="0">
                          <a:effectLst/>
                        </a:rPr>
                        <a:t>4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-4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222665734"/>
                  </a:ext>
                </a:extLst>
              </a:tr>
              <a:tr h="299448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(d, 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>
                          <a:effectLst/>
                        </a:rPr>
                        <a:t>3</a:t>
                      </a:r>
                      <a:endParaRPr lang="ru-R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270510" algn="l"/>
                        </a:tabLst>
                      </a:pPr>
                      <a:r>
                        <a:rPr lang="ru-RU" sz="2400" u="none" strike="noStrike" dirty="0">
                          <a:effectLst/>
                        </a:rPr>
                        <a:t>-3</a:t>
                      </a:r>
                      <a:endParaRPr lang="ru-R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838497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A061B3-984F-4901-9147-7E91EC3C599B}"/>
              </a:ext>
            </a:extLst>
          </p:cNvPr>
          <p:cNvSpPr txBox="1"/>
          <p:nvPr/>
        </p:nvSpPr>
        <p:spPr>
          <a:xfrm>
            <a:off x="7606146" y="5976908"/>
            <a:ext cx="3304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инцидентности</a:t>
            </a:r>
            <a:endParaRPr 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2975" y="5766955"/>
            <a:ext cx="408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Емкостная сложность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O(|V|*|E|)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2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D355B-B640-4004-981F-FDF4F269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Поиск в ширину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B00F0-43A7-4954-8333-94C4A0CC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736"/>
            <a:ext cx="10515600" cy="496122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Посещается корень (произвольно выбранный узел) и помечается как </a:t>
            </a:r>
            <a:r>
              <a:rPr lang="ru-RU" sz="1800" dirty="0" err="1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посещеный</a:t>
            </a:r>
            <a:r>
              <a:rPr lang="ru-RU" sz="18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Посещаются  все </a:t>
            </a:r>
            <a:r>
              <a:rPr lang="ru-RU" sz="1800" dirty="0" err="1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непосещенные</a:t>
            </a:r>
            <a:r>
              <a:rPr lang="ru-RU" sz="18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потомки данного узла и помечаются как посещенные.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Посещаются потомки потомков и т.д.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Вершины просматриваются в порядке возрастания их расстояния от </a:t>
            </a:r>
            <a:r>
              <a:rPr lang="ru-RU" sz="1800" dirty="0">
                <a:solidFill>
                  <a:srgbClr val="2C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корня. Алгоритм прекращает свою работу после обхода всех вершин графа, либо в случае выполнения поставленной задачи.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LID4096" dirty="0"/>
          </a:p>
        </p:txBody>
      </p:sp>
      <p:pic>
        <p:nvPicPr>
          <p:cNvPr id="4" name="Рисунок 3" descr="Поиск в ширину">
            <a:hlinkClick r:id="rId2"/>
            <a:extLst>
              <a:ext uri="{FF2B5EF4-FFF2-40B4-BE49-F238E27FC236}">
                <a16:creationId xmlns:a16="http://schemas.microsoft.com/office/drawing/2014/main" id="{6420557D-E349-41B8-9351-9D74F018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143" y="3301710"/>
            <a:ext cx="10494657" cy="191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375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0787D-78D7-4127-AA41-186608C6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поиска в ширину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68EAD-2AF3-4428-A311-3CA33292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Матрица смежности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Очередь </a:t>
            </a:r>
            <a:r>
              <a:rPr lang="ru-RU" sz="2000" dirty="0" err="1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Массив посещенных вершин </a:t>
            </a:r>
            <a:r>
              <a:rPr lang="ru-RU" sz="2000" dirty="0" err="1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2C2B2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2C2B2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2C2B2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Массив </a:t>
            </a:r>
            <a:r>
              <a:rPr lang="ru-RU" sz="2000" dirty="0" err="1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обнуляется (все вершины не посещённые);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Выбирается стартовая вершина s и помещается в очередь (в массив </a:t>
            </a:r>
            <a:r>
              <a:rPr lang="ru-RU" sz="2000" dirty="0" err="1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Вершина s исследуется и помечается как посещенная,  все смежные с ней не посещённые вершины помещаются в конец очереди, а сама она удаляется;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Если  очередь оказывается пустой, то алгоритм прекращает свою работу; иначе посещается вершина, стоящая в начале очереди, она обозначается как вершина </a:t>
            </a:r>
            <a:r>
              <a:rPr lang="en-US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переход к пункту 3.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ru-RU" sz="2000" dirty="0">
              <a:solidFill>
                <a:srgbClr val="2C2B2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Сложность поиска при использовании матрицы смежности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O(n</a:t>
            </a:r>
            <a:r>
              <a:rPr lang="ru-RU" sz="20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endParaRPr lang="ru-RU" sz="2000" b="1" dirty="0">
              <a:solidFill>
                <a:srgbClr val="2C2B2B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если нематричное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O(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n+m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LID4096" sz="2000" b="1" dirty="0"/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157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C8C5E-ED76-4EA0-88F4-E8D3E54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Поиск в глубину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E451E-826C-4DF0-9CA8-0F5DDD90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736"/>
            <a:ext cx="10515600" cy="496122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осещается корень (выбранный узел), затем проход вдоль ребер графа, до попадания в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тупик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(Тупик  -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 которой все смежные с ней вершины посещены.) После попадания в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тупик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возврат  назад вдоль пройденного пути, пока не будет обнаружена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вершина не тупик,</a:t>
            </a:r>
            <a:r>
              <a:rPr lang="ru-RU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затем двигаться в направлении не посещенной вершины. Поиск оказывается завершенным при возвращении в начальную вершину, причем все смежные с ней вершины уже должны быть посещены.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1663CF-40C5-4298-9C90-E5220D01F4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137" y="2880360"/>
            <a:ext cx="7720445" cy="361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034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44A40-6FC2-4AA8-93F9-7188419B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поиска в глубину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71E97-48BB-407B-8B1F-95BC50309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564"/>
            <a:ext cx="10515600" cy="4992399"/>
          </a:xfrm>
        </p:spPr>
        <p:txBody>
          <a:bodyPr/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Всем вершинам графа присвоить статус «не посещенная».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Выбрать первую </a:t>
            </a:r>
            <a:r>
              <a:rPr lang="ru-RU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вершину </a:t>
            </a:r>
            <a:r>
              <a:rPr 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Проанализировать вершину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пометить ее как посещенная.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посещенн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ой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вершины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рать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смежную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вершину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являющуюся первой помеченной как не посещенная , обозначить ее как вершину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переход к п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.3.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смежных не посещенных вершин нет,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 переход к предыдущей вершине и переход к п.5.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Если вершина – корень и у нее нет смежных не посещенных, то КОНЕЦ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применена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матрица смежности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то  равна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O(n</a:t>
            </a:r>
            <a:r>
              <a:rPr lang="ru-RU" sz="18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если нематричное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O(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n+m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26707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5A3B1-3319-45C9-B96E-3CFEDF48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4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Выводы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93DE2-38FA-45B2-97DA-2574CE3A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527858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  <a:tab pos="197358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Графы являются моделью представления данных, основанных на отношениях между элементами множеств.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  <a:tab pos="197358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представления графов используется несколько способов: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смежности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матрица инцидентности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  <a:tab pos="197358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организации поиска на графах используются обходы в глубину и в ширину.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  <a:tab pos="1973580" algn="l"/>
              </a:tabLst>
            </a:pPr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вида графа и способа его представления зависит временная сложность выполнения алгоритма.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190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9085-09CE-4A73-9EB9-AD89FC8D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35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4971-10F5-4862-A7A7-401A0EE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04435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это совокупность двух конечных множеств: 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множества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точек и 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множества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линий, попарно соединяющих некоторые из этих точек. </a:t>
            </a:r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Множество точек называется </a:t>
            </a:r>
            <a:r>
              <a:rPr lang="ru-RU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вершинами (узлами) графа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Множество линий, соединяющих 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вершины графа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называются </a:t>
            </a:r>
            <a:r>
              <a:rPr lang="ru-RU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ребрами (дугами) графа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0" b="1" i="1" dirty="0">
              <a:solidFill>
                <a:srgbClr val="25252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5" name="TextBox 4"/>
          <p:cNvSpPr txBox="1"/>
          <p:nvPr/>
        </p:nvSpPr>
        <p:spPr>
          <a:xfrm>
            <a:off x="933450" y="5829300"/>
            <a:ext cx="4676775" cy="6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63607" y="5860376"/>
            <a:ext cx="440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Неориентированный граф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3228975"/>
            <a:ext cx="3124200" cy="1924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6712" y="5398413"/>
            <a:ext cx="3190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Ориентированный граф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2" y="2711427"/>
            <a:ext cx="4669409" cy="2686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30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AF8DE-5DD9-4F81-AC4F-A377208494A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Основные определения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CB5AE-2C44-4871-95A6-B3061931A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b="1" i="1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Инцидентность</a:t>
            </a:r>
            <a:r>
              <a:rPr lang="ru-RU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</a:t>
            </a:r>
            <a:r>
              <a:rPr lang="en-US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v1,v2 — вершины, а </a:t>
            </a:r>
            <a:r>
              <a:rPr lang="en-US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e(v1,v2) — соединяющее их ребро, тогда вершина v1 и ребро  e  инцидентны</a:t>
            </a:r>
            <a:r>
              <a:rPr lang="en-US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(Вершина </a:t>
            </a:r>
            <a:r>
              <a:rPr lang="en-US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v1</a:t>
            </a:r>
            <a:r>
              <a:rPr lang="ru-RU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соединена с ребром </a:t>
            </a:r>
            <a:r>
              <a:rPr lang="en-US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Смежность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 Два ребра, </a:t>
            </a:r>
            <a:r>
              <a:rPr lang="ru-RU" sz="29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инцидентные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одной вершине, называются </a:t>
            </a:r>
            <a:r>
              <a:rPr lang="ru-RU" sz="29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смежными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2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две вершины,  </a:t>
            </a:r>
            <a:r>
              <a:rPr lang="ru-RU" sz="29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инцидентные</a:t>
            </a:r>
            <a:r>
              <a:rPr lang="ru-RU" sz="29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одному ребру, также называются </a:t>
            </a:r>
            <a:r>
              <a:rPr lang="ru-RU" sz="29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смежными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9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Ориентированный граф (орграф)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9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 которого все </a:t>
            </a:r>
            <a:r>
              <a:rPr lang="ru-RU" sz="29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ребра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ориентированы, т.е.  </a:t>
            </a:r>
            <a:r>
              <a:rPr lang="ru-RU" sz="29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ребрам 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которого присвоено направление.</a:t>
            </a:r>
            <a:endParaRPr lang="ru-RU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Неориентированный граф (</a:t>
            </a:r>
            <a:r>
              <a:rPr lang="ru-RU" sz="29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неорграф</a:t>
            </a:r>
            <a:r>
              <a:rPr lang="ru-RU" sz="29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9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 которого все </a:t>
            </a:r>
            <a:r>
              <a:rPr lang="ru-RU" sz="29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ребра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9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неориентированы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т.е.  </a:t>
            </a:r>
            <a:r>
              <a:rPr lang="ru-RU" sz="29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ребрам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которого не задано направление.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Смешанный граф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9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содержащий как ориентированные, так и неориентированные </a:t>
            </a:r>
            <a:r>
              <a:rPr lang="ru-RU" sz="29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ребра</a:t>
            </a:r>
            <a:r>
              <a:rPr lang="ru-RU" sz="2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 вершины</a:t>
            </a:r>
            <a:r>
              <a:rPr lang="ru-RU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число, поставленное в соответствие данной вершине (интерпретируется как </a:t>
            </a:r>
            <a:r>
              <a:rPr lang="ru-RU" sz="2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ru-RU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пропускная способность</a:t>
            </a:r>
            <a:r>
              <a:rPr lang="ru-RU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 т. д.). 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 (длина) ребра</a:t>
            </a:r>
            <a:r>
              <a:rPr lang="ru-RU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число или несколько чисел, которые интерпретируются по отношению к </a:t>
            </a:r>
            <a:r>
              <a:rPr lang="ru-RU" sz="2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ребру как </a:t>
            </a:r>
            <a:r>
              <a:rPr lang="ru-RU" sz="29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длина</a:t>
            </a:r>
            <a:r>
              <a:rPr lang="ru-RU" sz="2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9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пропускная способность</a:t>
            </a:r>
            <a:r>
              <a:rPr lang="ru-RU" sz="2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 т. д.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Взвешенный граф</a:t>
            </a:r>
            <a:r>
              <a:rPr lang="ru-RU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</a:t>
            </a:r>
            <a:r>
              <a:rPr lang="ru-RU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каждому ребру которого поставлено в соответствие некое </a:t>
            </a:r>
            <a:r>
              <a:rPr lang="ru-RU" sz="2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ru-RU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r>
              <a:rPr lang="ru-RU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ребра</a:t>
            </a:r>
            <a:r>
              <a:rPr lang="ru-RU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258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Маршрутом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 графе называется конечная чередующаяся последовательность смежных вершин и ребер, соединяющих эти вершины.</a:t>
            </a: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называется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его начальная и конечная вершины различны, в противном случае он называется замкнутым.</a:t>
            </a: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цепью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все его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различны.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Открытая цепь называется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все ее вершины различны.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Замкнутая цепь называется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различны все ее вершины, за исключением концевых.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Гамильтонов путь 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путь без петель, проходящий через каждую вершину графа ровно один раз.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Гамильтоновым циклом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называется маршрут, включающий ровно по одному разу каждую вершину графа.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 путь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цепь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графе — это путь, проходящий по всем рёбрам графа и притом только по одному разу.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 цикл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путь, являющийся циклом, то есть замкнутый путь, проходящий через каждое ребро графа ровно по одному разу.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82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/>
              <a:t>Связные графы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Граф называется </a:t>
            </a:r>
            <a:r>
              <a:rPr lang="ru-RU" sz="2000" b="1" i="1" dirty="0"/>
              <a:t>связным</a:t>
            </a:r>
            <a:r>
              <a:rPr lang="ru-RU" sz="2000" dirty="0"/>
              <a:t>, если от каждой вершины к любой другой вершине ведет хотя бы один путь</a:t>
            </a:r>
            <a:r>
              <a:rPr lang="en-US" sz="2000" dirty="0"/>
              <a:t> (</a:t>
            </a:r>
            <a:r>
              <a:rPr lang="ru-RU" sz="2000" dirty="0"/>
              <a:t>Рисунок</a:t>
            </a:r>
            <a:r>
              <a:rPr lang="en-US" sz="2000" dirty="0"/>
              <a:t> a</a:t>
            </a:r>
            <a:r>
              <a:rPr lang="ru-RU" sz="2000" dirty="0"/>
              <a:t>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Если из одной из вершин графа невозможно добраться до какой-нибудь другой вершины, то граф называется  </a:t>
            </a:r>
            <a:r>
              <a:rPr lang="ru-RU" sz="2000" b="1" i="1" dirty="0"/>
              <a:t>несвязным</a:t>
            </a:r>
            <a:r>
              <a:rPr lang="ru-RU" sz="2000" i="1" dirty="0"/>
              <a:t> </a:t>
            </a:r>
            <a:r>
              <a:rPr lang="ru-RU" sz="2000" dirty="0"/>
              <a:t> (рисунок  </a:t>
            </a:r>
            <a:r>
              <a:rPr lang="ru-RU" sz="2000" i="1" dirty="0"/>
              <a:t>б)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72" y="2991953"/>
            <a:ext cx="6077599" cy="30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861F-F26D-4C81-B187-886E665C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13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Задачи теории графов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DAAA8-FAB4-4511-B13E-DAA759AF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955"/>
            <a:ext cx="10515600" cy="52979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Проблема семи мостов Кёнигсберга  (</a:t>
            </a: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Эйлер 1736 г.) - </a:t>
            </a:r>
            <a:r>
              <a:rPr lang="ru-RU" sz="2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можно пройти по всем </a:t>
            </a: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семи мостам Кёнигсберга, </a:t>
            </a:r>
            <a:r>
              <a:rPr lang="ru-RU" sz="2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проходя ни по одному из них дважды.</a:t>
            </a:r>
            <a:endParaRPr lang="ru-RU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теорема Эйлера, 1736.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Граф с двумя или более вершинами имеет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тогда и только тогда, когда в каждую вершину входит чётное число рёбер;</a:t>
            </a:r>
          </a:p>
          <a:p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теорема Эйлера, 1736.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Граф с двумя или более вершинами имеет единственную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эйлерову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цепь тогда и только тогда, когда ровно в две вершины входит нечётное число рёбер.</a:t>
            </a:r>
          </a:p>
          <a:p>
            <a:pPr marL="0" indent="0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четырёх красок (1852, решена в 1976 г. -</a:t>
            </a:r>
            <a:r>
              <a:rPr lang="ru-RU" sz="2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всякую расположенную на сфере карту можно раскрасить четырьмя красками так, чтобы любые две области, имеющие общий участок границы, были раскрашены в разные цвета.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600" dirty="0">
              <a:solidFill>
                <a:srgbClr val="25252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Задача коммивояжёра (1930 г.) — о</a:t>
            </a:r>
            <a:r>
              <a:rPr lang="ru-RU" sz="2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тыскание самого выгодного 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маршрута, проходящего через указанные города хотя бы по одному разу с последующим возвратом в исходный город. (Существует (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|V|-1)!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</a:t>
            </a: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аршрутов)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Планарность графа (1974 г.) — можно ли изобразить граф на плоскости без пересечений ребер (или с минимальным числом слоёв, что находит применение при трассировке соединений элементов печатных плат или микросхем.</a:t>
            </a:r>
            <a:endParaRPr lang="ru-RU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A238BB-AB54-4049-9007-52390E97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9291"/>
            <a:ext cx="1676545" cy="13412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86D1C-BBB8-4307-897F-4AE6DE91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18" y="1719291"/>
            <a:ext cx="1597290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8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7A097-3014-4F97-B9B3-0184EED9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35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Представление графа в программе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FC354-0160-4050-86FB-E3051C9D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>
            <a:normAutofit lnSpcReduction="10000"/>
          </a:bodyPr>
          <a:lstStyle/>
          <a:p>
            <a:pPr marL="90170">
              <a:lnSpc>
                <a:spcPct val="115000"/>
              </a:lnSpc>
              <a:spcAft>
                <a:spcPts val="1000"/>
              </a:spcAft>
            </a:pPr>
            <a:r>
              <a:rPr lang="ru-RU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объекты определенного класса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/>
              <a:t>Пример класса вершин</a:t>
            </a:r>
          </a:p>
          <a:p>
            <a:pPr marL="0" indent="0">
              <a:buNone/>
            </a:pPr>
            <a:r>
              <a:rPr lang="en-US" sz="2200" dirty="0"/>
              <a:t>class Vertex</a:t>
            </a:r>
          </a:p>
          <a:p>
            <a:pPr marL="0" indent="0">
              <a:buNone/>
            </a:pPr>
            <a:r>
              <a:rPr lang="ru-RU" sz="2200" dirty="0"/>
              <a:t>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public char label; // </a:t>
            </a:r>
            <a:r>
              <a:rPr lang="ru-RU" sz="2200" dirty="0"/>
              <a:t>Метка </a:t>
            </a:r>
            <a:r>
              <a:rPr lang="en-US" sz="2200" dirty="0"/>
              <a:t>(</a:t>
            </a:r>
            <a:r>
              <a:rPr lang="ru-RU" sz="2200" dirty="0"/>
              <a:t>например</a:t>
            </a:r>
            <a:r>
              <a:rPr lang="en-US" sz="2200" dirty="0"/>
              <a:t>, ‘A’)</a:t>
            </a:r>
          </a:p>
          <a:p>
            <a:pPr marL="0" indent="0">
              <a:buNone/>
            </a:pPr>
            <a:r>
              <a:rPr lang="en-US" sz="2200" dirty="0"/>
              <a:t>public </a:t>
            </a:r>
            <a:r>
              <a:rPr lang="en-US" sz="2200" dirty="0" err="1"/>
              <a:t>boolean</a:t>
            </a:r>
            <a:r>
              <a:rPr lang="en-US" sz="2200" dirty="0"/>
              <a:t> </a:t>
            </a:r>
            <a:r>
              <a:rPr lang="en-US" sz="2200" dirty="0" err="1"/>
              <a:t>wasVisited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public Vertex(char lab) // </a:t>
            </a:r>
            <a:r>
              <a:rPr lang="en-US" sz="2200" dirty="0" err="1"/>
              <a:t>Конструктор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label = lab;</a:t>
            </a:r>
          </a:p>
          <a:p>
            <a:pPr marL="0" indent="0">
              <a:buNone/>
            </a:pPr>
            <a:r>
              <a:rPr lang="en-US" sz="2200" dirty="0" err="1"/>
              <a:t>wasVisited</a:t>
            </a:r>
            <a:r>
              <a:rPr lang="en-US" sz="2200" dirty="0"/>
              <a:t> = false;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} // </a:t>
            </a:r>
            <a:r>
              <a:rPr lang="en-US" sz="2200" dirty="0" err="1"/>
              <a:t>Конец</a:t>
            </a:r>
            <a:r>
              <a:rPr lang="en-US" sz="2200" dirty="0"/>
              <a:t> </a:t>
            </a:r>
            <a:r>
              <a:rPr lang="en-US" sz="2200" dirty="0" err="1"/>
              <a:t>класса</a:t>
            </a:r>
            <a:r>
              <a:rPr lang="en-US" sz="2200" dirty="0"/>
              <a:t> Vertex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3682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7A097-3014-4F97-B9B3-0184EED9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35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Представление ребер графа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FC354-0160-4050-86FB-E3051C9D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</a:t>
            </a:r>
            <a:r>
              <a:rPr lang="ru-RU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атрица смежности  - 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двумерный массив, элементы которого обозначают наличие связи между двумя вершинами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200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981BF4-71B8-40D8-FE25-F32579CE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82" y="2252389"/>
            <a:ext cx="8052272" cy="283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7A097-3014-4F97-B9B3-0184EED9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35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Представление ребер графа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FC354-0160-4050-86FB-E3051C9D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смежности - 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 списков (список списков), в котором 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аждый отдельный список содержит информацию о том, какие вершины являются смежными по отношению к заданной. </a:t>
            </a:r>
            <a:endParaRPr lang="LID4096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DF46F0A-87EA-3919-A121-EE1C69A9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55845"/>
              </p:ext>
            </p:extLst>
          </p:nvPr>
        </p:nvGraphicFramePr>
        <p:xfrm>
          <a:off x="5207000" y="2263141"/>
          <a:ext cx="4905329" cy="2217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004">
                  <a:extLst>
                    <a:ext uri="{9D8B030D-6E8A-4147-A177-3AD203B41FA5}">
                      <a16:colId xmlns:a16="http://schemas.microsoft.com/office/drawing/2014/main" val="1762698041"/>
                    </a:ext>
                  </a:extLst>
                </a:gridCol>
                <a:gridCol w="3529325">
                  <a:extLst>
                    <a:ext uri="{9D8B030D-6E8A-4147-A177-3AD203B41FA5}">
                      <a16:colId xmlns:a16="http://schemas.microsoft.com/office/drawing/2014/main" val="2082760653"/>
                    </a:ext>
                  </a:extLst>
                </a:gridCol>
              </a:tblGrid>
              <a:tr h="443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Вершина 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Список смежных вершин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268568"/>
                  </a:ext>
                </a:extLst>
              </a:tr>
              <a:tr h="443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A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B—&gt;C—&gt;D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1823757"/>
                  </a:ext>
                </a:extLst>
              </a:tr>
              <a:tr h="443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A—&gt;D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545926"/>
                  </a:ext>
                </a:extLst>
              </a:tr>
              <a:tr h="443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C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673896"/>
                  </a:ext>
                </a:extLst>
              </a:tr>
              <a:tr h="443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D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A—&gt;B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655438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6DBAB0-95D4-2963-BD73-C619D027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47" y="2387743"/>
            <a:ext cx="2725882" cy="27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1658</Words>
  <Application>Microsoft Office PowerPoint</Application>
  <PresentationFormat>Широкоэкранный</PresentationFormat>
  <Paragraphs>258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Лекция 10. Алгоритмы на графах </vt:lpstr>
      <vt:lpstr>  Основные определения </vt:lpstr>
      <vt:lpstr>Основные определения</vt:lpstr>
      <vt:lpstr>Основные определения</vt:lpstr>
      <vt:lpstr>Основные определения</vt:lpstr>
      <vt:lpstr>Задачи теории графов</vt:lpstr>
      <vt:lpstr>Представление графа в программе</vt:lpstr>
      <vt:lpstr>Представление ребер графа</vt:lpstr>
      <vt:lpstr>Представление ребер графа</vt:lpstr>
      <vt:lpstr>Программная реализация списка смежности</vt:lpstr>
      <vt:lpstr>Список ребер</vt:lpstr>
      <vt:lpstr>Список ребер</vt:lpstr>
      <vt:lpstr>Список ребер</vt:lpstr>
      <vt:lpstr>Матрица инцидентности</vt:lpstr>
      <vt:lpstr>Поиск в ширину</vt:lpstr>
      <vt:lpstr>Алгоритм поиска в ширину</vt:lpstr>
      <vt:lpstr>Поиск в глубину</vt:lpstr>
      <vt:lpstr>Алгоритм поиска в глубину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11. Алгоритмы на графах </dc:title>
  <dc:creator>A. Б.</dc:creator>
  <cp:lastModifiedBy>Андрей</cp:lastModifiedBy>
  <cp:revision>27</cp:revision>
  <dcterms:created xsi:type="dcterms:W3CDTF">2021-10-05T10:27:37Z</dcterms:created>
  <dcterms:modified xsi:type="dcterms:W3CDTF">2023-02-11T11:57:25Z</dcterms:modified>
</cp:coreProperties>
</file>