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34A93-A94A-4A5A-8724-A321295F3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C12850-4B6D-450E-AD4E-34A95A2A9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1FD2C5-6393-453B-A94F-84F0A705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76B0-8D11-4EC3-8620-C673BB5EAE18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3C924-92E6-4376-8D2D-2BF09521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851DC6-2812-4D93-8088-AD7549C1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8D38-3ECA-4959-9CAA-87CF5672A2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22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E0643-1D1F-44F7-B691-188A3316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19E838-4D9D-4B3B-98E4-5D4D8BD4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9F1C9-8A6E-4668-A15B-F0EA121C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76B0-8D11-4EC3-8620-C673BB5EAE18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134D33-0E17-4D5E-954A-18527080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AC46B6-D334-4177-8BB9-DA60113B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8D38-3ECA-4959-9CAA-87CF5672A2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48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8CF72C-4C6A-40EC-8500-C5E70F715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3DC8AE-FE07-49ED-8116-3DB43130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D731D-966F-4BD0-9C34-E98DB70B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76B0-8D11-4EC3-8620-C673BB5EAE18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FDB0E6-9086-490C-8A57-EACB7E72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739EA7-4B08-4757-AE95-67052669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8D38-3ECA-4959-9CAA-87CF5672A2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649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68A3C-DFC1-462B-B9EC-0CDE5967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95DA1-92DE-4F8F-835C-A050976C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29655-FF20-4CCF-9920-A2D634DF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76B0-8D11-4EC3-8620-C673BB5EAE18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1CC5B8-4FD8-48B0-BA97-1C4D6206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C7136-0DE4-4A02-9883-316BC7F9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8D38-3ECA-4959-9CAA-87CF5672A2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307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151A7-FC29-40F5-B810-5C62C81D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102D2B-198C-449D-8A4C-2E4C7A90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CFFB2-DF8B-49A7-8B6E-5ED9A6B0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76B0-8D11-4EC3-8620-C673BB5EAE18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D1384-A8E7-4298-BEE8-70CA666E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B8153A-600A-4C6E-8084-04443D5F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8D38-3ECA-4959-9CAA-87CF5672A2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745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7597A-C2E2-4946-AF4D-E9D03223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C91B8-2B30-4994-B8CD-675D83E33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4F217C-6FC3-43F4-B433-34CE623F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FDBD69-DF9C-4D23-A486-8FA28125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76B0-8D11-4EC3-8620-C673BB5EAE18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C83E7D-7963-438E-90AB-86A93D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173A44-631F-4EBD-A7C1-3407D732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8D38-3ECA-4959-9CAA-87CF5672A2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17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8267B-2A19-4922-84B8-EC0D79D8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6AC01C-0D05-4874-BF64-AD420221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A6FFB1-81A7-4D59-9D52-099EF6EDE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0BEB02-8710-4308-822A-35F8F206B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4AC03A-7924-4CFA-A51B-A6AB48FC8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8ED316-129E-416E-8038-3815AA12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76B0-8D11-4EC3-8620-C673BB5EAE18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85E8EB-E799-43A9-A35B-9417D4DB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927A24-5666-44EE-BF51-AF4FC3F0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8D38-3ECA-4959-9CAA-87CF5672A2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7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3CA13-213E-46A0-8256-57CA642C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5C7C63-5A7A-47FF-BC67-FFD3A7E8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76B0-8D11-4EC3-8620-C673BB5EAE18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8CEC5-B537-4E7A-B3F4-EC908E8F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A43139-505B-47D6-84E0-65F24879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8D38-3ECA-4959-9CAA-87CF5672A2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302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968A72-3255-4813-BEDF-CCDD595C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76B0-8D11-4EC3-8620-C673BB5EAE18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7473CF-D28F-43DD-BEF0-3BD8E444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011947-80F7-468F-A94A-75900807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8D38-3ECA-4959-9CAA-87CF5672A2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547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67E75-3B16-4F28-B8D5-197DFF98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6E3C8-7211-4ED0-9E9B-FBF2D17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1B7089-01D2-45C1-8971-3A55407C2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AA6BF9-39DB-475E-9F24-50A201E9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76B0-8D11-4EC3-8620-C673BB5EAE18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BB3645-8DE0-40A5-AF34-DD2C6629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F6ACC4-DE6A-4556-B11C-E8BF831D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8D38-3ECA-4959-9CAA-87CF5672A2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959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8C927-B786-4B62-A656-E6653BA5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E6BD3B-9757-4FE3-B655-951DCAB54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D25695-4417-4DDA-AEB2-21FA6EA86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167298-E84F-4AFB-A9AD-1B869662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76B0-8D11-4EC3-8620-C673BB5EAE18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7DC3ED-D07B-43C6-BCC0-2977406E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BDAC1-D682-4BC7-92A0-C49CBC75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8D38-3ECA-4959-9CAA-87CF5672A2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18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C4205-6527-49D8-80BA-2AB3564C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F40708-157F-4319-BAA9-DB0DD706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554B6C-267F-464B-A6B3-B494DE965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76B0-8D11-4EC3-8620-C673BB5EAE18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3F399F-3B4B-4124-B685-596C89B16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2675E-E5BA-4E73-BC69-1505EC394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E8D38-3ECA-4959-9CAA-87CF5672A2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575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hyperlink" Target="http://kvodo.ru/wp-content/uploads/algoritmh_dijkstra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kvodo.ru/wp-content/uploads/algoritmh_dijkstra1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kvodo.ru/wp-content/uploads/algoritmh_dijkstra4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kvodo.ru/wp-content/uploads/floyd_uorshell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D95A2-B27F-4BDC-879D-8C82D0BA3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383"/>
            <a:ext cx="9144000" cy="153785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ru-RU" sz="40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Лекция 14. Алгоритмы поиска на графах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B54F58-CA9A-472C-8659-CF14B4E28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3882"/>
            <a:ext cx="9144000" cy="4478482"/>
          </a:xfrm>
        </p:spPr>
        <p:txBody>
          <a:bodyPr/>
          <a:lstStyle/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  <a:tabLst>
                <a:tab pos="1973580" algn="l"/>
              </a:tabLst>
            </a:pPr>
            <a:r>
              <a:rPr lang="ru-RU" sz="2800" dirty="0">
                <a:solidFill>
                  <a:srgbClr val="49494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 </a:t>
            </a:r>
            <a:r>
              <a:rPr lang="ru-RU" sz="2800" dirty="0" err="1">
                <a:solidFill>
                  <a:srgbClr val="49494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</a:pPr>
            <a:r>
              <a:rPr lang="ru-RU" sz="2800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Флойда – </a:t>
            </a:r>
            <a:r>
              <a:rPr lang="ru-RU" sz="2800" kern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Уоршел</a:t>
            </a:r>
            <a:endParaRPr lang="en-US" sz="2800" kern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</a:pPr>
            <a:r>
              <a:rPr lang="ru-RU" sz="2800" kern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kern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Краскала</a:t>
            </a:r>
            <a:endParaRPr lang="ru-RU" sz="2800" kern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</a:pPr>
            <a:r>
              <a:rPr lang="ru-RU" sz="2800" kern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Прима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4536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ru-RU" sz="4000" dirty="0" err="1"/>
              <a:t>Краскала</a:t>
            </a:r>
            <a:r>
              <a:rPr lang="ru-RU" sz="4000" dirty="0"/>
              <a:t> (пример)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4269"/>
            <a:ext cx="4600575" cy="22838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43025" y="1364269"/>
            <a:ext cx="1552575" cy="3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04" y="1750220"/>
            <a:ext cx="2995571" cy="2262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1350" y="1364269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Матрица смежности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21582"/>
              </p:ext>
            </p:extLst>
          </p:nvPr>
        </p:nvGraphicFramePr>
        <p:xfrm>
          <a:off x="1008382" y="4335786"/>
          <a:ext cx="8533132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510">
                  <a:extLst>
                    <a:ext uri="{9D8B030D-6E8A-4147-A177-3AD203B41FA5}">
                      <a16:colId xmlns:a16="http://schemas.microsoft.com/office/drawing/2014/main" val="3967700963"/>
                    </a:ext>
                  </a:extLst>
                </a:gridCol>
                <a:gridCol w="779200">
                  <a:extLst>
                    <a:ext uri="{9D8B030D-6E8A-4147-A177-3AD203B41FA5}">
                      <a16:colId xmlns:a16="http://schemas.microsoft.com/office/drawing/2014/main" val="1472291017"/>
                    </a:ext>
                  </a:extLst>
                </a:gridCol>
                <a:gridCol w="779200">
                  <a:extLst>
                    <a:ext uri="{9D8B030D-6E8A-4147-A177-3AD203B41FA5}">
                      <a16:colId xmlns:a16="http://schemas.microsoft.com/office/drawing/2014/main" val="995011498"/>
                    </a:ext>
                  </a:extLst>
                </a:gridCol>
                <a:gridCol w="897219">
                  <a:extLst>
                    <a:ext uri="{9D8B030D-6E8A-4147-A177-3AD203B41FA5}">
                      <a16:colId xmlns:a16="http://schemas.microsoft.com/office/drawing/2014/main" val="132383150"/>
                    </a:ext>
                  </a:extLst>
                </a:gridCol>
                <a:gridCol w="794405">
                  <a:extLst>
                    <a:ext uri="{9D8B030D-6E8A-4147-A177-3AD203B41FA5}">
                      <a16:colId xmlns:a16="http://schemas.microsoft.com/office/drawing/2014/main" val="1168056264"/>
                    </a:ext>
                  </a:extLst>
                </a:gridCol>
                <a:gridCol w="951608">
                  <a:extLst>
                    <a:ext uri="{9D8B030D-6E8A-4147-A177-3AD203B41FA5}">
                      <a16:colId xmlns:a16="http://schemas.microsoft.com/office/drawing/2014/main" val="3218802223"/>
                    </a:ext>
                  </a:extLst>
                </a:gridCol>
                <a:gridCol w="952728">
                  <a:extLst>
                    <a:ext uri="{9D8B030D-6E8A-4147-A177-3AD203B41FA5}">
                      <a16:colId xmlns:a16="http://schemas.microsoft.com/office/drawing/2014/main" val="3729365088"/>
                    </a:ext>
                  </a:extLst>
                </a:gridCol>
                <a:gridCol w="793754">
                  <a:extLst>
                    <a:ext uri="{9D8B030D-6E8A-4147-A177-3AD203B41FA5}">
                      <a16:colId xmlns:a16="http://schemas.microsoft.com/office/drawing/2014/main" val="57073131"/>
                    </a:ext>
                  </a:extLst>
                </a:gridCol>
                <a:gridCol w="793754">
                  <a:extLst>
                    <a:ext uri="{9D8B030D-6E8A-4147-A177-3AD203B41FA5}">
                      <a16:colId xmlns:a16="http://schemas.microsoft.com/office/drawing/2014/main" val="25654347"/>
                    </a:ext>
                  </a:extLst>
                </a:gridCol>
                <a:gridCol w="793754">
                  <a:extLst>
                    <a:ext uri="{9D8B030D-6E8A-4147-A177-3AD203B41FA5}">
                      <a16:colId xmlns:a16="http://schemas.microsoft.com/office/drawing/2014/main" val="1083843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ru-RU" sz="1800" dirty="0">
                          <a:effectLst/>
                        </a:rPr>
                        <a:t>Ребро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V1-V2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V1-V3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V2– V3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V2-V4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V3-V4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V3-V5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V3-V6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V4-V6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V5-V6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271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ru-RU" sz="1800" dirty="0">
                          <a:effectLst/>
                        </a:rPr>
                        <a:t>Вес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00199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37591" y="3869343"/>
            <a:ext cx="157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Список ребер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28227"/>
              </p:ext>
            </p:extLst>
          </p:nvPr>
        </p:nvGraphicFramePr>
        <p:xfrm>
          <a:off x="998222" y="5435218"/>
          <a:ext cx="8533133" cy="630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510">
                  <a:extLst>
                    <a:ext uri="{9D8B030D-6E8A-4147-A177-3AD203B41FA5}">
                      <a16:colId xmlns:a16="http://schemas.microsoft.com/office/drawing/2014/main" val="4221390166"/>
                    </a:ext>
                  </a:extLst>
                </a:gridCol>
                <a:gridCol w="779200">
                  <a:extLst>
                    <a:ext uri="{9D8B030D-6E8A-4147-A177-3AD203B41FA5}">
                      <a16:colId xmlns:a16="http://schemas.microsoft.com/office/drawing/2014/main" val="1716832096"/>
                    </a:ext>
                  </a:extLst>
                </a:gridCol>
                <a:gridCol w="779200">
                  <a:extLst>
                    <a:ext uri="{9D8B030D-6E8A-4147-A177-3AD203B41FA5}">
                      <a16:colId xmlns:a16="http://schemas.microsoft.com/office/drawing/2014/main" val="3182947922"/>
                    </a:ext>
                  </a:extLst>
                </a:gridCol>
                <a:gridCol w="845149">
                  <a:extLst>
                    <a:ext uri="{9D8B030D-6E8A-4147-A177-3AD203B41FA5}">
                      <a16:colId xmlns:a16="http://schemas.microsoft.com/office/drawing/2014/main" val="1637335308"/>
                    </a:ext>
                  </a:extLst>
                </a:gridCol>
                <a:gridCol w="846475">
                  <a:extLst>
                    <a:ext uri="{9D8B030D-6E8A-4147-A177-3AD203B41FA5}">
                      <a16:colId xmlns:a16="http://schemas.microsoft.com/office/drawing/2014/main" val="3655888810"/>
                    </a:ext>
                  </a:extLst>
                </a:gridCol>
                <a:gridCol w="951609">
                  <a:extLst>
                    <a:ext uri="{9D8B030D-6E8A-4147-A177-3AD203B41FA5}">
                      <a16:colId xmlns:a16="http://schemas.microsoft.com/office/drawing/2014/main" val="281665035"/>
                    </a:ext>
                  </a:extLst>
                </a:gridCol>
                <a:gridCol w="952728">
                  <a:extLst>
                    <a:ext uri="{9D8B030D-6E8A-4147-A177-3AD203B41FA5}">
                      <a16:colId xmlns:a16="http://schemas.microsoft.com/office/drawing/2014/main" val="16389061"/>
                    </a:ext>
                  </a:extLst>
                </a:gridCol>
                <a:gridCol w="793754">
                  <a:extLst>
                    <a:ext uri="{9D8B030D-6E8A-4147-A177-3AD203B41FA5}">
                      <a16:colId xmlns:a16="http://schemas.microsoft.com/office/drawing/2014/main" val="4055246775"/>
                    </a:ext>
                  </a:extLst>
                </a:gridCol>
                <a:gridCol w="793754">
                  <a:extLst>
                    <a:ext uri="{9D8B030D-6E8A-4147-A177-3AD203B41FA5}">
                      <a16:colId xmlns:a16="http://schemas.microsoft.com/office/drawing/2014/main" val="1669439196"/>
                    </a:ext>
                  </a:extLst>
                </a:gridCol>
                <a:gridCol w="793754">
                  <a:extLst>
                    <a:ext uri="{9D8B030D-6E8A-4147-A177-3AD203B41FA5}">
                      <a16:colId xmlns:a16="http://schemas.microsoft.com/office/drawing/2014/main" val="375757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ru-RU" sz="1800" dirty="0">
                          <a:effectLst/>
                        </a:rPr>
                        <a:t>Ребро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V1-V3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V1-V2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V2– V3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V4-V6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V5-V6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V3-V5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V3-V4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V3-V6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V2-V4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298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ru-RU" sz="1800" dirty="0">
                          <a:effectLst/>
                        </a:rPr>
                        <a:t>Вес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51913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8200" y="4975156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Отсортированный список ребер</a:t>
            </a:r>
          </a:p>
        </p:txBody>
      </p:sp>
    </p:spTree>
    <p:extLst>
      <p:ext uri="{BB962C8B-B14F-4D97-AF65-F5344CB8AC3E}">
        <p14:creationId xmlns:p14="http://schemas.microsoft.com/office/powerpoint/2010/main" val="82715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ru-RU" sz="4000" dirty="0" err="1"/>
              <a:t>Краскала</a:t>
            </a:r>
            <a:r>
              <a:rPr lang="ru-RU" sz="4000" dirty="0"/>
              <a:t> (пример)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341120"/>
            <a:ext cx="426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Отсортированный список ребер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11394"/>
              </p:ext>
            </p:extLst>
          </p:nvPr>
        </p:nvGraphicFramePr>
        <p:xfrm>
          <a:off x="925831" y="1710452"/>
          <a:ext cx="8533133" cy="630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510">
                  <a:extLst>
                    <a:ext uri="{9D8B030D-6E8A-4147-A177-3AD203B41FA5}">
                      <a16:colId xmlns:a16="http://schemas.microsoft.com/office/drawing/2014/main" val="4221390166"/>
                    </a:ext>
                  </a:extLst>
                </a:gridCol>
                <a:gridCol w="779200">
                  <a:extLst>
                    <a:ext uri="{9D8B030D-6E8A-4147-A177-3AD203B41FA5}">
                      <a16:colId xmlns:a16="http://schemas.microsoft.com/office/drawing/2014/main" val="1716832096"/>
                    </a:ext>
                  </a:extLst>
                </a:gridCol>
                <a:gridCol w="779200">
                  <a:extLst>
                    <a:ext uri="{9D8B030D-6E8A-4147-A177-3AD203B41FA5}">
                      <a16:colId xmlns:a16="http://schemas.microsoft.com/office/drawing/2014/main" val="3182947922"/>
                    </a:ext>
                  </a:extLst>
                </a:gridCol>
                <a:gridCol w="846419">
                  <a:extLst>
                    <a:ext uri="{9D8B030D-6E8A-4147-A177-3AD203B41FA5}">
                      <a16:colId xmlns:a16="http://schemas.microsoft.com/office/drawing/2014/main" val="1637335308"/>
                    </a:ext>
                  </a:extLst>
                </a:gridCol>
                <a:gridCol w="845205">
                  <a:extLst>
                    <a:ext uri="{9D8B030D-6E8A-4147-A177-3AD203B41FA5}">
                      <a16:colId xmlns:a16="http://schemas.microsoft.com/office/drawing/2014/main" val="3655888810"/>
                    </a:ext>
                  </a:extLst>
                </a:gridCol>
                <a:gridCol w="951609">
                  <a:extLst>
                    <a:ext uri="{9D8B030D-6E8A-4147-A177-3AD203B41FA5}">
                      <a16:colId xmlns:a16="http://schemas.microsoft.com/office/drawing/2014/main" val="281665035"/>
                    </a:ext>
                  </a:extLst>
                </a:gridCol>
                <a:gridCol w="952728">
                  <a:extLst>
                    <a:ext uri="{9D8B030D-6E8A-4147-A177-3AD203B41FA5}">
                      <a16:colId xmlns:a16="http://schemas.microsoft.com/office/drawing/2014/main" val="16389061"/>
                    </a:ext>
                  </a:extLst>
                </a:gridCol>
                <a:gridCol w="793754">
                  <a:extLst>
                    <a:ext uri="{9D8B030D-6E8A-4147-A177-3AD203B41FA5}">
                      <a16:colId xmlns:a16="http://schemas.microsoft.com/office/drawing/2014/main" val="4055246775"/>
                    </a:ext>
                  </a:extLst>
                </a:gridCol>
                <a:gridCol w="793754">
                  <a:extLst>
                    <a:ext uri="{9D8B030D-6E8A-4147-A177-3AD203B41FA5}">
                      <a16:colId xmlns:a16="http://schemas.microsoft.com/office/drawing/2014/main" val="1669439196"/>
                    </a:ext>
                  </a:extLst>
                </a:gridCol>
                <a:gridCol w="793754">
                  <a:extLst>
                    <a:ext uri="{9D8B030D-6E8A-4147-A177-3AD203B41FA5}">
                      <a16:colId xmlns:a16="http://schemas.microsoft.com/office/drawing/2014/main" val="375757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ru-RU" sz="1800" dirty="0">
                          <a:effectLst/>
                        </a:rPr>
                        <a:t>Ребро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V1-V3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V1-V2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V2– V3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V4-V6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V5-V6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V3-V5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V3-V4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V3-V6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V2-V4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298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ru-RU" sz="1800" dirty="0">
                          <a:effectLst/>
                        </a:rPr>
                        <a:t>Вес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952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3580" algn="l"/>
                        </a:tabLs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519131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2582862"/>
            <a:ext cx="9072880" cy="35436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137920" y="6014720"/>
            <a:ext cx="26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Сложность </a:t>
            </a:r>
            <a:r>
              <a:rPr lang="en-US" dirty="0"/>
              <a:t>O(E log V)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6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Прима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5415280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dirty="0"/>
              <a:t>Выбранная вершина соединяется с ближайшей вершиной. Соединенные вершины образуют связное множество, остальные вершины – несвязное множество.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dirty="0"/>
              <a:t>В множество связных вершин добавляется вершина, находящаяся на кратчайшем расстоянии к любой из вершин связного множества.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dirty="0"/>
              <a:t>Множества связных и несвязных вершин корректируются,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dirty="0"/>
              <a:t>Если вершин больше нет, то КОНЕЦ иначе переход к п.2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72" y="3221990"/>
            <a:ext cx="7324408" cy="3280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14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8549E-E633-48A9-A250-037F0511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A7E16-8ABF-4FD7-AC03-DE02E329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91"/>
            <a:ext cx="10515600" cy="4909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находит кратчайший 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путь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между двумя вершинами графа.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97358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 Всем вершинам, кроме первой, присваивается 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равный бесконечности, а первой вершине – 0.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97358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 Все вершины не выделены.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97358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 Первая 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объявляется текущей и выделяется.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97358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4. 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всех невыделенных смежных вершин пересчитывается по формуле: 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невыделенной вершины равен минимуму из старого веса данной вершины и суммы веса текущей вершины и веса 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ребра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соединяющего текущую вершину с невыделенной.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97358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                                        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18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18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iold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18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18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edcur</a:t>
            </a:r>
            <a:r>
              <a:rPr lang="ru-RU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97358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 Среди невыделенных смежных ищется 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с минимальным весом. Если таковая не найдена ( 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всех вершин равен бесконечности), то 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маршрут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не существует. КОНЕЦ. Иначе, текущей становится найденная 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вершина,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она выделяется.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97358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6. Если текущей вершиной оказывается конечная, то 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путь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найден, и его 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есть 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конечной вершины иначе переход на п. 4.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19306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94FFF-376D-4959-8970-367F0E1C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13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ru-RU" sz="4000" dirty="0"/>
              <a:t> (пример)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280CA-00D8-48FF-B21E-28D1C3CB9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8"/>
            <a:ext cx="10515600" cy="493005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 </a:t>
            </a:r>
            <a:endParaRPr lang="LID4096" dirty="0"/>
          </a:p>
        </p:txBody>
      </p:sp>
      <p:pic>
        <p:nvPicPr>
          <p:cNvPr id="4" name="Рисунок 3" descr="Алгоритм Дейкстры">
            <a:hlinkClick r:id="rId2"/>
            <a:extLst>
              <a:ext uri="{FF2B5EF4-FFF2-40B4-BE49-F238E27FC236}">
                <a16:creationId xmlns:a16="http://schemas.microsoft.com/office/drawing/2014/main" id="{12DACFB2-15C1-48AD-A6E7-DCCABB5048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0119" y="1246908"/>
            <a:ext cx="2923281" cy="236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B5709D-E561-4D6E-8AAA-AB9340ED3411}"/>
              </a:ext>
            </a:extLst>
          </p:cNvPr>
          <p:cNvSpPr txBox="1"/>
          <p:nvPr/>
        </p:nvSpPr>
        <p:spPr>
          <a:xfrm>
            <a:off x="5985165" y="1184562"/>
            <a:ext cx="466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2.</a:t>
            </a:r>
            <a:r>
              <a:rPr lang="ru-RU" dirty="0"/>
              <a:t>  </a:t>
            </a:r>
            <a:endParaRPr lang="LID4096" dirty="0"/>
          </a:p>
        </p:txBody>
      </p:sp>
      <p:pic>
        <p:nvPicPr>
          <p:cNvPr id="6" name="Рисунок 5" descr="Алгоритм Дейкстры">
            <a:hlinkClick r:id="rId4"/>
            <a:extLst>
              <a:ext uri="{FF2B5EF4-FFF2-40B4-BE49-F238E27FC236}">
                <a16:creationId xmlns:a16="http://schemas.microsoft.com/office/drawing/2014/main" id="{5A1011A5-796E-46B2-BB89-DFE5ADAEB2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1199" y="1352662"/>
            <a:ext cx="2923280" cy="236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DF9B4-8680-497D-87CF-2240CC8A3B0B}"/>
              </a:ext>
            </a:extLst>
          </p:cNvPr>
          <p:cNvSpPr txBox="1"/>
          <p:nvPr/>
        </p:nvSpPr>
        <p:spPr>
          <a:xfrm>
            <a:off x="838200" y="3760674"/>
            <a:ext cx="1042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3.</a:t>
            </a:r>
            <a:endParaRPr lang="LID4096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79DFE6-EC7E-40DF-BF0B-D0132A5BC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344" y="3809242"/>
            <a:ext cx="3012056" cy="2430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4BBE82-9A4C-4231-88A2-CC8362ED3C80}"/>
              </a:ext>
            </a:extLst>
          </p:cNvPr>
          <p:cNvSpPr txBox="1"/>
          <p:nvPr/>
        </p:nvSpPr>
        <p:spPr>
          <a:xfrm>
            <a:off x="5912427" y="3927764"/>
            <a:ext cx="96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4.</a:t>
            </a:r>
            <a:endParaRPr lang="LID4096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3A80D4-0DDA-4A36-A619-A02ED15B7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199" y="3850807"/>
            <a:ext cx="3012056" cy="24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A258C-E27B-492B-AACE-6917887B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ru-RU" sz="4000" dirty="0" err="1"/>
              <a:t>Дейкстры</a:t>
            </a:r>
            <a:r>
              <a:rPr lang="ru-RU" sz="4000" dirty="0"/>
              <a:t> (пример)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6229E-1467-4189-B8B1-4078EF3B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082"/>
            <a:ext cx="10515600" cy="48988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5. </a:t>
            </a:r>
            <a:endParaRPr lang="LID4096" dirty="0"/>
          </a:p>
        </p:txBody>
      </p:sp>
      <p:pic>
        <p:nvPicPr>
          <p:cNvPr id="4" name="Рисунок 3" descr="Dijkstra’s algorithm">
            <a:hlinkClick r:id="rId2"/>
            <a:extLst>
              <a:ext uri="{FF2B5EF4-FFF2-40B4-BE49-F238E27FC236}">
                <a16:creationId xmlns:a16="http://schemas.microsoft.com/office/drawing/2014/main" id="{7284ED37-8611-45E1-9AE0-EC0023B9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6485" y="1172524"/>
            <a:ext cx="3092161" cy="249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4DF96-76A4-43D4-95D6-0D2D97F3F19C}"/>
              </a:ext>
            </a:extLst>
          </p:cNvPr>
          <p:cNvSpPr txBox="1"/>
          <p:nvPr/>
        </p:nvSpPr>
        <p:spPr>
          <a:xfrm>
            <a:off x="5912427" y="1348981"/>
            <a:ext cx="74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6.</a:t>
            </a:r>
            <a:endParaRPr lang="LID4096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256962-864E-4051-8FF3-55D40DC41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999" y="1278082"/>
            <a:ext cx="5625601" cy="2496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1C30EE-BE62-46D9-9A26-2D4E43A7EEDC}"/>
              </a:ext>
            </a:extLst>
          </p:cNvPr>
          <p:cNvSpPr txBox="1"/>
          <p:nvPr/>
        </p:nvSpPr>
        <p:spPr>
          <a:xfrm>
            <a:off x="904009" y="3842799"/>
            <a:ext cx="58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7.</a:t>
            </a:r>
            <a:endParaRPr lang="LID4096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FD4BF6-7582-4F1F-AA6D-8EC3B2720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880" y="3563271"/>
            <a:ext cx="5121959" cy="226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4D0AB9-7F5F-4835-BDC1-D7405BF6B270}"/>
              </a:ext>
            </a:extLst>
          </p:cNvPr>
          <p:cNvSpPr txBox="1"/>
          <p:nvPr/>
        </p:nvSpPr>
        <p:spPr>
          <a:xfrm>
            <a:off x="6115264" y="3537859"/>
            <a:ext cx="46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8. </a:t>
            </a:r>
            <a:endParaRPr lang="LID4096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413E8E-1FF6-4A42-971E-C1AB35477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083" y="3485987"/>
            <a:ext cx="5369397" cy="2377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30312F-9FAB-459E-851B-3C3F30DF5617}"/>
              </a:ext>
            </a:extLst>
          </p:cNvPr>
          <p:cNvSpPr txBox="1"/>
          <p:nvPr/>
        </p:nvSpPr>
        <p:spPr>
          <a:xfrm>
            <a:off x="1423555" y="5786197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использовании 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матрицы смежности сложность алгоритма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O(n</a:t>
            </a:r>
            <a:r>
              <a:rPr lang="ru-RU" sz="18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где n – количество 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 графа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4977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8A0A9-ECF1-456A-90E5-A25705AB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61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Флойда-</a:t>
            </a:r>
            <a:r>
              <a:rPr lang="ru-RU" sz="4000" dirty="0" err="1"/>
              <a:t>Уоршелла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152E5-53B3-4FB0-AB72-712DF674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Флойда – </a:t>
            </a:r>
            <a:r>
              <a:rPr lang="ru-RU" sz="1800" dirty="0" err="1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Уоршелла</a:t>
            </a:r>
            <a:r>
              <a:rPr lang="ru-RU" sz="1800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 находит значений кратчайших путей между всеми  вершин графа.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C2B2B"/>
                </a:solidFill>
                <a:latin typeface="Times New Roman" panose="02020603050405020304" pitchFamily="18" charset="0"/>
              </a:rPr>
              <a:t>Суть алгоритма: в матрицу смежности записывается путь из </a:t>
            </a:r>
            <a:r>
              <a:rPr lang="en-US" sz="1800" dirty="0" err="1">
                <a:solidFill>
                  <a:srgbClr val="2C2B2B"/>
                </a:solidFill>
                <a:latin typeface="Times New Roman" panose="02020603050405020304" pitchFamily="18" charset="0"/>
              </a:rPr>
              <a:t>i</a:t>
            </a:r>
            <a:r>
              <a:rPr lang="ru-RU" sz="1800" dirty="0">
                <a:solidFill>
                  <a:srgbClr val="2C2B2B"/>
                </a:solidFill>
                <a:latin typeface="Times New Roman" panose="02020603050405020304" pitchFamily="18" charset="0"/>
              </a:rPr>
              <a:t>-й</a:t>
            </a:r>
            <a:r>
              <a:rPr lang="en-US" sz="1800" dirty="0">
                <a:solidFill>
                  <a:srgbClr val="2C2B2B"/>
                </a:solidFill>
                <a:latin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2C2B2B"/>
                </a:solidFill>
                <a:latin typeface="Times New Roman" panose="02020603050405020304" pitchFamily="18" charset="0"/>
              </a:rPr>
              <a:t>вершины в </a:t>
            </a:r>
            <a:r>
              <a:rPr lang="en-US" sz="1800" dirty="0">
                <a:solidFill>
                  <a:srgbClr val="2C2B2B"/>
                </a:solidFill>
                <a:latin typeface="Times New Roman" panose="02020603050405020304" pitchFamily="18" charset="0"/>
              </a:rPr>
              <a:t>j-</a:t>
            </a:r>
            <a:r>
              <a:rPr lang="ru-RU" sz="1800" dirty="0">
                <a:solidFill>
                  <a:srgbClr val="2C2B2B"/>
                </a:solidFill>
                <a:latin typeface="Times New Roman" panose="02020603050405020304" pitchFamily="18" charset="0"/>
              </a:rPr>
              <a:t>ю через </a:t>
            </a:r>
            <a:r>
              <a:rPr lang="en-US" sz="1800" dirty="0">
                <a:solidFill>
                  <a:srgbClr val="2C2B2B"/>
                </a:solidFill>
                <a:latin typeface="Times New Roman" panose="02020603050405020304" pitchFamily="18" charset="0"/>
              </a:rPr>
              <a:t>k-</a:t>
            </a:r>
            <a:r>
              <a:rPr lang="ru-RU" sz="1800" dirty="0">
                <a:solidFill>
                  <a:srgbClr val="2C2B2B"/>
                </a:solidFill>
                <a:latin typeface="Times New Roman" panose="02020603050405020304" pitchFamily="18" charset="0"/>
              </a:rPr>
              <a:t>ю, если этот путь короче имеющегося пути.</a:t>
            </a:r>
          </a:p>
          <a:p>
            <a:pPr marL="0" indent="0">
              <a:buNone/>
            </a:pPr>
            <a:endParaRPr lang="ru-RU" sz="1800" dirty="0">
              <a:solidFill>
                <a:srgbClr val="2C2B2B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(k=1; k&lt;= |V|; k++)</a:t>
            </a:r>
            <a:br>
              <a:rPr lang="nn-NO" sz="1800" b="1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1800" b="1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For(i=1; i&lt;= |V|; i++)</a:t>
            </a:r>
            <a:endParaRPr lang="nn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For(j=1; j&lt;= |V|; j++)</a:t>
            </a:r>
            <a:endParaRPr lang="nn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nn-NO" sz="1800" b="1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1800" b="1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IF (D[i][k]+D[k][j]) &lt; D[i][j] </a:t>
            </a:r>
            <a:endParaRPr lang="nn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2C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D[i][j] =D[i][k]+D[k][j]</a:t>
            </a:r>
            <a:endParaRPr lang="nn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8029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A9364-1ECD-4623-824A-0F437F35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Флойда-</a:t>
            </a:r>
            <a:r>
              <a:rPr lang="ru-RU" sz="4000" dirty="0" err="1"/>
              <a:t>Уоршелла</a:t>
            </a:r>
            <a:r>
              <a:rPr lang="ru-RU" sz="4000" dirty="0"/>
              <a:t> (пример)</a:t>
            </a:r>
            <a:endParaRPr lang="LID4096" sz="4000" dirty="0"/>
          </a:p>
        </p:txBody>
      </p:sp>
      <p:pic>
        <p:nvPicPr>
          <p:cNvPr id="4" name="Объект 3" descr="Алгоритм Флойда – Уоршелла">
            <a:hlinkClick r:id="rId2"/>
            <a:extLst>
              <a:ext uri="{FF2B5EF4-FFF2-40B4-BE49-F238E27FC236}">
                <a16:creationId xmlns:a16="http://schemas.microsoft.com/office/drawing/2014/main" id="{F394F9B6-1E7B-4417-B3B0-1C0F954FD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0264" y="1222793"/>
            <a:ext cx="3926032" cy="207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F53E2BF-546B-4384-8BF3-7E77F5576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225350"/>
              </p:ext>
            </p:extLst>
          </p:nvPr>
        </p:nvGraphicFramePr>
        <p:xfrm>
          <a:off x="1555394" y="3835697"/>
          <a:ext cx="2955772" cy="2115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27">
                  <a:extLst>
                    <a:ext uri="{9D8B030D-6E8A-4147-A177-3AD203B41FA5}">
                      <a16:colId xmlns:a16="http://schemas.microsoft.com/office/drawing/2014/main" val="3700333887"/>
                    </a:ext>
                  </a:extLst>
                </a:gridCol>
                <a:gridCol w="779319">
                  <a:extLst>
                    <a:ext uri="{9D8B030D-6E8A-4147-A177-3AD203B41FA5}">
                      <a16:colId xmlns:a16="http://schemas.microsoft.com/office/drawing/2014/main" val="1521919015"/>
                    </a:ext>
                  </a:extLst>
                </a:gridCol>
                <a:gridCol w="727363">
                  <a:extLst>
                    <a:ext uri="{9D8B030D-6E8A-4147-A177-3AD203B41FA5}">
                      <a16:colId xmlns:a16="http://schemas.microsoft.com/office/drawing/2014/main" val="3719449969"/>
                    </a:ext>
                  </a:extLst>
                </a:gridCol>
                <a:gridCol w="1023063">
                  <a:extLst>
                    <a:ext uri="{9D8B030D-6E8A-4147-A177-3AD203B41FA5}">
                      <a16:colId xmlns:a16="http://schemas.microsoft.com/office/drawing/2014/main" val="1405872807"/>
                    </a:ext>
                  </a:extLst>
                </a:gridCol>
              </a:tblGrid>
              <a:tr h="191549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 dirty="0">
                          <a:effectLst/>
                        </a:rPr>
                        <a:t> 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438815989"/>
                  </a:ext>
                </a:extLst>
              </a:tr>
              <a:tr h="191549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944781696"/>
                  </a:ext>
                </a:extLst>
              </a:tr>
              <a:tr h="191549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2177253618"/>
                  </a:ext>
                </a:extLst>
              </a:tr>
              <a:tr h="191549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 dirty="0">
                          <a:effectLst/>
                        </a:rPr>
                        <a:t>4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18727890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8D88BC-E98C-4E04-A9A4-1F36564393C3}"/>
              </a:ext>
            </a:extLst>
          </p:cNvPr>
          <p:cNvSpPr txBox="1"/>
          <p:nvPr/>
        </p:nvSpPr>
        <p:spPr>
          <a:xfrm>
            <a:off x="2389909" y="1052817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Граф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F4CB2-B667-40B4-9FDC-7959DC7B8CCE}"/>
              </a:ext>
            </a:extLst>
          </p:cNvPr>
          <p:cNvSpPr txBox="1"/>
          <p:nvPr/>
        </p:nvSpPr>
        <p:spPr>
          <a:xfrm>
            <a:off x="1398443" y="3167390"/>
            <a:ext cx="392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Матрица смежности</a:t>
            </a:r>
            <a:endParaRPr lang="LID4096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3FF920-195E-46D6-840B-5D75B8443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41" y="1317831"/>
            <a:ext cx="3938357" cy="5035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FA3CE3-16DB-4262-9414-D39A53BAC629}"/>
              </a:ext>
            </a:extLst>
          </p:cNvPr>
          <p:cNvSpPr txBox="1"/>
          <p:nvPr/>
        </p:nvSpPr>
        <p:spPr>
          <a:xfrm>
            <a:off x="838200" y="6224155"/>
            <a:ext cx="367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Сложность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O(n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96812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842CD-1DEE-4BCB-82AD-B2905443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/>
              <a:t>Алгоритм Флойда-</a:t>
            </a:r>
            <a:r>
              <a:rPr lang="ru-RU" dirty="0" err="1"/>
              <a:t>Уоршелла</a:t>
            </a:r>
            <a:r>
              <a:rPr lang="ru-RU" dirty="0"/>
              <a:t> (пример)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8666A5-7AF9-4035-BA83-34290DBE8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482" y="1825624"/>
            <a:ext cx="393662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5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Остов минимального веса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pPr marL="0" indent="0">
              <a:buNone/>
            </a:pPr>
            <a:r>
              <a:rPr lang="ru-RU" i="1" dirty="0"/>
              <a:t>Остов - </a:t>
            </a:r>
            <a:r>
              <a:rPr lang="ru-RU" dirty="0"/>
              <a:t>это подграф (частичный граф), который может быть построен из графа удалением некоторых ребер и который является деревом.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7" y="2628582"/>
            <a:ext cx="6480175" cy="3548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36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Алгоритм </a:t>
            </a:r>
            <a:r>
              <a:rPr lang="ru-RU" sz="4000" dirty="0" err="1"/>
              <a:t>Краскала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20541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Все ребра графа сортируются по возрастанию веса.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Текущее множество рёбер устанавливается пустым.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К множеству вершин последовательно  добавляются ребра из начала отсортированного списка так, чтобы не появлялись циклы.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Когда таких ребер больше нет - КОНЕЦ</a:t>
            </a:r>
          </a:p>
        </p:txBody>
      </p:sp>
    </p:spTree>
    <p:extLst>
      <p:ext uri="{BB962C8B-B14F-4D97-AF65-F5344CB8AC3E}">
        <p14:creationId xmlns:p14="http://schemas.microsoft.com/office/powerpoint/2010/main" val="1597878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612</Words>
  <Application>Microsoft Office PowerPoint</Application>
  <PresentationFormat>Широкоэкранный</PresentationFormat>
  <Paragraphs>135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      Лекция 14. Алгоритмы поиска на графах </vt:lpstr>
      <vt:lpstr>Алгоритм Дейкстры</vt:lpstr>
      <vt:lpstr>Алгоритм Дейкстры (пример)</vt:lpstr>
      <vt:lpstr>Алгоритм Дейкстры (пример)</vt:lpstr>
      <vt:lpstr>Алгоритм Флойда-Уоршелла</vt:lpstr>
      <vt:lpstr>Алгоритм Флойда-Уоршелла (пример)</vt:lpstr>
      <vt:lpstr>Алгоритм Флойда-Уоршелла (пример)</vt:lpstr>
      <vt:lpstr>Остов минимального веса</vt:lpstr>
      <vt:lpstr>Алгоритм Краскала</vt:lpstr>
      <vt:lpstr>Алгоритм Краскала (пример)</vt:lpstr>
      <vt:lpstr>Алгоритм Краскала (пример)</vt:lpstr>
      <vt:lpstr>Алгоритм Прима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Лекция 12. Алгоритмы поиска на графах </dc:title>
  <dc:creator>Андрей Куприянов</dc:creator>
  <cp:lastModifiedBy>Андрей</cp:lastModifiedBy>
  <cp:revision>11</cp:revision>
  <dcterms:created xsi:type="dcterms:W3CDTF">2021-10-18T11:51:56Z</dcterms:created>
  <dcterms:modified xsi:type="dcterms:W3CDTF">2023-05-22T10:45:26Z</dcterms:modified>
</cp:coreProperties>
</file>