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9C288-6500-4551-A931-5235E8668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4613A-7C63-4BE8-A715-0AEA3E0E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B5858-8500-4AAB-8110-D573C63E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31808-0DF6-4F8D-B2B0-0CD2BEEB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4C2B0-83E7-4E52-B8CF-DE76C8BC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746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2EDF7-E78F-4E4B-823E-769145BA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29F0EB-63C7-4150-AF6F-B76512655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ACF96-EBDE-49A7-A9FC-3FB999D8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786EE1-2DE4-4175-8F61-6D10F0B0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86DB6-5A8F-4F49-8145-E88C346B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160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4F52DB-44D9-4A36-BA86-42BC58426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AB86B2-47DF-4249-A031-D295C48FA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F00D6-8ADD-4D66-90EA-1BDC3271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2E14BA-C5D7-407B-A854-7B64B5B5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C1F0B-9E9A-42EB-93AA-043FFE57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87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A6538-F6E8-449F-B6B8-9DD31560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766E22-678D-47D5-9D29-242FD78F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DDFB42-E416-40D9-B274-C0929B0D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1B96DC-F57A-4537-A5CE-005AE3BB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F154AA-ACB0-46A3-8997-C1FA8C8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43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416AE-0485-4CCB-A444-6ACC6680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3C4781-7DDA-46A8-8388-F50C630E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54C89-FB28-4347-9B5E-5CDE9859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D4094A-A1CD-41B7-9B71-F9BD0F60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3C2675-27C7-4DEF-8187-CCD74095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867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D7DDA-D76D-446A-9578-4F2DA337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E22A0-7FB5-49C7-B9F8-49E39E971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7B3EE2-8DAB-43B2-95E2-26ECEFAC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18CFFE-ED27-4D25-A8EF-D84ECE72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A2849D-7B25-4F5A-A762-EB4663F1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5310CD-5C98-49B9-B5A2-AE635F5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856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75D00-3F8E-4593-863D-6F1AE1AF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44A239-8983-4D9A-8E54-D1CE40DB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BAE82D-6054-41BA-A12A-B470D09F4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DF9780-6468-4B55-9951-EE810CC9F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05EC2B-168D-4463-A4D4-E4894CB1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C2925A-DBDC-4416-914B-107199CD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2F5706-8296-4CA0-9ED1-743B601F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298647-6C1E-41B0-BBC8-340253D1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92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E95CB-BB5C-44A1-8ECD-1BDDCD32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5E0325-6553-41F7-9F86-ED9C14DC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FB828C-2536-4351-B969-CD19A3DD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B37DCB-C61D-4CF9-B01D-CBEA4193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60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F50D23-C43C-4C53-A9A6-190BFDE2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2ABE1B-A26D-444A-8259-E8815FD9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AC2705-B935-4298-AFF8-ADA03431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323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16400-90E0-4311-BAA6-A9E5836B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37909-0330-4592-BC8F-CE618BB5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D12FE6-1C17-4291-A983-84542BB9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883D90-E816-4713-BAF2-121FC8BE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15D32E-228C-485D-8334-A21EAE48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36EBD8-7461-4030-BDF5-297695AA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921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CB72C-0761-4AF3-B778-5707B5A6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693263-8F42-4B11-BCC3-9086BFFCD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DD437F-D427-4E24-B7F7-F88100A62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F880F9-03BB-44CD-B931-9EC65DA1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AEEDFA-0DCE-4A88-8F76-1162FC43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5375FB-B4EA-4BA2-A199-70D1A792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350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CE77E-E9ED-4DBE-B90C-5FC3D9CC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D65C0A-9473-4808-98B9-82446D58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C227A-C1DA-4AED-908B-B2995AE55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8FF9-A92F-479C-BFF1-81D922549571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842D78-1085-4E3C-AAAB-85C371709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6A74A-4241-4DFC-BDF9-C23CD0A5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894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1D289-3102-4997-B9EE-187C27BCC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659"/>
            <a:ext cx="9144000" cy="79185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4000" dirty="0"/>
              <a:t>Лекция 15. Алгоритмы транспортных сетей</a:t>
            </a:r>
            <a:endParaRPr lang="LID4096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3153BF-663A-4064-BF49-2636C7D99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6569"/>
            <a:ext cx="9144000" cy="3721231"/>
          </a:xfrm>
        </p:spPr>
        <p:txBody>
          <a:bodyPr/>
          <a:lstStyle/>
          <a:p>
            <a:pPr marL="457200" lvl="0" indent="-457200" algn="l">
              <a:buFont typeface="+mj-lt"/>
              <a:buAutoNum type="arabicPeriod"/>
            </a:pPr>
            <a:r>
              <a:rPr lang="ru-RU" b="1" dirty="0"/>
              <a:t>Основные термины и определения</a:t>
            </a:r>
            <a:endParaRPr lang="en-US" b="1" dirty="0"/>
          </a:p>
          <a:p>
            <a:pPr marL="457200" lvl="0" indent="-457200" algn="l">
              <a:buFont typeface="+mj-lt"/>
              <a:buAutoNum type="arabicPeriod"/>
            </a:pPr>
            <a:r>
              <a:rPr lang="ru-RU" b="1" dirty="0"/>
              <a:t>Алгоритм Форда-</a:t>
            </a:r>
            <a:r>
              <a:rPr lang="ru-RU" b="1" dirty="0" err="1"/>
              <a:t>Фалкерсона</a:t>
            </a:r>
            <a:endParaRPr lang="en-US" b="1" dirty="0"/>
          </a:p>
          <a:p>
            <a:pPr marL="457200" lvl="0" indent="-457200" algn="l">
              <a:buFont typeface="+mj-lt"/>
              <a:buAutoNum type="arabicPeriod"/>
            </a:pPr>
            <a:r>
              <a:rPr lang="ru-RU" b="1" dirty="0"/>
              <a:t>Сети с несколькими истоками и стоками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65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28"/>
            <a:ext cx="10515600" cy="985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Алгоритм Форда-</a:t>
            </a:r>
            <a:r>
              <a:rPr lang="ru-RU" dirty="0" err="1"/>
              <a:t>Фалкерсона</a:t>
            </a:r>
            <a:r>
              <a:rPr lang="ru-RU" dirty="0"/>
              <a:t>. Пример.</a:t>
            </a:r>
            <a:br>
              <a:rPr lang="en-US" dirty="0"/>
            </a:b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1414021"/>
            <a:ext cx="10671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4. Определяем дугу с минимальной остаточной пропускной способностью в пути 1-2-5-6. Это дуга 1-2 с остаточной пропускной способностью 0. Значит поток по этому пути невозможен.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5. Аналогично невозможен и поток по пути 1-2-4-5-6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6. Помечаем вершину 2 как проанализированную.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32" y="3271356"/>
            <a:ext cx="4902298" cy="3148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40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28"/>
            <a:ext cx="10515600" cy="985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Алгоритм Форда-</a:t>
            </a:r>
            <a:r>
              <a:rPr lang="ru-RU" dirty="0" err="1"/>
              <a:t>Фалкерсона</a:t>
            </a:r>
            <a:r>
              <a:rPr lang="ru-RU" dirty="0"/>
              <a:t>. Пример.</a:t>
            </a:r>
            <a:br>
              <a:rPr lang="en-US" dirty="0"/>
            </a:b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1276770"/>
            <a:ext cx="106719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7. Среди смежных непомеченных вершин истока осталась только вершина 3. Определяем возможные пути через вершину 3.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1-3-5-6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8. Определяем минимальную остаточную пропускную способность в пути 1-3-5-6 . Это дуга 3-5 с остаточной пропускной способностью 1.  Поэтому увеличиваем поток на 1.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получим следующую схему сети.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597226"/>
            <a:ext cx="4930022" cy="26150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174164" y="3636794"/>
            <a:ext cx="4732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Исходящий поток из истока составил 7 единиц, входящий в сток поток также 7.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в сети есть возможность увеличить поток как из истока, так и в сток.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7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28"/>
            <a:ext cx="10515600" cy="985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Алгоритм Форда-</a:t>
            </a:r>
            <a:r>
              <a:rPr lang="ru-RU" dirty="0" err="1"/>
              <a:t>Фалкерсона</a:t>
            </a:r>
            <a:r>
              <a:rPr lang="ru-RU" dirty="0"/>
              <a:t>. Пример.</a:t>
            </a:r>
            <a:br>
              <a:rPr lang="en-US" dirty="0"/>
            </a:b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9.  Дополняющим путем является путь 1-3-2-4-5-6. Для дуги 3-2 будем рассматривать обратное звено с обратной пропускающей способностью 2. (На сколько можно уменьшить поток через эту дугу). Минимальная остаточная пропускная способность в этом пути равна 2 через дугу 1-3. Поэтому увеличиваем поток по этому пути на 2, а в дуге 2-3 уменьшаем поток на 2. </a:t>
            </a:r>
            <a:endParaRPr lang="LID4096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4" y="2611553"/>
            <a:ext cx="5502176" cy="31387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6667892" y="2879591"/>
            <a:ext cx="46859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Исходящий из истока поток равен 9 и входящий в сток поток также равен 9. Дуги 2-3 и 4-5 не задействованы.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9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43"/>
            <a:ext cx="10515600" cy="98988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Сеть с несколькими истоками и стоками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6" y="1602175"/>
            <a:ext cx="4298622" cy="26781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461" y="1665116"/>
            <a:ext cx="5627096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28"/>
            <a:ext cx="10515600" cy="985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Основные термины и определения</a:t>
            </a:r>
            <a:br>
              <a:rPr lang="en-US" dirty="0"/>
            </a:b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Транспортная сеть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ориентированный граф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в котором каждое ребро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имеет неотрицательную пропускную способность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)&gt;=0 и через него может проходить поток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 которой дуги только исходят  называется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которую дуги только входят  называется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5" y="3237894"/>
            <a:ext cx="6056559" cy="2883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30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28"/>
            <a:ext cx="10515600" cy="985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Основные термины и определения</a:t>
            </a:r>
            <a:br>
              <a:rPr lang="en-US" dirty="0"/>
            </a:b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600" b="1" dirty="0"/>
              <a:t>Потоком</a:t>
            </a:r>
            <a:r>
              <a:rPr lang="en-US" sz="3600" dirty="0"/>
              <a:t> </a:t>
            </a:r>
            <a:r>
              <a:rPr lang="ru-RU" sz="3600" dirty="0"/>
              <a:t>в транспортной сети Т называется неотрицательная вещественная функция, определенная на множестве дуг, удовлетворяющая условиям:</a:t>
            </a:r>
            <a:endParaRPr lang="en-US" sz="3600" dirty="0"/>
          </a:p>
          <a:p>
            <a:r>
              <a:rPr lang="ru-RU" sz="3600" b="1" dirty="0"/>
              <a:t>ограниченности</a:t>
            </a:r>
            <a:r>
              <a:rPr lang="ru-RU" sz="3600" dirty="0"/>
              <a:t>: поток по любой дуге сети не превосходит пропускной способности этой дуги </a:t>
            </a:r>
            <a:r>
              <a:rPr lang="en-US" sz="3600" i="1" dirty="0" err="1"/>
              <a:t>f</a:t>
            </a:r>
            <a:r>
              <a:rPr lang="en-US" sz="3600" i="1" baseline="-25000" dirty="0" err="1"/>
              <a:t>ij</a:t>
            </a:r>
            <a:r>
              <a:rPr lang="en-US" sz="3600" i="1" dirty="0"/>
              <a:t> </a:t>
            </a:r>
            <a:r>
              <a:rPr lang="ru-RU" sz="3600" dirty="0"/>
              <a:t>≤ </a:t>
            </a:r>
            <a:r>
              <a:rPr lang="en-US" sz="3600" i="1" dirty="0" err="1"/>
              <a:t>c</a:t>
            </a:r>
            <a:r>
              <a:rPr lang="en-US" sz="3600" i="1" baseline="-25000" dirty="0" err="1"/>
              <a:t>ij</a:t>
            </a:r>
            <a:r>
              <a:rPr lang="ru-RU" sz="3600" dirty="0"/>
              <a:t>;</a:t>
            </a:r>
            <a:endParaRPr lang="en-US" sz="3600" dirty="0"/>
          </a:p>
          <a:p>
            <a:r>
              <a:rPr lang="ru-RU" sz="3600" b="1" dirty="0"/>
              <a:t>сохранения</a:t>
            </a:r>
            <a:r>
              <a:rPr lang="ru-RU" sz="3600" dirty="0"/>
              <a:t>: суммарный поток, заходящий в любую вершину сети ( кроме истока и стока ) равен суммарному потоку, выходящему из этой вершины.</a:t>
            </a:r>
            <a:endParaRPr lang="en-US" sz="3600" dirty="0"/>
          </a:p>
          <a:p>
            <a:pPr marL="0" indent="0">
              <a:buNone/>
            </a:pPr>
            <a:r>
              <a:rPr lang="ru-RU" sz="3600" dirty="0"/>
              <a:t>Дуга сети называется</a:t>
            </a:r>
            <a:r>
              <a:rPr lang="en-US" sz="3600" dirty="0"/>
              <a:t> </a:t>
            </a:r>
            <a:r>
              <a:rPr lang="ru-RU" sz="3600" b="1" dirty="0"/>
              <a:t>насыщенной</a:t>
            </a:r>
            <a:r>
              <a:rPr lang="ru-RU" sz="3600" dirty="0"/>
              <a:t>, если поток по этой дуге равен пропускной способности этой дуги.</a:t>
            </a:r>
            <a:endParaRPr lang="en-US" sz="3600" dirty="0"/>
          </a:p>
          <a:p>
            <a:pPr marL="0" indent="0">
              <a:buNone/>
            </a:pPr>
            <a:r>
              <a:rPr lang="ru-RU" sz="3600" dirty="0"/>
              <a:t>Поток по пути называется</a:t>
            </a:r>
            <a:r>
              <a:rPr lang="en-US" sz="3600" dirty="0"/>
              <a:t> </a:t>
            </a:r>
            <a:r>
              <a:rPr lang="ru-RU" sz="3600" b="1" dirty="0"/>
              <a:t>полным</a:t>
            </a:r>
            <a:r>
              <a:rPr lang="ru-RU" sz="3600" dirty="0"/>
              <a:t>, если хотя бы одна дуга пути насыщена.</a:t>
            </a:r>
            <a:endParaRPr lang="en-US" sz="3600" dirty="0"/>
          </a:p>
          <a:p>
            <a:pPr marL="0" indent="0">
              <a:buNone/>
            </a:pPr>
            <a:r>
              <a:rPr lang="ru-RU" sz="3600" b="1" dirty="0"/>
              <a:t>Величиной потока</a:t>
            </a:r>
            <a:r>
              <a:rPr lang="en-US" sz="3600" dirty="0"/>
              <a:t> </a:t>
            </a:r>
            <a:r>
              <a:rPr lang="ru-RU" sz="3600" dirty="0"/>
              <a:t>называется сумма значений этой функции по всем выходным дугам сети (выходные дуги сети - это дуги, инцидентные стоку). (поток - это функция, а величина потока – число).</a:t>
            </a:r>
            <a:endParaRPr 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509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28"/>
            <a:ext cx="10515600" cy="985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Основные термины и определения</a:t>
            </a:r>
            <a:br>
              <a:rPr lang="en-US" dirty="0"/>
            </a:b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Разрезом сети</a:t>
            </a:r>
            <a:r>
              <a:rPr lang="en-US" dirty="0"/>
              <a:t> </a:t>
            </a:r>
            <a:r>
              <a:rPr lang="ru-RU" dirty="0"/>
              <a:t>называется множество дуг, которому принадлежит исток, и не принадлежит сток. Т.е. разрез - это минимальное  множество дуг, удаление которых “ разрывает” все пути, соединяющие исток и сток.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b="1" dirty="0"/>
              <a:t>Пропускной способностью разреза</a:t>
            </a:r>
            <a:r>
              <a:rPr lang="en-US" dirty="0"/>
              <a:t> </a:t>
            </a:r>
            <a:r>
              <a:rPr lang="ru-RU" dirty="0"/>
              <a:t>называется число, равное сумме пропускных способностей дуг этого разреза. Разрез называется</a:t>
            </a:r>
            <a:r>
              <a:rPr lang="en-US" dirty="0"/>
              <a:t> </a:t>
            </a:r>
            <a:r>
              <a:rPr lang="ru-RU" b="1" dirty="0"/>
              <a:t>минимальным</a:t>
            </a:r>
            <a:r>
              <a:rPr lang="ru-RU" dirty="0"/>
              <a:t>, если имеет наименьшую пропускную способность.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Остаточная пропускная способность</a:t>
            </a:r>
            <a:r>
              <a:rPr lang="ru-RU" dirty="0"/>
              <a:t> дуги — объем дополнительного потока, который можно добавить к этой дуге. (Разность пропускной способности и потока)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каждой дуги можно определить  виртуальную </a:t>
            </a:r>
            <a:r>
              <a:rPr lang="ru-RU" b="1" dirty="0"/>
              <a:t>обратную дугу</a:t>
            </a:r>
            <a:r>
              <a:rPr lang="ru-RU" dirty="0"/>
              <a:t>. Обратные дуги могут обладать остаточной пропускной способностью и передавать через себя поток в противоположном направлении.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Остаточная пропускная способность обратной</a:t>
            </a:r>
            <a:r>
              <a:rPr lang="ru-RU" dirty="0"/>
              <a:t> </a:t>
            </a:r>
            <a:r>
              <a:rPr lang="ru-RU" b="1" dirty="0"/>
              <a:t>дуги</a:t>
            </a:r>
            <a:r>
              <a:rPr lang="ru-RU" dirty="0"/>
              <a:t> — это объем потока, проходящего в прямом направлении по соответствующему обычному звену.  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Остаточная сеть</a:t>
            </a:r>
            <a:r>
              <a:rPr lang="ru-RU" i="1" dirty="0"/>
              <a:t> </a:t>
            </a:r>
            <a:r>
              <a:rPr lang="ru-RU" dirty="0"/>
              <a:t>— сеть, которая состоит из прямых и обратных дуг, помеченных объемом их остаточной пропускной способности.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1523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28"/>
            <a:ext cx="10515600" cy="985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Алгоритм Форда-</a:t>
            </a:r>
            <a:r>
              <a:rPr lang="ru-RU" dirty="0" err="1"/>
              <a:t>Фалкерсона</a:t>
            </a:r>
            <a:br>
              <a:rPr lang="en-US" dirty="0"/>
            </a:b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Алгоритм Форда — </a:t>
            </a:r>
            <a:r>
              <a:rPr lang="ru-RU" dirty="0" err="1"/>
              <a:t>Фалкерсона</a:t>
            </a:r>
            <a:r>
              <a:rPr lang="en-US" dirty="0"/>
              <a:t> </a:t>
            </a:r>
            <a:r>
              <a:rPr lang="ru-RU" dirty="0"/>
              <a:t>решает</a:t>
            </a:r>
            <a:r>
              <a:rPr lang="en-US" dirty="0"/>
              <a:t> </a:t>
            </a:r>
            <a:r>
              <a:rPr lang="ru-RU" dirty="0"/>
              <a:t>задачу нахождения максимального потока</a:t>
            </a:r>
            <a:r>
              <a:rPr lang="en-US" dirty="0"/>
              <a:t> </a:t>
            </a:r>
            <a:r>
              <a:rPr lang="ru-RU" dirty="0"/>
              <a:t>в</a:t>
            </a:r>
            <a:r>
              <a:rPr lang="en-US" dirty="0"/>
              <a:t> </a:t>
            </a:r>
            <a:r>
              <a:rPr lang="ru-RU" dirty="0"/>
              <a:t>транспортной сети.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Определение начального потока (возможно </a:t>
            </a:r>
            <a:r>
              <a:rPr lang="en-US" dirty="0"/>
              <a:t>f</a:t>
            </a:r>
            <a:r>
              <a:rPr lang="ru-RU" dirty="0"/>
              <a:t>=0).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Определение </a:t>
            </a:r>
            <a:r>
              <a:rPr lang="ru-RU" dirty="0" err="1"/>
              <a:t>непройденного</a:t>
            </a:r>
            <a:r>
              <a:rPr lang="ru-RU" dirty="0"/>
              <a:t> пути от истока к стоку.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Если </a:t>
            </a:r>
            <a:r>
              <a:rPr lang="ru-RU" dirty="0" err="1"/>
              <a:t>непройденный</a:t>
            </a:r>
            <a:r>
              <a:rPr lang="ru-RU" dirty="0"/>
              <a:t> путь есть, то  увеличение потока по нему на величину  минимальной остаточной пропускной способности и переход к пункту 2.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Иначе вычисление суммарного потока в стоке и конец.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7059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28"/>
            <a:ext cx="10515600" cy="985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Алгоритм Форда-</a:t>
            </a:r>
            <a:r>
              <a:rPr lang="ru-RU" dirty="0" err="1"/>
              <a:t>Фалкерсона</a:t>
            </a:r>
            <a:br>
              <a:rPr lang="en-US" dirty="0"/>
            </a:b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93" y="1216132"/>
            <a:ext cx="6480810" cy="5585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23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28"/>
            <a:ext cx="10515600" cy="985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Алгоритм Форда-</a:t>
            </a:r>
            <a:r>
              <a:rPr lang="ru-RU" dirty="0" err="1"/>
              <a:t>Фалкерсона</a:t>
            </a:r>
            <a:r>
              <a:rPr lang="ru-RU" dirty="0"/>
              <a:t>. Пример.</a:t>
            </a:r>
            <a:br>
              <a:rPr lang="en-US" dirty="0"/>
            </a:b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79" y="1348107"/>
            <a:ext cx="4399895" cy="28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5307330" y="1462668"/>
            <a:ext cx="48068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Полагаем начальный поток, равный нулю.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38095" y="20785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 Ищем дугу исходящую из истока с максимальной пропускной способностью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дуга 1-2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Определяем все пути к стоку через вершину 2 (поиск в глубину).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1-2-4-6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1-2-3-5-6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1-2-5-6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1-2-4-5-6</a:t>
            </a:r>
          </a:p>
        </p:txBody>
      </p:sp>
    </p:spTree>
    <p:extLst>
      <p:ext uri="{BB962C8B-B14F-4D97-AF65-F5344CB8AC3E}">
        <p14:creationId xmlns:p14="http://schemas.microsoft.com/office/powerpoint/2010/main" val="334359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28"/>
            <a:ext cx="10515600" cy="985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Алгоритм Форда-</a:t>
            </a:r>
            <a:r>
              <a:rPr lang="ru-RU" dirty="0" err="1"/>
              <a:t>Фалкерсона</a:t>
            </a:r>
            <a:r>
              <a:rPr lang="ru-RU" dirty="0"/>
              <a:t>. Пример.</a:t>
            </a:r>
            <a:br>
              <a:rPr lang="en-US" dirty="0"/>
            </a:b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1414021"/>
            <a:ext cx="104958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2. Определяем дугу с минимальной остаточной пропускной способностью в пути 1-2-4-6. Это дуга 2-4 с пропускной способностью 4. Значит поток по этому пути можно увеличить на 4. В результате получим следующую схему сети.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30" y="2511424"/>
            <a:ext cx="5112470" cy="3144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61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28"/>
            <a:ext cx="10515600" cy="985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Алгоритм Форда-</a:t>
            </a:r>
            <a:r>
              <a:rPr lang="ru-RU" dirty="0" err="1"/>
              <a:t>Фалкерсона</a:t>
            </a:r>
            <a:r>
              <a:rPr lang="ru-RU" dirty="0"/>
              <a:t>. Пример.</a:t>
            </a:r>
            <a:br>
              <a:rPr lang="en-US" dirty="0"/>
            </a:b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39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1414021"/>
            <a:ext cx="104958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 Определяем дугу с минимальной остаточной пропускной способностью в пути 1-2-3-5-6. Это дуга 1-2 с остаточной пропускной способностью 2.  Поэтому увеличиваем поток на 2. В результате получим следующую схему сети.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20" y="2596796"/>
            <a:ext cx="4902298" cy="3148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3661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857</Words>
  <Application>Microsoft Office PowerPoint</Application>
  <PresentationFormat>Широкоэкранный</PresentationFormat>
  <Paragraphs>89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Лекция 15. Алгоритмы транспортных сетей</vt:lpstr>
      <vt:lpstr> Основные термины и определения </vt:lpstr>
      <vt:lpstr> Основные термины и определения </vt:lpstr>
      <vt:lpstr> Основные термины и определения </vt:lpstr>
      <vt:lpstr> Алгоритм Форда-Фалкерсона </vt:lpstr>
      <vt:lpstr> Алгоритм Форда-Фалкерсона </vt:lpstr>
      <vt:lpstr> Алгоритм Форда-Фалкерсона. Пример. </vt:lpstr>
      <vt:lpstr> Алгоритм Форда-Фалкерсона. Пример. </vt:lpstr>
      <vt:lpstr> Алгоритм Форда-Фалкерсона. Пример. </vt:lpstr>
      <vt:lpstr> Алгоритм Форда-Фалкерсона. Пример. </vt:lpstr>
      <vt:lpstr> Алгоритм Форда-Фалкерсона. Пример. </vt:lpstr>
      <vt:lpstr> Алгоритм Форда-Фалкерсона. Пример. </vt:lpstr>
      <vt:lpstr> Сеть с несколькими истоками и стоками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11. Алгоритмы на графах </dc:title>
  <dc:creator>A. Б.</dc:creator>
  <cp:lastModifiedBy>Андрей</cp:lastModifiedBy>
  <cp:revision>62</cp:revision>
  <dcterms:created xsi:type="dcterms:W3CDTF">2021-10-05T10:27:37Z</dcterms:created>
  <dcterms:modified xsi:type="dcterms:W3CDTF">2023-05-22T11:36:15Z</dcterms:modified>
</cp:coreProperties>
</file>