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59B42-B4A9-4A44-AED7-882E16CCD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807EE5-4E7E-4056-9F61-AD5088AA5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81747-8687-4D2A-88B3-66415916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26BB42-D800-448E-B502-18632A8A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544A6-AD35-4F3E-9187-EB7AE28F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32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9E8B2-97B3-4A58-BD54-495C1D38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0503ED-3EFC-4528-A053-F22D90457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11FC5-8D7F-460F-BA42-C139920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22078-B1B9-4672-A126-2A75B96E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822BF-3A86-4518-A285-7912D043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540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114A0D-79E7-45AE-8691-325662CA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B24FE1-40C5-4707-9D57-EA1A8B0B0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BB3624-9D47-4595-BAAD-62440CA1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E5ED4-1F2E-4FA7-9CFA-E7B6289C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B9403-EFF1-452A-89C4-88E5BA86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6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86860-8A4B-416C-B431-535EE45A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F2DDB-B6E5-41CA-8FA6-FAF3722C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74CC5-709C-4193-BC63-AB9744D6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24540-9E89-4205-AD21-E42FA4F3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B5B5EC-DA69-4277-9223-A4A9E11F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849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049D1-2178-46BA-B46D-7637E76C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8D216-3047-4107-BA82-275797CB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4C4FE-145E-4D54-864C-1E97CF98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031A61-6BA0-4A24-B64A-93B205BE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B6C851-0158-4C45-A3D8-B1979068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14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DAE1A-BE72-43D8-8F89-D6D7ED8B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26E8A-B8C8-4335-8FB1-314049776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893C88-6597-40F5-A95D-B7963A07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47508E-B281-4325-9B44-37661F22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F5D2D4-109A-4252-B44E-B4DDA9BA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351A9C-6D5A-4A2F-BEE8-5AADCBB9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887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9C959-4D0A-4111-8631-598CE41A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8F470F-B02E-4DFC-9CD2-E4A4D8F8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70BF5-B7D3-4EE6-8B7E-9FE94EC1D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F250F1-1795-40AC-9E67-5FAB8BC8B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FBA022-B6D4-401F-9392-E4BA02FEA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8A499F-8B4B-4357-95E7-1A0F108E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4AC6CE-3B53-4E1F-95FF-F24F0D30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3CFC9D-7E1D-4540-9E21-34E81B7E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51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D3B79-9078-41CB-8B02-67A311C7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8462C5-5757-44FC-B427-A1A366A2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B74179-2F74-44FA-845E-A03FCA72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FC1725-967F-4D7D-9663-28ED13F2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72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7B3690-A72B-48EA-A638-73CE5760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FA8291-1D15-4F19-9A75-F4E061DF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E3DC46-325A-4054-8755-7143F549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791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D0A32-0AE8-4D27-AFF9-9AFF5032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A5FEE1-8A2A-492F-B134-82495CAF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D12E00-BB1F-4F6D-8696-F722476E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5DBB79-2489-4A2F-BAD2-34D1B754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87D12-1253-4C85-88B6-A3B4AB41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7E8C6-D75B-474F-B1D2-BD7FC6BE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307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350C2-E7C1-403B-A33B-6165EA72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748A9C-9DCA-42B6-BA92-F03BD3422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A2B170-AAB6-457A-8EB8-B9A3B8C2D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2A6063-6F3E-4238-AAB0-1F94B0C4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D970C-D751-4059-9915-31E141A0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FCB4C-F634-466A-9CC1-0A55EC5E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7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A8116-373A-4C58-B2E5-BC33FB16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912E39-6376-4B40-BB6D-C6AE6948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8648B-6165-4219-8768-94DC9541A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2C307-EE79-4F38-A263-2F46EAB63FE9}" type="datetimeFigureOut">
              <a:rPr lang="LID4096" smtClean="0"/>
              <a:t>02/13/2024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5B7D4-3BE3-496E-8815-385C3DD94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F3453-3154-4433-9F63-A70B1C582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0665-0F7A-4375-BAA4-E33157DFF8E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83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5164-F981-493B-B0BE-5E240FA15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876" y="594462"/>
            <a:ext cx="10972800" cy="68758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4000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BF7800-068F-46C5-9AF5-45254E20F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875" y="1517715"/>
            <a:ext cx="10972799" cy="5165889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Лекции – 34 часа (17 лекций)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Лабораторные работы – 34 часа (11 Лаб. 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абот)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Экзамен</a:t>
            </a:r>
            <a:endParaRPr lang="en-US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Литература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1.  Вирт, Н. Алгоритмы и структуры данных / Н. Вирт - СПб: Невский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диалект, 2001. - 352 с.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2.  Седжвик, Р. Фундаментальные алгоритмы на С. Части 1-4: Анализ / Структуры данных / Сортировка / Поиск / Р. Седжвик - К.: Издательство «</a:t>
            </a:r>
            <a:r>
              <a:rPr lang="ru-RU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ДиаСофт</a:t>
            </a: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», 2003. - 672 с.3.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3.  Круз, Р.Л. Структуры данных и проектирование программ /Р.Л. Круз -М.: БИНОМ. Лаборатория знаний, 2008. - 765 с.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4.  Кнут, Д.Э. Искусство программирования, том 1. Основные алгоритмы / Д.Э. Кнут - М.: Издательский дом «Вильяме», 2002. - 720 с.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5.  Кнут, Д.Э. Искусство программирования, том 3. Сортировка и поиск / Д.Э. Кнут - М.: Издательский дом «Вильяме», 2001. - 832 с.</a:t>
            </a:r>
            <a:endParaRPr lang="ru-RU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9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Поиск минимума (максимума)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10" y="1532898"/>
            <a:ext cx="5151566" cy="3779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1497" y="1065429"/>
            <a:ext cx="5354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public Node minimum</a:t>
            </a:r>
            <a:r>
              <a:rPr lang="ru-RU" b="1" i="1" dirty="0"/>
              <a:t>() // Возвращает узел с минимальным ключом</a:t>
            </a:r>
            <a:endParaRPr lang="en-US" dirty="0"/>
          </a:p>
          <a:p>
            <a:r>
              <a:rPr lang="ru-RU" b="1" i="1" dirty="0"/>
              <a:t>{</a:t>
            </a:r>
            <a:endParaRPr lang="en-US" dirty="0"/>
          </a:p>
          <a:p>
            <a:r>
              <a:rPr lang="en-US" b="1" i="1" dirty="0"/>
              <a:t>Node current</a:t>
            </a:r>
            <a:r>
              <a:rPr lang="ru-RU" b="1" i="1" dirty="0"/>
              <a:t>, </a:t>
            </a:r>
            <a:r>
              <a:rPr lang="en-US" b="1" i="1" dirty="0"/>
              <a:t>last</a:t>
            </a:r>
            <a:r>
              <a:rPr lang="ru-RU" b="1" i="1" dirty="0"/>
              <a:t>;</a:t>
            </a:r>
            <a:endParaRPr lang="en-US" dirty="0"/>
          </a:p>
          <a:p>
            <a:r>
              <a:rPr lang="en-US" b="1" i="1" dirty="0"/>
              <a:t>current</a:t>
            </a:r>
            <a:r>
              <a:rPr lang="ru-RU" b="1" i="1" dirty="0"/>
              <a:t> = </a:t>
            </a:r>
            <a:r>
              <a:rPr lang="en-US" b="1" i="1" dirty="0"/>
              <a:t>root</a:t>
            </a:r>
            <a:r>
              <a:rPr lang="ru-RU" b="1" i="1" dirty="0"/>
              <a:t>; // Обход начинается с корневого узла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ru-RU" b="1" i="1" dirty="0"/>
              <a:t>(</a:t>
            </a:r>
            <a:r>
              <a:rPr lang="en-US" b="1" i="1" dirty="0"/>
              <a:t>current</a:t>
            </a:r>
            <a:r>
              <a:rPr lang="ru-RU" b="1" i="1" dirty="0"/>
              <a:t> != </a:t>
            </a:r>
            <a:r>
              <a:rPr lang="en-US" b="1" i="1" dirty="0"/>
              <a:t>null</a:t>
            </a:r>
            <a:r>
              <a:rPr lang="ru-RU" b="1" i="1" dirty="0"/>
              <a:t>) // и продолжается до низа</a:t>
            </a:r>
            <a:endParaRPr lang="en-US" dirty="0"/>
          </a:p>
          <a:p>
            <a:r>
              <a:rPr lang="ru-RU" b="1" i="1" dirty="0"/>
              <a:t>{</a:t>
            </a:r>
            <a:endParaRPr lang="en-US" dirty="0"/>
          </a:p>
          <a:p>
            <a:r>
              <a:rPr lang="en-US" b="1" i="1" dirty="0"/>
              <a:t>last</a:t>
            </a:r>
            <a:r>
              <a:rPr lang="ru-RU" b="1" i="1" dirty="0"/>
              <a:t> = </a:t>
            </a:r>
            <a:r>
              <a:rPr lang="en-US" b="1" i="1" dirty="0"/>
              <a:t>current</a:t>
            </a:r>
            <a:r>
              <a:rPr lang="ru-RU" b="1" i="1" dirty="0"/>
              <a:t>; // Сохранение узла</a:t>
            </a:r>
            <a:endParaRPr lang="en-US" dirty="0"/>
          </a:p>
          <a:p>
            <a:r>
              <a:rPr lang="en-US" b="1" i="1" dirty="0"/>
              <a:t>current</a:t>
            </a:r>
            <a:r>
              <a:rPr lang="ru-RU" b="1" i="1" dirty="0"/>
              <a:t> = </a:t>
            </a:r>
            <a:r>
              <a:rPr lang="en-US" b="1" i="1" dirty="0"/>
              <a:t>current</a:t>
            </a:r>
            <a:r>
              <a:rPr lang="ru-RU" b="1" i="1" dirty="0"/>
              <a:t>.</a:t>
            </a:r>
            <a:r>
              <a:rPr lang="en-US" b="1" i="1" dirty="0" err="1"/>
              <a:t>leftChild</a:t>
            </a:r>
            <a:r>
              <a:rPr lang="ru-RU" b="1" i="1" dirty="0"/>
              <a:t>; // Переход к левому потомку</a:t>
            </a:r>
            <a:endParaRPr lang="en-US" dirty="0"/>
          </a:p>
          <a:p>
            <a:r>
              <a:rPr lang="ru-RU" b="1" i="1" dirty="0"/>
              <a:t>}</a:t>
            </a:r>
            <a:endParaRPr lang="en-US" dirty="0"/>
          </a:p>
          <a:p>
            <a:r>
              <a:rPr lang="en-US" b="1" i="1" dirty="0"/>
              <a:t>return last</a:t>
            </a:r>
            <a:r>
              <a:rPr lang="ru-RU" b="1" i="1" dirty="0"/>
              <a:t>;</a:t>
            </a:r>
            <a:endParaRPr lang="en-US" dirty="0"/>
          </a:p>
          <a:p>
            <a:r>
              <a:rPr lang="ru-RU" b="1" i="1" dirty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375" y="5184742"/>
            <a:ext cx="6938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private void </a:t>
            </a:r>
            <a:r>
              <a:rPr lang="en-US" b="1" i="1" dirty="0" err="1"/>
              <a:t>btMin_Click</a:t>
            </a:r>
            <a:r>
              <a:rPr lang="en-US" b="1" i="1" dirty="0"/>
              <a:t>(object sender, </a:t>
            </a:r>
            <a:r>
              <a:rPr lang="en-US" b="1" i="1" dirty="0" err="1"/>
              <a:t>EventArgs</a:t>
            </a:r>
            <a:r>
              <a:rPr lang="en-US" b="1" i="1" dirty="0"/>
              <a:t> e)</a:t>
            </a:r>
          </a:p>
          <a:p>
            <a:r>
              <a:rPr lang="en-US" b="1" i="1" dirty="0"/>
              <a:t>        {</a:t>
            </a:r>
          </a:p>
          <a:p>
            <a:r>
              <a:rPr lang="en-US" b="1" i="1" dirty="0"/>
              <a:t>            Node n1=</a:t>
            </a:r>
            <a:r>
              <a:rPr lang="en-US" b="1" i="1" dirty="0" err="1"/>
              <a:t>theTree.minimum</a:t>
            </a:r>
            <a:r>
              <a:rPr lang="en-US" b="1" i="1" dirty="0"/>
              <a:t>();</a:t>
            </a:r>
          </a:p>
          <a:p>
            <a:r>
              <a:rPr lang="en-US" b="1" i="1" dirty="0"/>
              <a:t>            </a:t>
            </a:r>
            <a:r>
              <a:rPr lang="en-US" b="1" i="1" dirty="0" err="1"/>
              <a:t>MessageBox.Show</a:t>
            </a:r>
            <a:r>
              <a:rPr lang="en-US" b="1" i="1" dirty="0"/>
              <a:t>(n1.Key.ToString());</a:t>
            </a:r>
          </a:p>
          <a:p>
            <a:r>
              <a:rPr lang="en-US" b="1" i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52156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</a:rPr>
              <a:t>Поиск узла</a:t>
            </a:r>
            <a:endParaRPr lang="en-US" sz="4000" dirty="0">
              <a:latin typeface="+mn-lt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914" y="1165628"/>
            <a:ext cx="4938188" cy="4816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5192" y="1242546"/>
            <a:ext cx="5599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 </a:t>
            </a:r>
            <a:r>
              <a:rPr lang="en-US" b="1" i="1" dirty="0"/>
              <a:t>public Node find</a:t>
            </a:r>
            <a:r>
              <a:rPr lang="ru-RU" b="1" i="1" dirty="0"/>
              <a:t>(</a:t>
            </a:r>
            <a:r>
              <a:rPr lang="en-US" b="1" i="1" dirty="0" err="1"/>
              <a:t>int</a:t>
            </a:r>
            <a:r>
              <a:rPr lang="en-US" b="1" i="1" dirty="0"/>
              <a:t> key</a:t>
            </a:r>
            <a:r>
              <a:rPr lang="ru-RU" b="1" i="1" dirty="0"/>
              <a:t>) // Поиск узла с заданным ключом</a:t>
            </a:r>
            <a:endParaRPr lang="en-US" dirty="0"/>
          </a:p>
          <a:p>
            <a:r>
              <a:rPr lang="ru-RU" b="1" i="1" dirty="0"/>
              <a:t>        { // (предполагается, что дерево не пустое)</a:t>
            </a:r>
            <a:endParaRPr lang="en-US" dirty="0"/>
          </a:p>
          <a:p>
            <a:r>
              <a:rPr lang="ru-RU" b="1" i="1" dirty="0"/>
              <a:t>            </a:t>
            </a:r>
            <a:r>
              <a:rPr lang="en-US" b="1" i="1" dirty="0"/>
              <a:t>Node current</a:t>
            </a:r>
            <a:r>
              <a:rPr lang="ru-RU" b="1" i="1" dirty="0"/>
              <a:t> = </a:t>
            </a:r>
            <a:r>
              <a:rPr lang="en-US" b="1" i="1" dirty="0"/>
              <a:t>root</a:t>
            </a:r>
            <a:r>
              <a:rPr lang="ru-RU" b="1" i="1" dirty="0"/>
              <a:t>; // Начать с корневого узла</a:t>
            </a:r>
            <a:endParaRPr lang="en-US" dirty="0"/>
          </a:p>
          <a:p>
            <a:r>
              <a:rPr lang="ru-RU" b="1" i="1" dirty="0"/>
              <a:t>            </a:t>
            </a:r>
            <a:r>
              <a:rPr lang="en-US" b="1" i="1" dirty="0"/>
              <a:t>while</a:t>
            </a:r>
            <a:r>
              <a:rPr lang="ru-RU" b="1" i="1" dirty="0"/>
              <a:t> (</a:t>
            </a:r>
            <a:r>
              <a:rPr lang="en-US" b="1" i="1" dirty="0"/>
              <a:t>current</a:t>
            </a:r>
            <a:r>
              <a:rPr lang="ru-RU" b="1" i="1" dirty="0"/>
              <a:t>.</a:t>
            </a:r>
            <a:r>
              <a:rPr lang="en-US" b="1" i="1" dirty="0"/>
              <a:t>Key</a:t>
            </a:r>
            <a:r>
              <a:rPr lang="ru-RU" b="1" i="1" dirty="0"/>
              <a:t> != </a:t>
            </a:r>
            <a:r>
              <a:rPr lang="en-US" b="1" i="1" dirty="0"/>
              <a:t>key</a:t>
            </a:r>
            <a:r>
              <a:rPr lang="ru-RU" b="1" i="1" dirty="0"/>
              <a:t>) // Пока не найдено совпадение</a:t>
            </a:r>
            <a:endParaRPr lang="en-US" dirty="0"/>
          </a:p>
          <a:p>
            <a:r>
              <a:rPr lang="ru-RU" b="1" i="1" dirty="0"/>
              <a:t>            </a:t>
            </a:r>
            <a:r>
              <a:rPr lang="en-US" b="1" i="1" dirty="0"/>
              <a:t>{</a:t>
            </a:r>
            <a:endParaRPr lang="en-US" dirty="0"/>
          </a:p>
          <a:p>
            <a:r>
              <a:rPr lang="en-US" b="1" i="1" dirty="0"/>
              <a:t>                if (key &lt; </a:t>
            </a:r>
            <a:r>
              <a:rPr lang="en-US" b="1" i="1" dirty="0" err="1"/>
              <a:t>current.Key</a:t>
            </a:r>
            <a:r>
              <a:rPr lang="en-US" b="1" i="1" dirty="0"/>
              <a:t>) // </a:t>
            </a:r>
            <a:r>
              <a:rPr lang="en-US" b="1" i="1" dirty="0" err="1"/>
              <a:t>Двигаться</a:t>
            </a:r>
            <a:r>
              <a:rPr lang="en-US" b="1" i="1" dirty="0"/>
              <a:t> </a:t>
            </a:r>
            <a:r>
              <a:rPr lang="en-US" b="1" i="1" dirty="0" err="1"/>
              <a:t>налево</a:t>
            </a:r>
            <a:endParaRPr lang="en-US" dirty="0"/>
          </a:p>
          <a:p>
            <a:r>
              <a:rPr lang="en-US" b="1" i="1" dirty="0"/>
              <a:t>                    current = </a:t>
            </a:r>
            <a:r>
              <a:rPr lang="en-US" b="1" i="1" dirty="0" err="1"/>
              <a:t>current.leftChild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b="1" i="1" dirty="0"/>
              <a:t>                else</a:t>
            </a:r>
            <a:endParaRPr lang="en-US" dirty="0"/>
          </a:p>
          <a:p>
            <a:r>
              <a:rPr lang="en-US" b="1" i="1" dirty="0"/>
              <a:t>                    current = </a:t>
            </a:r>
            <a:r>
              <a:rPr lang="en-US" b="1" i="1" dirty="0" err="1"/>
              <a:t>current.rightChild</a:t>
            </a:r>
            <a:r>
              <a:rPr lang="en-US" b="1" i="1" dirty="0"/>
              <a:t>; // </a:t>
            </a:r>
            <a:r>
              <a:rPr lang="en-US" b="1" i="1" dirty="0" err="1"/>
              <a:t>Или</a:t>
            </a:r>
            <a:r>
              <a:rPr lang="en-US" b="1" i="1" dirty="0"/>
              <a:t> </a:t>
            </a:r>
            <a:r>
              <a:rPr lang="en-US" b="1" i="1" dirty="0" err="1"/>
              <a:t>направо</a:t>
            </a:r>
            <a:endParaRPr lang="en-US" dirty="0"/>
          </a:p>
          <a:p>
            <a:r>
              <a:rPr lang="en-US" b="1" i="1" dirty="0"/>
              <a:t>                if</a:t>
            </a:r>
            <a:r>
              <a:rPr lang="ru-RU" b="1" i="1" dirty="0"/>
              <a:t> (</a:t>
            </a:r>
            <a:r>
              <a:rPr lang="en-US" b="1" i="1" dirty="0"/>
              <a:t>current</a:t>
            </a:r>
            <a:r>
              <a:rPr lang="ru-RU" b="1" i="1" dirty="0"/>
              <a:t> == </a:t>
            </a:r>
            <a:r>
              <a:rPr lang="en-US" b="1" i="1" dirty="0"/>
              <a:t>null</a:t>
            </a:r>
            <a:r>
              <a:rPr lang="ru-RU" b="1" i="1" dirty="0"/>
              <a:t>) // Если потомка нет,</a:t>
            </a:r>
            <a:endParaRPr lang="en-US" dirty="0"/>
          </a:p>
          <a:p>
            <a:r>
              <a:rPr lang="ru-RU" b="1" i="1" dirty="0"/>
              <a:t>                    </a:t>
            </a:r>
            <a:r>
              <a:rPr lang="en-US" b="1" i="1" dirty="0"/>
              <a:t>return null</a:t>
            </a:r>
            <a:r>
              <a:rPr lang="ru-RU" b="1" i="1" dirty="0"/>
              <a:t>; // поиск завершился неудачей</a:t>
            </a:r>
            <a:endParaRPr lang="en-US" dirty="0"/>
          </a:p>
          <a:p>
            <a:r>
              <a:rPr lang="ru-RU" b="1" i="1" dirty="0"/>
              <a:t>            }</a:t>
            </a:r>
            <a:endParaRPr lang="en-US" dirty="0"/>
          </a:p>
          <a:p>
            <a:r>
              <a:rPr lang="ru-RU" b="1" i="1" dirty="0"/>
              <a:t>            </a:t>
            </a:r>
            <a:r>
              <a:rPr lang="en-US" b="1" i="1" dirty="0"/>
              <a:t>return current</a:t>
            </a:r>
            <a:r>
              <a:rPr lang="ru-RU" b="1" i="1" dirty="0"/>
              <a:t>; // Элемент найден</a:t>
            </a:r>
            <a:endParaRPr lang="en-US" dirty="0"/>
          </a:p>
          <a:p>
            <a:r>
              <a:rPr lang="ru-RU" b="1" i="1" dirty="0"/>
              <a:t>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355" y="5981885"/>
            <a:ext cx="476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Сложность поиска </a:t>
            </a:r>
            <a:r>
              <a:rPr lang="en-US" b="1" i="1" dirty="0"/>
              <a:t>O</a:t>
            </a:r>
            <a:r>
              <a:rPr lang="ru-RU" b="1" dirty="0"/>
              <a:t>(</a:t>
            </a:r>
            <a:r>
              <a:rPr lang="en-US" b="1" dirty="0"/>
              <a:t>log</a:t>
            </a:r>
            <a:r>
              <a:rPr lang="ru-RU" b="1" baseline="-25000" dirty="0"/>
              <a:t>2</a:t>
            </a:r>
            <a:r>
              <a:rPr lang="ru-RU" b="1" dirty="0"/>
              <a:t> </a:t>
            </a:r>
            <a:r>
              <a:rPr lang="en-US" b="1" i="1" dirty="0"/>
              <a:t>N </a:t>
            </a:r>
            <a:r>
              <a:rPr lang="ru-RU" b="1" dirty="0"/>
              <a:t>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44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7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Удаление узла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1790"/>
            <a:ext cx="10515600" cy="50551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Удаление начинается с поиска удаляемого узла (метод </a:t>
            </a:r>
            <a:r>
              <a:rPr lang="en-US" dirty="0"/>
              <a:t>find</a:t>
            </a:r>
            <a:r>
              <a:rPr lang="ru-RU" dirty="0"/>
              <a:t>()). Когда узел будет найден, возможны три случая: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1. Удаляемый узел является листовым (не имеет потомков).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2. Удаляемый узел имеет одного потомка.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3. Удаляемый узел имеет двух потомков.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4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48"/>
            <a:ext cx="10515600" cy="116995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Удаление узла. Случай 1. </a:t>
            </a:r>
            <a:br>
              <a:rPr lang="ru-RU" sz="4000" dirty="0"/>
            </a:br>
            <a:r>
              <a:rPr lang="ru-RU" sz="4000" dirty="0"/>
              <a:t>Удаляемый узел не имеет потомков</a:t>
            </a:r>
            <a:endParaRPr lang="en-US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2507"/>
            <a:ext cx="4625741" cy="214902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3461421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public bool delete</a:t>
            </a:r>
            <a:r>
              <a:rPr lang="ru-RU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key</a:t>
            </a:r>
            <a:r>
              <a:rPr lang="ru-RU" sz="1600" b="1" dirty="0"/>
              <a:t>) // Удаление узла </a:t>
            </a:r>
          </a:p>
          <a:p>
            <a:r>
              <a:rPr lang="ru-RU" sz="1600" b="1" dirty="0"/>
              <a:t>        { // (предполагается, что дерево не пусто)</a:t>
            </a:r>
            <a:endParaRPr lang="en-US" sz="1600" dirty="0"/>
          </a:p>
          <a:p>
            <a:r>
              <a:rPr lang="ru-RU" sz="1600" b="1" dirty="0"/>
              <a:t>            </a:t>
            </a:r>
            <a:r>
              <a:rPr lang="en-US" sz="1600" b="1" dirty="0"/>
              <a:t>Node current = root;</a:t>
            </a:r>
            <a:endParaRPr lang="en-US" sz="1600" dirty="0"/>
          </a:p>
          <a:p>
            <a:r>
              <a:rPr lang="en-US" sz="1600" b="1" dirty="0"/>
              <a:t>            Node parent = root;</a:t>
            </a:r>
            <a:endParaRPr lang="en-US" sz="1600" dirty="0"/>
          </a:p>
          <a:p>
            <a:r>
              <a:rPr lang="en-US" sz="1600" b="1" dirty="0"/>
              <a:t>            bool </a:t>
            </a:r>
            <a:r>
              <a:rPr lang="en-US" sz="1600" b="1" dirty="0" err="1"/>
              <a:t>isLeftChild</a:t>
            </a:r>
            <a:r>
              <a:rPr lang="en-US" sz="1600" b="1" dirty="0"/>
              <a:t> = true;</a:t>
            </a:r>
            <a:endParaRPr lang="en-US" sz="1600" dirty="0"/>
          </a:p>
          <a:p>
            <a:r>
              <a:rPr lang="en-US" sz="1600" b="1" dirty="0"/>
              <a:t>            while (</a:t>
            </a:r>
            <a:r>
              <a:rPr lang="en-US" sz="1600" b="1" dirty="0" err="1"/>
              <a:t>current.Key</a:t>
            </a:r>
            <a:r>
              <a:rPr lang="en-US" sz="1600" b="1" dirty="0"/>
              <a:t> != key) // </a:t>
            </a:r>
            <a:r>
              <a:rPr lang="en-US" sz="1600" b="1" dirty="0" err="1"/>
              <a:t>Поиск</a:t>
            </a:r>
            <a:r>
              <a:rPr lang="en-US" sz="1600" b="1" dirty="0"/>
              <a:t> </a:t>
            </a:r>
            <a:r>
              <a:rPr lang="en-US" sz="1600" b="1" dirty="0" err="1"/>
              <a:t>узла</a:t>
            </a:r>
            <a:endParaRPr lang="en-US" sz="1600" dirty="0"/>
          </a:p>
          <a:p>
            <a:r>
              <a:rPr lang="en-US" sz="1600" b="1" dirty="0"/>
              <a:t>            {</a:t>
            </a:r>
            <a:endParaRPr lang="en-US" sz="1600" dirty="0"/>
          </a:p>
          <a:p>
            <a:r>
              <a:rPr lang="en-US" sz="1600" b="1" dirty="0"/>
              <a:t>                parent = current;</a:t>
            </a:r>
            <a:endParaRPr lang="en-US" sz="1600" dirty="0"/>
          </a:p>
          <a:p>
            <a:r>
              <a:rPr lang="en-US" sz="1600" b="1" dirty="0"/>
              <a:t>                if (key &lt; </a:t>
            </a:r>
            <a:r>
              <a:rPr lang="en-US" sz="1600" b="1" dirty="0" err="1"/>
              <a:t>current.Key</a:t>
            </a:r>
            <a:r>
              <a:rPr lang="en-US" sz="1600" b="1" dirty="0"/>
              <a:t>) // </a:t>
            </a:r>
            <a:r>
              <a:rPr lang="en-US" sz="1600" b="1" dirty="0" err="1"/>
              <a:t>Двигаться</a:t>
            </a:r>
            <a:r>
              <a:rPr lang="en-US" sz="1600" b="1" dirty="0"/>
              <a:t> </a:t>
            </a:r>
            <a:r>
              <a:rPr lang="en-US" sz="1600" b="1" dirty="0" err="1"/>
              <a:t>налево</a:t>
            </a:r>
            <a:endParaRPr lang="en-US" sz="1600" dirty="0"/>
          </a:p>
          <a:p>
            <a:r>
              <a:rPr lang="en-US" sz="1600" b="1" dirty="0"/>
              <a:t>                {</a:t>
            </a:r>
            <a:endParaRPr lang="en-US" sz="1600" dirty="0"/>
          </a:p>
          <a:p>
            <a:r>
              <a:rPr lang="en-US" sz="1600" b="1" dirty="0"/>
              <a:t>                    </a:t>
            </a:r>
            <a:r>
              <a:rPr lang="en-US" sz="1600" b="1" dirty="0" err="1"/>
              <a:t>isLeftChild</a:t>
            </a:r>
            <a:r>
              <a:rPr lang="en-US" sz="1600" b="1" dirty="0"/>
              <a:t> = true;</a:t>
            </a:r>
            <a:endParaRPr lang="en-US" sz="1600" dirty="0"/>
          </a:p>
          <a:p>
            <a:r>
              <a:rPr lang="en-US" sz="1600" b="1" dirty="0"/>
              <a:t>                    current = </a:t>
            </a:r>
            <a:r>
              <a:rPr lang="en-US" sz="1600" b="1" dirty="0" err="1"/>
              <a:t>current.leftChild</a:t>
            </a:r>
            <a:r>
              <a:rPr lang="en-US" sz="1600" b="1" dirty="0"/>
              <a:t>;</a:t>
            </a:r>
            <a:endParaRPr lang="en-US" sz="1600" dirty="0"/>
          </a:p>
          <a:p>
            <a:r>
              <a:rPr lang="en-US" sz="1600" b="1" dirty="0"/>
              <a:t>                }</a:t>
            </a:r>
            <a:endParaRPr lang="en-US" sz="1600" dirty="0"/>
          </a:p>
          <a:p>
            <a:r>
              <a:rPr lang="ru-RU" b="1" dirty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1946" y="1414021"/>
            <a:ext cx="55241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else // </a:t>
            </a:r>
            <a:r>
              <a:rPr lang="ru-RU" sz="1600" b="1" dirty="0"/>
              <a:t>Двигаться</a:t>
            </a:r>
            <a:r>
              <a:rPr lang="en-US" sz="1600" b="1" dirty="0"/>
              <a:t> </a:t>
            </a:r>
            <a:r>
              <a:rPr lang="en-US" sz="1600" b="1" dirty="0" err="1"/>
              <a:t>направо</a:t>
            </a:r>
            <a:endParaRPr lang="en-US" sz="1600" dirty="0"/>
          </a:p>
          <a:p>
            <a:r>
              <a:rPr lang="en-US" sz="1600" b="1" dirty="0"/>
              <a:t>                {</a:t>
            </a:r>
            <a:endParaRPr lang="en-US" sz="1600" dirty="0"/>
          </a:p>
          <a:p>
            <a:r>
              <a:rPr lang="en-US" sz="1600" b="1" dirty="0"/>
              <a:t>                    </a:t>
            </a:r>
            <a:r>
              <a:rPr lang="en-US" sz="1600" b="1" dirty="0" err="1"/>
              <a:t>isLeftChild</a:t>
            </a:r>
            <a:r>
              <a:rPr lang="en-US" sz="1600" b="1" dirty="0"/>
              <a:t> = false;</a:t>
            </a:r>
            <a:endParaRPr lang="en-US" sz="1600" dirty="0"/>
          </a:p>
          <a:p>
            <a:r>
              <a:rPr lang="en-US" sz="1600" b="1" dirty="0"/>
              <a:t>                    current = </a:t>
            </a:r>
            <a:r>
              <a:rPr lang="en-US" sz="1600" b="1" dirty="0" err="1"/>
              <a:t>current.rightChild</a:t>
            </a:r>
            <a:r>
              <a:rPr lang="en-US" sz="1600" b="1" dirty="0"/>
              <a:t>;</a:t>
            </a:r>
            <a:endParaRPr lang="en-US" sz="1600" dirty="0"/>
          </a:p>
          <a:p>
            <a:r>
              <a:rPr lang="en-US" sz="1600" b="1" dirty="0"/>
              <a:t>                }</a:t>
            </a:r>
            <a:endParaRPr lang="en-US" sz="1600" dirty="0"/>
          </a:p>
          <a:p>
            <a:r>
              <a:rPr lang="en-US" sz="1600" b="1" dirty="0"/>
              <a:t>                if (current == null) // </a:t>
            </a:r>
            <a:r>
              <a:rPr lang="en-US" sz="1600" b="1" dirty="0" err="1"/>
              <a:t>Конец</a:t>
            </a:r>
            <a:r>
              <a:rPr lang="en-US" sz="1600" b="1" dirty="0"/>
              <a:t> </a:t>
            </a:r>
            <a:r>
              <a:rPr lang="en-US" sz="1600" b="1" dirty="0" err="1"/>
              <a:t>цепочки</a:t>
            </a:r>
            <a:endParaRPr lang="en-US" sz="1600" dirty="0"/>
          </a:p>
          <a:p>
            <a:r>
              <a:rPr lang="en-US" sz="1600" b="1" dirty="0"/>
              <a:t>                    return false</a:t>
            </a:r>
            <a:r>
              <a:rPr lang="ru-RU" sz="1600" b="1" dirty="0"/>
              <a:t>; // Узел не найден</a:t>
            </a:r>
            <a:endParaRPr lang="en-US" sz="1600" dirty="0"/>
          </a:p>
          <a:p>
            <a:r>
              <a:rPr lang="ru-RU" sz="1600" b="1" dirty="0"/>
              <a:t>            }</a:t>
            </a:r>
            <a:endParaRPr lang="en-US" sz="1600" dirty="0"/>
          </a:p>
          <a:p>
            <a:r>
              <a:rPr lang="ru-RU" sz="1600" b="1" dirty="0"/>
              <a:t>            // Удаляемый узел найден</a:t>
            </a:r>
            <a:endParaRPr lang="en-US" sz="1600" dirty="0"/>
          </a:p>
          <a:p>
            <a:r>
              <a:rPr lang="ru-RU" sz="1600" b="1" dirty="0"/>
              <a:t>            // Если узел не имеет потомков</a:t>
            </a:r>
            <a:endParaRPr lang="en-US" sz="1600" dirty="0"/>
          </a:p>
          <a:p>
            <a:r>
              <a:rPr lang="ru-RU" sz="1600" b="1" dirty="0"/>
              <a:t>            </a:t>
            </a:r>
            <a:r>
              <a:rPr lang="en-US" sz="1600" b="1" dirty="0"/>
              <a:t>if (</a:t>
            </a:r>
            <a:r>
              <a:rPr lang="en-US" sz="1600" b="1" dirty="0" err="1"/>
              <a:t>current.leftChild</a:t>
            </a:r>
            <a:r>
              <a:rPr lang="en-US" sz="1600" b="1" dirty="0"/>
              <a:t> == null &amp;&amp; </a:t>
            </a:r>
            <a:r>
              <a:rPr lang="en-US" sz="1600" b="1" dirty="0" err="1"/>
              <a:t>current.rightChild</a:t>
            </a:r>
            <a:r>
              <a:rPr lang="en-US" sz="1600" b="1" dirty="0"/>
              <a:t> == null)</a:t>
            </a:r>
            <a:endParaRPr lang="en-US" sz="1600" dirty="0"/>
          </a:p>
          <a:p>
            <a:r>
              <a:rPr lang="en-US" sz="1600" b="1" dirty="0"/>
              <a:t>            </a:t>
            </a:r>
            <a:r>
              <a:rPr lang="ru-RU" sz="1600" b="1" dirty="0"/>
              <a:t>{</a:t>
            </a:r>
            <a:endParaRPr lang="en-US" sz="1600" dirty="0"/>
          </a:p>
          <a:p>
            <a:r>
              <a:rPr lang="ru-RU" sz="1600" b="1" dirty="0"/>
              <a:t>                </a:t>
            </a:r>
            <a:r>
              <a:rPr lang="en-US" sz="1600" b="1" dirty="0"/>
              <a:t>if</a:t>
            </a:r>
            <a:r>
              <a:rPr lang="ru-RU" sz="1600" b="1" dirty="0"/>
              <a:t> (</a:t>
            </a:r>
            <a:r>
              <a:rPr lang="en-US" sz="1600" b="1" dirty="0"/>
              <a:t>current</a:t>
            </a:r>
            <a:r>
              <a:rPr lang="ru-RU" sz="1600" b="1" dirty="0"/>
              <a:t> == </a:t>
            </a:r>
            <a:r>
              <a:rPr lang="en-US" sz="1600" b="1" dirty="0"/>
              <a:t>root</a:t>
            </a:r>
            <a:r>
              <a:rPr lang="ru-RU" sz="1600" b="1" dirty="0"/>
              <a:t>) // Если узел является корневым,</a:t>
            </a:r>
            <a:endParaRPr lang="en-US" sz="1600" dirty="0"/>
          </a:p>
          <a:p>
            <a:r>
              <a:rPr lang="ru-RU" sz="1600" b="1" dirty="0"/>
              <a:t>                    </a:t>
            </a:r>
            <a:r>
              <a:rPr lang="en-US" sz="1600" b="1" dirty="0"/>
              <a:t>root = null; // </a:t>
            </a:r>
            <a:r>
              <a:rPr lang="en-US" sz="1600" b="1" dirty="0" err="1"/>
              <a:t>дерево</a:t>
            </a:r>
            <a:r>
              <a:rPr lang="en-US" sz="1600" b="1" dirty="0"/>
              <a:t> </a:t>
            </a:r>
            <a:r>
              <a:rPr lang="en-US" sz="1600" b="1" dirty="0" err="1"/>
              <a:t>очищается</a:t>
            </a:r>
            <a:endParaRPr lang="en-US" sz="1600" dirty="0"/>
          </a:p>
          <a:p>
            <a:r>
              <a:rPr lang="en-US" sz="1600" b="1" dirty="0"/>
              <a:t>                else if (</a:t>
            </a:r>
            <a:r>
              <a:rPr lang="en-US" sz="1600" b="1" dirty="0" err="1"/>
              <a:t>isLeftChild</a:t>
            </a:r>
            <a:r>
              <a:rPr lang="en-US" sz="1600" b="1" dirty="0"/>
              <a:t>)</a:t>
            </a:r>
            <a:endParaRPr lang="en-US" sz="1600" dirty="0"/>
          </a:p>
          <a:p>
            <a:r>
              <a:rPr lang="en-US" sz="1600" b="1" dirty="0"/>
              <a:t>                    parent</a:t>
            </a:r>
            <a:r>
              <a:rPr lang="ru-RU" sz="1600" b="1" dirty="0"/>
              <a:t>.</a:t>
            </a:r>
            <a:r>
              <a:rPr lang="en-US" sz="1600" b="1" dirty="0" err="1"/>
              <a:t>leftChild</a:t>
            </a:r>
            <a:r>
              <a:rPr lang="ru-RU" sz="1600" b="1" dirty="0"/>
              <a:t> = </a:t>
            </a:r>
            <a:r>
              <a:rPr lang="en-US" sz="1600" b="1" dirty="0"/>
              <a:t>null</a:t>
            </a:r>
            <a:r>
              <a:rPr lang="ru-RU" sz="1600" b="1" dirty="0"/>
              <a:t>; // Узел отсоединяется</a:t>
            </a:r>
            <a:endParaRPr lang="en-US" sz="1600" dirty="0"/>
          </a:p>
          <a:p>
            <a:r>
              <a:rPr lang="ru-RU" sz="1600" b="1" dirty="0"/>
              <a:t>                </a:t>
            </a:r>
            <a:r>
              <a:rPr lang="en-US" sz="1600" b="1" dirty="0"/>
              <a:t>else </a:t>
            </a:r>
            <a:r>
              <a:rPr lang="ru-RU" sz="1600" b="1" dirty="0"/>
              <a:t>// от родителя</a:t>
            </a:r>
            <a:endParaRPr lang="en-US" sz="1600" dirty="0"/>
          </a:p>
          <a:p>
            <a:r>
              <a:rPr lang="ru-RU" sz="1600" b="1" dirty="0"/>
              <a:t>                    </a:t>
            </a:r>
            <a:r>
              <a:rPr lang="en-US" sz="1600" b="1" dirty="0" err="1"/>
              <a:t>parent.rightChild</a:t>
            </a:r>
            <a:r>
              <a:rPr lang="en-US" sz="1600" b="1" dirty="0"/>
              <a:t> = null;</a:t>
            </a:r>
            <a:endParaRPr lang="en-US" sz="1600" dirty="0"/>
          </a:p>
          <a:p>
            <a:r>
              <a:rPr lang="en-US" sz="1600" b="1" dirty="0"/>
              <a:t>            }</a:t>
            </a:r>
            <a:endParaRPr lang="en-US" sz="1600" dirty="0"/>
          </a:p>
          <a:p>
            <a:r>
              <a:rPr lang="ru-RU" sz="1600" b="1" dirty="0"/>
              <a:t>            // Продолжение..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468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09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Удаление узла. Случай 2.</a:t>
            </a:r>
            <a:br>
              <a:rPr lang="ru-RU" sz="4000" dirty="0"/>
            </a:br>
            <a:r>
              <a:rPr lang="ru-RU" dirty="0"/>
              <a:t>Удаляемый узел имеет одного потомка</a:t>
            </a:r>
            <a:endParaRPr lang="en-US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710" y="1182579"/>
            <a:ext cx="4557155" cy="3444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6082" y="1187777"/>
            <a:ext cx="59671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// Если нет правого потомка, узел заменяется левым поддеревом</a:t>
            </a:r>
          </a:p>
          <a:p>
            <a:r>
              <a:rPr lang="en-US" dirty="0"/>
              <a:t>            else if (</a:t>
            </a:r>
            <a:r>
              <a:rPr lang="en-US" dirty="0" err="1"/>
              <a:t>current.rightChild</a:t>
            </a:r>
            <a:r>
              <a:rPr lang="en-US" dirty="0"/>
              <a:t> == null)</a:t>
            </a:r>
          </a:p>
          <a:p>
            <a:r>
              <a:rPr lang="en-US" dirty="0"/>
              <a:t>                if (current == root)</a:t>
            </a:r>
          </a:p>
          <a:p>
            <a:r>
              <a:rPr lang="en-US" dirty="0"/>
              <a:t>                    root = </a:t>
            </a:r>
            <a:r>
              <a:rPr lang="en-US" dirty="0" err="1"/>
              <a:t>current.leftChild</a:t>
            </a:r>
            <a:r>
              <a:rPr lang="en-US" dirty="0"/>
              <a:t>;</a:t>
            </a:r>
          </a:p>
          <a:p>
            <a:r>
              <a:rPr lang="ru-RU" dirty="0"/>
              <a:t>           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isLeftChild</a:t>
            </a:r>
            <a:r>
              <a:rPr lang="ru-RU" dirty="0"/>
              <a:t>) // Левый потомок родителя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parent.leftChild</a:t>
            </a:r>
            <a:r>
              <a:rPr lang="en-US" dirty="0"/>
              <a:t> = </a:t>
            </a:r>
            <a:r>
              <a:rPr lang="en-US" dirty="0" err="1"/>
              <a:t>current.leftChild</a:t>
            </a:r>
            <a:r>
              <a:rPr lang="en-US" dirty="0"/>
              <a:t>;</a:t>
            </a:r>
          </a:p>
          <a:p>
            <a:r>
              <a:rPr lang="en-US" dirty="0"/>
              <a:t>                else // </a:t>
            </a:r>
            <a:r>
              <a:rPr lang="ru-RU" dirty="0"/>
              <a:t>Правый потомок родителя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parent.rightChild</a:t>
            </a:r>
            <a:r>
              <a:rPr lang="en-US" dirty="0"/>
              <a:t> = </a:t>
            </a:r>
            <a:r>
              <a:rPr lang="en-US" dirty="0" err="1"/>
              <a:t>current.leftChild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ru-RU" dirty="0"/>
              <a:t>            // Если нет левого потомка, узел заменяется правым поддеревом</a:t>
            </a:r>
          </a:p>
          <a:p>
            <a:r>
              <a:rPr lang="en-US" dirty="0"/>
              <a:t>            else if (</a:t>
            </a:r>
            <a:r>
              <a:rPr lang="en-US" dirty="0" err="1"/>
              <a:t>current.leftChild</a:t>
            </a:r>
            <a:r>
              <a:rPr lang="en-US" dirty="0"/>
              <a:t> == null)</a:t>
            </a:r>
          </a:p>
          <a:p>
            <a:r>
              <a:rPr lang="en-US" dirty="0"/>
              <a:t>                if (current == root)</a:t>
            </a:r>
          </a:p>
          <a:p>
            <a:r>
              <a:rPr lang="en-US" dirty="0"/>
              <a:t>                    root = </a:t>
            </a:r>
            <a:r>
              <a:rPr lang="en-US" dirty="0" err="1"/>
              <a:t>current.rightChild</a:t>
            </a:r>
            <a:r>
              <a:rPr lang="en-US" dirty="0"/>
              <a:t>;</a:t>
            </a:r>
          </a:p>
          <a:p>
            <a:r>
              <a:rPr lang="ru-RU" dirty="0"/>
              <a:t>               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isLeftChild</a:t>
            </a:r>
            <a:r>
              <a:rPr lang="ru-RU" dirty="0"/>
              <a:t>) // Левый потомок родителя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parent.leftChild</a:t>
            </a:r>
            <a:r>
              <a:rPr lang="en-US" dirty="0"/>
              <a:t> = </a:t>
            </a:r>
            <a:r>
              <a:rPr lang="en-US" dirty="0" err="1"/>
              <a:t>current.rightChild</a:t>
            </a:r>
            <a:r>
              <a:rPr lang="en-US" dirty="0"/>
              <a:t>;</a:t>
            </a:r>
          </a:p>
          <a:p>
            <a:r>
              <a:rPr lang="en-US" dirty="0"/>
              <a:t>                else // </a:t>
            </a:r>
            <a:r>
              <a:rPr lang="ru-RU" dirty="0"/>
              <a:t>Правый потомок родителя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parent.rightChild</a:t>
            </a:r>
            <a:r>
              <a:rPr lang="en-US" dirty="0"/>
              <a:t> = </a:t>
            </a:r>
            <a:r>
              <a:rPr lang="en-US" dirty="0" err="1"/>
              <a:t>current.rightChild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08551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1402"/>
            <a:ext cx="10515600" cy="9898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Удаление узла. Случай 3.</a:t>
            </a:r>
            <a:br>
              <a:rPr lang="ru-RU" sz="4000" dirty="0"/>
            </a:br>
            <a:r>
              <a:rPr lang="ru-RU" dirty="0"/>
              <a:t>Удаляемый узел имеет двух потомков</a:t>
            </a:r>
            <a:endParaRPr lang="en-US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478" y="1261521"/>
            <a:ext cx="7374524" cy="38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4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Удаление узла. Поиск преемника.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5802"/>
            <a:ext cx="10515600" cy="50457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каждого узла узел со следующим по величине ключом называется его </a:t>
            </a:r>
            <a:r>
              <a:rPr lang="ru-RU" i="1" u="sng" dirty="0"/>
              <a:t>преемником.</a:t>
            </a:r>
          </a:p>
          <a:p>
            <a:pPr marL="0" indent="0">
              <a:buNone/>
            </a:pPr>
            <a:r>
              <a:rPr lang="ru-RU" dirty="0"/>
              <a:t>Чтобы удалить узел с двумя потомками, необходимо </a:t>
            </a:r>
            <a:r>
              <a:rPr lang="ru-RU" i="1" dirty="0"/>
              <a:t>заменить его преемником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6117" y="2931737"/>
            <a:ext cx="6398129" cy="36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5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Удаление узла. Поиск преемника</a:t>
            </a:r>
            <a:endParaRPr lang="en-US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18" y="1207071"/>
            <a:ext cx="4669348" cy="44113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7926" y="1102937"/>
            <a:ext cx="65422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private node </a:t>
            </a:r>
            <a:r>
              <a:rPr lang="en-US" b="1" i="1" dirty="0" err="1"/>
              <a:t>getSuccessor</a:t>
            </a:r>
            <a:r>
              <a:rPr lang="en-US" b="1" i="1" dirty="0"/>
              <a:t>(node </a:t>
            </a:r>
            <a:r>
              <a:rPr lang="en-US" b="1" i="1" dirty="0" err="1"/>
              <a:t>delNode</a:t>
            </a:r>
            <a:r>
              <a:rPr lang="en-US" b="1" i="1" dirty="0"/>
              <a:t>)</a:t>
            </a:r>
            <a:endParaRPr lang="en-US" dirty="0"/>
          </a:p>
          <a:p>
            <a:r>
              <a:rPr lang="en-US" b="1" i="1" dirty="0"/>
              <a:t>{</a:t>
            </a:r>
            <a:endParaRPr lang="en-US" dirty="0"/>
          </a:p>
          <a:p>
            <a:r>
              <a:rPr lang="en-US" b="1" i="1" dirty="0"/>
              <a:t>Node </a:t>
            </a:r>
            <a:r>
              <a:rPr lang="en-US" b="1" i="1" dirty="0" err="1"/>
              <a:t>successorParent</a:t>
            </a:r>
            <a:r>
              <a:rPr lang="en-US" b="1" i="1" dirty="0"/>
              <a:t> = </a:t>
            </a:r>
            <a:r>
              <a:rPr lang="en-US" b="1" i="1" dirty="0" err="1"/>
              <a:t>delNode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b="1" i="1" dirty="0"/>
              <a:t>Node successor = </a:t>
            </a:r>
            <a:r>
              <a:rPr lang="en-US" b="1" i="1" dirty="0" err="1"/>
              <a:t>delNode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b="1" i="1" dirty="0"/>
              <a:t>Node current = </a:t>
            </a:r>
            <a:r>
              <a:rPr lang="en-US" b="1" i="1" dirty="0" err="1"/>
              <a:t>delNode.rightChild</a:t>
            </a:r>
            <a:r>
              <a:rPr lang="en-US" b="1" i="1" dirty="0"/>
              <a:t>; // </a:t>
            </a:r>
            <a:r>
              <a:rPr lang="en-US" b="1" i="1" dirty="0" err="1"/>
              <a:t>Переход</a:t>
            </a:r>
            <a:r>
              <a:rPr lang="en-US" b="1" i="1" dirty="0"/>
              <a:t> к </a:t>
            </a:r>
            <a:r>
              <a:rPr lang="en-US" b="1" i="1" dirty="0" err="1"/>
              <a:t>правому</a:t>
            </a:r>
            <a:r>
              <a:rPr lang="en-US" b="1" i="1" dirty="0"/>
              <a:t> </a:t>
            </a:r>
            <a:r>
              <a:rPr lang="en-US" b="1" i="1" dirty="0" err="1"/>
              <a:t>потомку</a:t>
            </a:r>
            <a:endParaRPr lang="en-US" dirty="0"/>
          </a:p>
          <a:p>
            <a:r>
              <a:rPr lang="en-US" b="1" i="1" dirty="0"/>
              <a:t>while</a:t>
            </a:r>
            <a:r>
              <a:rPr lang="ru-RU" b="1" i="1" dirty="0"/>
              <a:t>(</a:t>
            </a:r>
            <a:r>
              <a:rPr lang="en-US" b="1" i="1" dirty="0"/>
              <a:t>current</a:t>
            </a:r>
            <a:r>
              <a:rPr lang="ru-RU" b="1" i="1" dirty="0"/>
              <a:t> != </a:t>
            </a:r>
            <a:r>
              <a:rPr lang="en-US" b="1" i="1" dirty="0"/>
              <a:t>null</a:t>
            </a:r>
            <a:r>
              <a:rPr lang="ru-RU" b="1" i="1" dirty="0"/>
              <a:t>) // Пока остаются левые потомки</a:t>
            </a:r>
            <a:endParaRPr lang="en-US" dirty="0"/>
          </a:p>
          <a:p>
            <a:r>
              <a:rPr lang="en-US" b="1" i="1" dirty="0"/>
              <a:t>{</a:t>
            </a:r>
            <a:endParaRPr lang="en-US" dirty="0"/>
          </a:p>
          <a:p>
            <a:r>
              <a:rPr lang="en-US" b="1" i="1" dirty="0" err="1"/>
              <a:t>successorParent</a:t>
            </a:r>
            <a:r>
              <a:rPr lang="en-US" b="1" i="1" dirty="0"/>
              <a:t> = successor;</a:t>
            </a:r>
            <a:endParaRPr lang="en-US" dirty="0"/>
          </a:p>
          <a:p>
            <a:r>
              <a:rPr lang="en-US" b="1" i="1" dirty="0"/>
              <a:t>successor = current;</a:t>
            </a:r>
            <a:endParaRPr lang="en-US" dirty="0"/>
          </a:p>
          <a:p>
            <a:r>
              <a:rPr lang="en-US" b="1" i="1" dirty="0"/>
              <a:t>current = </a:t>
            </a:r>
            <a:r>
              <a:rPr lang="en-US" b="1" i="1" dirty="0" err="1"/>
              <a:t>current.leftChild</a:t>
            </a:r>
            <a:r>
              <a:rPr lang="en-US" b="1" i="1" dirty="0"/>
              <a:t>; // </a:t>
            </a:r>
            <a:r>
              <a:rPr lang="en-US" b="1" i="1" dirty="0" err="1"/>
              <a:t>Переход</a:t>
            </a:r>
            <a:r>
              <a:rPr lang="en-US" b="1" i="1" dirty="0"/>
              <a:t> к </a:t>
            </a:r>
            <a:r>
              <a:rPr lang="en-US" b="1" i="1" dirty="0" err="1"/>
              <a:t>левому</a:t>
            </a:r>
            <a:r>
              <a:rPr lang="en-US" b="1" i="1" dirty="0"/>
              <a:t> </a:t>
            </a:r>
            <a:r>
              <a:rPr lang="en-US" b="1" i="1" dirty="0" err="1"/>
              <a:t>потомку</a:t>
            </a:r>
            <a:endParaRPr lang="en-US" dirty="0"/>
          </a:p>
          <a:p>
            <a:r>
              <a:rPr lang="en-US" b="1" i="1" dirty="0"/>
              <a:t>}</a:t>
            </a:r>
            <a:endParaRPr lang="en-US" dirty="0"/>
          </a:p>
          <a:p>
            <a:r>
              <a:rPr lang="en-US" b="1" i="1" dirty="0"/>
              <a:t>// </a:t>
            </a:r>
            <a:r>
              <a:rPr lang="en-US" b="1" i="1" dirty="0" err="1"/>
              <a:t>Если</a:t>
            </a:r>
            <a:r>
              <a:rPr lang="en-US" b="1" i="1" dirty="0"/>
              <a:t> </a:t>
            </a:r>
            <a:r>
              <a:rPr lang="en-US" b="1" i="1" dirty="0" err="1"/>
              <a:t>преемник</a:t>
            </a:r>
            <a:r>
              <a:rPr lang="en-US" b="1" i="1" dirty="0"/>
              <a:t> </a:t>
            </a:r>
            <a:r>
              <a:rPr lang="en-US" b="1" i="1" dirty="0" err="1"/>
              <a:t>не</a:t>
            </a:r>
            <a:r>
              <a:rPr lang="en-US" b="1" i="1" dirty="0"/>
              <a:t> </a:t>
            </a:r>
            <a:r>
              <a:rPr lang="en-US" b="1" i="1" dirty="0" err="1"/>
              <a:t>является</a:t>
            </a:r>
            <a:endParaRPr lang="en-US" dirty="0"/>
          </a:p>
          <a:p>
            <a:r>
              <a:rPr lang="en-US" b="1" i="1" dirty="0"/>
              <a:t>if(successor != </a:t>
            </a:r>
            <a:r>
              <a:rPr lang="en-US" b="1" i="1" dirty="0" err="1"/>
              <a:t>delNode.rightChild</a:t>
            </a:r>
            <a:r>
              <a:rPr lang="en-US" b="1" i="1" dirty="0"/>
              <a:t>) // </a:t>
            </a:r>
            <a:r>
              <a:rPr lang="en-US" b="1" i="1" dirty="0" err="1"/>
              <a:t>правым</a:t>
            </a:r>
            <a:r>
              <a:rPr lang="en-US" b="1" i="1" dirty="0"/>
              <a:t> </a:t>
            </a:r>
            <a:r>
              <a:rPr lang="en-US" b="1" i="1" dirty="0" err="1"/>
              <a:t>потомком</a:t>
            </a:r>
            <a:r>
              <a:rPr lang="en-US" b="1" i="1" dirty="0"/>
              <a:t>,</a:t>
            </a:r>
            <a:endParaRPr lang="en-US" dirty="0"/>
          </a:p>
          <a:p>
            <a:r>
              <a:rPr lang="en-US" b="1" i="1" dirty="0"/>
              <a:t>{ // </a:t>
            </a:r>
            <a:r>
              <a:rPr lang="en-US" b="1" i="1" dirty="0" err="1"/>
              <a:t>создать</a:t>
            </a:r>
            <a:r>
              <a:rPr lang="en-US" b="1" i="1" dirty="0"/>
              <a:t> </a:t>
            </a:r>
            <a:r>
              <a:rPr lang="en-US" b="1" i="1" dirty="0" err="1"/>
              <a:t>связи</a:t>
            </a:r>
            <a:r>
              <a:rPr lang="en-US" b="1" i="1" dirty="0"/>
              <a:t> </a:t>
            </a:r>
            <a:r>
              <a:rPr lang="en-US" b="1" i="1" dirty="0" err="1"/>
              <a:t>между</a:t>
            </a:r>
            <a:r>
              <a:rPr lang="en-US" b="1" i="1" dirty="0"/>
              <a:t> </a:t>
            </a:r>
            <a:r>
              <a:rPr lang="en-US" b="1" i="1" dirty="0" err="1"/>
              <a:t>узлами</a:t>
            </a:r>
            <a:endParaRPr lang="en-US" dirty="0"/>
          </a:p>
          <a:p>
            <a:r>
              <a:rPr lang="en-US" b="1" i="1" dirty="0" err="1"/>
              <a:t>successorParent.leftChild</a:t>
            </a:r>
            <a:r>
              <a:rPr lang="en-US" b="1" i="1" dirty="0"/>
              <a:t> = </a:t>
            </a:r>
            <a:r>
              <a:rPr lang="en-US" b="1" i="1" dirty="0" err="1"/>
              <a:t>successor.rightChild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b="1" i="1" dirty="0" err="1"/>
              <a:t>successor.rightChild</a:t>
            </a:r>
            <a:r>
              <a:rPr lang="en-US" b="1" i="1" dirty="0"/>
              <a:t> = </a:t>
            </a:r>
            <a:r>
              <a:rPr lang="en-US" b="1" i="1" dirty="0" err="1"/>
              <a:t>delNode.rightChild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b="1" i="1" dirty="0"/>
              <a:t>}</a:t>
            </a:r>
            <a:endParaRPr lang="en-US" dirty="0"/>
          </a:p>
          <a:p>
            <a:r>
              <a:rPr lang="en-US" b="1" i="1" dirty="0"/>
              <a:t>return successor;</a:t>
            </a:r>
            <a:endParaRPr lang="en-US" dirty="0"/>
          </a:p>
          <a:p>
            <a:r>
              <a:rPr lang="en-US" b="1" i="1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600" dirty="0"/>
              <a:t>Если у правого потомка исходного узла нет левых потомков, то сам правый потомок становится преемником </a:t>
            </a:r>
            <a:endParaRPr lang="en-US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214" y="2030046"/>
            <a:ext cx="4281680" cy="3267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5633" y="1941922"/>
            <a:ext cx="66647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/>
              <a:t>// Метод возвращает узел со следующим значением после //</a:t>
            </a:r>
            <a:r>
              <a:rPr lang="en-US" sz="1600" b="1" i="1" dirty="0" err="1"/>
              <a:t>delNode</a:t>
            </a:r>
            <a:r>
              <a:rPr lang="ru-RU" sz="1600" b="1" i="1" dirty="0"/>
              <a:t>. Для этого он сначала переходит к правому потомку, а затем  отслеживает цепочку левых потомков этого узла.</a:t>
            </a:r>
            <a:endParaRPr lang="en-US" sz="1600" dirty="0"/>
          </a:p>
          <a:p>
            <a:r>
              <a:rPr lang="en-US" sz="1600" b="1" i="1" dirty="0"/>
              <a:t>private node </a:t>
            </a:r>
            <a:r>
              <a:rPr lang="en-US" sz="1600" b="1" i="1" dirty="0" err="1"/>
              <a:t>getSuccessor</a:t>
            </a:r>
            <a:r>
              <a:rPr lang="en-US" sz="1600" b="1" i="1" dirty="0"/>
              <a:t>(node </a:t>
            </a:r>
            <a:r>
              <a:rPr lang="en-US" sz="1600" b="1" i="1" dirty="0" err="1"/>
              <a:t>delNode</a:t>
            </a:r>
            <a:r>
              <a:rPr lang="en-US" sz="1600" b="1" i="1" dirty="0"/>
              <a:t>)</a:t>
            </a:r>
            <a:endParaRPr lang="en-US" sz="1600" dirty="0"/>
          </a:p>
          <a:p>
            <a:r>
              <a:rPr lang="en-US" sz="1600" b="1" i="1" dirty="0"/>
              <a:t>{</a:t>
            </a:r>
            <a:r>
              <a:rPr lang="ru-RU" sz="1600" b="1" i="1" dirty="0"/>
              <a:t> </a:t>
            </a:r>
            <a:r>
              <a:rPr lang="en-US" sz="1600" b="1" i="1" dirty="0"/>
              <a:t>Node </a:t>
            </a:r>
            <a:r>
              <a:rPr lang="en-US" sz="1600" b="1" i="1" dirty="0" err="1"/>
              <a:t>successorParent</a:t>
            </a:r>
            <a:r>
              <a:rPr lang="en-US" sz="1600" b="1" i="1" dirty="0"/>
              <a:t> = </a:t>
            </a:r>
            <a:r>
              <a:rPr lang="en-US" sz="1600" b="1" i="1" dirty="0" err="1"/>
              <a:t>delNode</a:t>
            </a:r>
            <a:r>
              <a:rPr lang="en-US" sz="1600" b="1" i="1" dirty="0"/>
              <a:t>;</a:t>
            </a:r>
            <a:endParaRPr lang="en-US" sz="1600" dirty="0"/>
          </a:p>
          <a:p>
            <a:r>
              <a:rPr lang="en-US" sz="1600" b="1" i="1" dirty="0"/>
              <a:t>Node successor = </a:t>
            </a:r>
            <a:r>
              <a:rPr lang="en-US" sz="1600" b="1" i="1" dirty="0" err="1"/>
              <a:t>delNode</a:t>
            </a:r>
            <a:r>
              <a:rPr lang="en-US" sz="1600" b="1" i="1" dirty="0"/>
              <a:t>;</a:t>
            </a:r>
            <a:endParaRPr lang="en-US" sz="1600" dirty="0"/>
          </a:p>
          <a:p>
            <a:r>
              <a:rPr lang="en-US" sz="1600" b="1" i="1" dirty="0"/>
              <a:t>Node current = </a:t>
            </a:r>
            <a:r>
              <a:rPr lang="en-US" sz="1600" b="1" i="1" dirty="0" err="1"/>
              <a:t>delNode.rightChild</a:t>
            </a:r>
            <a:r>
              <a:rPr lang="en-US" sz="1600" b="1" i="1" dirty="0"/>
              <a:t>; // </a:t>
            </a:r>
            <a:r>
              <a:rPr lang="en-US" sz="1600" b="1" i="1" dirty="0" err="1"/>
              <a:t>Переход</a:t>
            </a:r>
            <a:r>
              <a:rPr lang="en-US" sz="1600" b="1" i="1" dirty="0"/>
              <a:t> к </a:t>
            </a:r>
            <a:r>
              <a:rPr lang="en-US" sz="1600" b="1" i="1" dirty="0" err="1"/>
              <a:t>правому</a:t>
            </a:r>
            <a:r>
              <a:rPr lang="en-US" sz="1600" b="1" i="1" dirty="0"/>
              <a:t> </a:t>
            </a:r>
            <a:r>
              <a:rPr lang="en-US" sz="1600" b="1" i="1" dirty="0" err="1"/>
              <a:t>потомку</a:t>
            </a:r>
            <a:endParaRPr lang="en-US" sz="1600" dirty="0"/>
          </a:p>
          <a:p>
            <a:r>
              <a:rPr lang="en-US" sz="1600" b="1" i="1" dirty="0"/>
              <a:t>while</a:t>
            </a:r>
            <a:r>
              <a:rPr lang="ru-RU" sz="1600" b="1" i="1" dirty="0"/>
              <a:t>(</a:t>
            </a:r>
            <a:r>
              <a:rPr lang="en-US" sz="1600" b="1" i="1" dirty="0"/>
              <a:t>current</a:t>
            </a:r>
            <a:r>
              <a:rPr lang="ru-RU" sz="1600" b="1" i="1" dirty="0"/>
              <a:t> != </a:t>
            </a:r>
            <a:r>
              <a:rPr lang="en-US" sz="1600" b="1" i="1" dirty="0"/>
              <a:t>null</a:t>
            </a:r>
            <a:r>
              <a:rPr lang="ru-RU" sz="1600" b="1" i="1" dirty="0"/>
              <a:t>) // Пока остаются левые потомки</a:t>
            </a:r>
            <a:endParaRPr lang="en-US" sz="1600" dirty="0"/>
          </a:p>
          <a:p>
            <a:r>
              <a:rPr lang="en-US" sz="1600" b="1" i="1" dirty="0"/>
              <a:t>{</a:t>
            </a:r>
            <a:r>
              <a:rPr lang="ru-RU" sz="1600" b="1" i="1" dirty="0"/>
              <a:t> </a:t>
            </a:r>
            <a:r>
              <a:rPr lang="en-US" sz="1600" b="1" i="1" dirty="0" err="1"/>
              <a:t>successorParent</a:t>
            </a:r>
            <a:r>
              <a:rPr lang="en-US" sz="1600" b="1" i="1" dirty="0"/>
              <a:t> = successor;</a:t>
            </a:r>
            <a:endParaRPr lang="en-US" sz="1600" dirty="0"/>
          </a:p>
          <a:p>
            <a:r>
              <a:rPr lang="en-US" sz="1600" b="1" i="1" dirty="0"/>
              <a:t>successor = current;</a:t>
            </a:r>
            <a:endParaRPr lang="en-US" sz="1600" dirty="0"/>
          </a:p>
          <a:p>
            <a:r>
              <a:rPr lang="en-US" sz="1600" b="1" i="1" dirty="0"/>
              <a:t>current = </a:t>
            </a:r>
            <a:r>
              <a:rPr lang="en-US" sz="1600" b="1" i="1" dirty="0" err="1"/>
              <a:t>current.leftChild</a:t>
            </a:r>
            <a:r>
              <a:rPr lang="en-US" sz="1600" b="1" i="1" dirty="0"/>
              <a:t>; // </a:t>
            </a:r>
            <a:r>
              <a:rPr lang="en-US" sz="1600" b="1" i="1" dirty="0" err="1"/>
              <a:t>Переход</a:t>
            </a:r>
            <a:r>
              <a:rPr lang="en-US" sz="1600" b="1" i="1" dirty="0"/>
              <a:t> к </a:t>
            </a:r>
            <a:r>
              <a:rPr lang="en-US" sz="1600" b="1" i="1" dirty="0" err="1"/>
              <a:t>левому</a:t>
            </a:r>
            <a:r>
              <a:rPr lang="en-US" sz="1600" b="1" i="1" dirty="0"/>
              <a:t> </a:t>
            </a:r>
            <a:r>
              <a:rPr lang="en-US" sz="1600" b="1" i="1" dirty="0" err="1"/>
              <a:t>потомку</a:t>
            </a:r>
            <a:endParaRPr lang="en-US" sz="1600" dirty="0"/>
          </a:p>
          <a:p>
            <a:r>
              <a:rPr lang="en-US" sz="1600" b="1" i="1" dirty="0"/>
              <a:t>}</a:t>
            </a:r>
            <a:endParaRPr lang="en-US" sz="1600" dirty="0"/>
          </a:p>
          <a:p>
            <a:r>
              <a:rPr lang="en-US" sz="1600" b="1" i="1" dirty="0"/>
              <a:t>// </a:t>
            </a:r>
            <a:r>
              <a:rPr lang="en-US" sz="1600" b="1" i="1" dirty="0" err="1"/>
              <a:t>Если</a:t>
            </a:r>
            <a:r>
              <a:rPr lang="en-US" sz="1600" b="1" i="1" dirty="0"/>
              <a:t> </a:t>
            </a:r>
            <a:r>
              <a:rPr lang="en-US" sz="1600" b="1" i="1" dirty="0" err="1"/>
              <a:t>преемник</a:t>
            </a:r>
            <a:r>
              <a:rPr lang="en-US" sz="1600" b="1" i="1" dirty="0"/>
              <a:t> </a:t>
            </a:r>
            <a:r>
              <a:rPr lang="en-US" sz="1600" b="1" i="1" dirty="0" err="1"/>
              <a:t>не</a:t>
            </a:r>
            <a:r>
              <a:rPr lang="en-US" sz="1600" b="1" i="1" dirty="0"/>
              <a:t> </a:t>
            </a:r>
            <a:r>
              <a:rPr lang="en-US" sz="1600" b="1" i="1" dirty="0" err="1"/>
              <a:t>является</a:t>
            </a:r>
            <a:endParaRPr lang="en-US" sz="1600" dirty="0"/>
          </a:p>
          <a:p>
            <a:r>
              <a:rPr lang="en-US" sz="1600" b="1" i="1" dirty="0"/>
              <a:t>if(successor != </a:t>
            </a:r>
            <a:r>
              <a:rPr lang="en-US" sz="1600" b="1" i="1" dirty="0" err="1"/>
              <a:t>delNode.rightChild</a:t>
            </a:r>
            <a:r>
              <a:rPr lang="en-US" sz="1600" b="1" i="1" dirty="0"/>
              <a:t>) // </a:t>
            </a:r>
            <a:r>
              <a:rPr lang="en-US" sz="1600" b="1" i="1" dirty="0" err="1"/>
              <a:t>правым</a:t>
            </a:r>
            <a:r>
              <a:rPr lang="en-US" sz="1600" b="1" i="1" dirty="0"/>
              <a:t> </a:t>
            </a:r>
            <a:r>
              <a:rPr lang="en-US" sz="1600" b="1" i="1" dirty="0" err="1"/>
              <a:t>потомком</a:t>
            </a:r>
            <a:r>
              <a:rPr lang="en-US" sz="1600" b="1" i="1" dirty="0"/>
              <a:t>,</a:t>
            </a:r>
            <a:endParaRPr lang="en-US" sz="1600" dirty="0"/>
          </a:p>
          <a:p>
            <a:r>
              <a:rPr lang="en-US" sz="1600" b="1" i="1" dirty="0"/>
              <a:t>{ // </a:t>
            </a:r>
            <a:r>
              <a:rPr lang="en-US" sz="1600" b="1" i="1" dirty="0" err="1"/>
              <a:t>создать</a:t>
            </a:r>
            <a:r>
              <a:rPr lang="en-US" sz="1600" b="1" i="1" dirty="0"/>
              <a:t> </a:t>
            </a:r>
            <a:r>
              <a:rPr lang="en-US" sz="1600" b="1" i="1" dirty="0" err="1"/>
              <a:t>связи</a:t>
            </a:r>
            <a:r>
              <a:rPr lang="en-US" sz="1600" b="1" i="1" dirty="0"/>
              <a:t> </a:t>
            </a:r>
            <a:r>
              <a:rPr lang="en-US" sz="1600" b="1" i="1" dirty="0" err="1"/>
              <a:t>между</a:t>
            </a:r>
            <a:r>
              <a:rPr lang="en-US" sz="1600" b="1" i="1" dirty="0"/>
              <a:t> </a:t>
            </a:r>
            <a:r>
              <a:rPr lang="en-US" sz="1600" b="1" i="1" dirty="0" err="1"/>
              <a:t>узлами</a:t>
            </a:r>
            <a:endParaRPr lang="en-US" sz="1600" dirty="0"/>
          </a:p>
          <a:p>
            <a:r>
              <a:rPr lang="en-US" sz="1600" b="1" i="1" dirty="0" err="1"/>
              <a:t>successorParent.leftChild</a:t>
            </a:r>
            <a:r>
              <a:rPr lang="en-US" sz="1600" b="1" i="1" dirty="0"/>
              <a:t> = </a:t>
            </a:r>
            <a:r>
              <a:rPr lang="en-US" sz="1600" b="1" i="1" dirty="0" err="1"/>
              <a:t>successor.rightChild</a:t>
            </a:r>
            <a:r>
              <a:rPr lang="en-US" sz="1600" b="1" i="1" dirty="0"/>
              <a:t>;</a:t>
            </a:r>
            <a:endParaRPr lang="en-US" sz="1600" dirty="0"/>
          </a:p>
          <a:p>
            <a:r>
              <a:rPr lang="en-US" sz="1600" b="1" i="1" dirty="0" err="1"/>
              <a:t>successor.rightChild</a:t>
            </a:r>
            <a:r>
              <a:rPr lang="en-US" sz="1600" b="1" i="1" dirty="0"/>
              <a:t> = </a:t>
            </a:r>
            <a:r>
              <a:rPr lang="en-US" sz="1600" b="1" i="1" dirty="0" err="1"/>
              <a:t>delNode.rightChild</a:t>
            </a:r>
            <a:r>
              <a:rPr lang="en-US" sz="1600" b="1" i="1" dirty="0"/>
              <a:t>;</a:t>
            </a:r>
            <a:endParaRPr lang="en-US" sz="1600" dirty="0"/>
          </a:p>
          <a:p>
            <a:r>
              <a:rPr lang="en-US" sz="1600" b="1" i="1" dirty="0"/>
              <a:t>}</a:t>
            </a:r>
            <a:endParaRPr lang="en-US" sz="1600" dirty="0"/>
          </a:p>
          <a:p>
            <a:r>
              <a:rPr lang="en-US" b="1" i="1" dirty="0"/>
              <a:t>return successor;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8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9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ru-RU" sz="4000" dirty="0">
                <a:latin typeface="+mn-lt"/>
              </a:rPr>
            </a:br>
            <a:r>
              <a:rPr lang="ru-RU" sz="4000" dirty="0">
                <a:latin typeface="+mn-lt"/>
              </a:rPr>
              <a:t>Удаление узла. </a:t>
            </a:r>
            <a:br>
              <a:rPr lang="ru-RU" sz="4000" dirty="0">
                <a:latin typeface="+mn-lt"/>
              </a:rPr>
            </a:br>
            <a:r>
              <a:rPr lang="ru-RU" sz="4000" dirty="0">
                <a:latin typeface="+mn-lt"/>
              </a:rPr>
              <a:t>Преемник является правым потомком </a:t>
            </a:r>
            <a:r>
              <a:rPr lang="en-US" sz="4000" dirty="0" err="1">
                <a:latin typeface="+mn-lt"/>
              </a:rPr>
              <a:t>delNode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985" y="1500761"/>
            <a:ext cx="5143946" cy="2629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076" y="4462689"/>
            <a:ext cx="596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Отсоединить </a:t>
            </a:r>
            <a:r>
              <a:rPr lang="en-US" dirty="0"/>
              <a:t>current</a:t>
            </a:r>
            <a:r>
              <a:rPr lang="ru-RU" dirty="0"/>
              <a:t> от поля </a:t>
            </a:r>
            <a:r>
              <a:rPr lang="en-US" dirty="0" err="1"/>
              <a:t>rightChild</a:t>
            </a:r>
            <a:r>
              <a:rPr lang="ru-RU" dirty="0"/>
              <a:t> (или </a:t>
            </a:r>
            <a:r>
              <a:rPr lang="en-US" dirty="0" err="1"/>
              <a:t>leftChild</a:t>
            </a:r>
            <a:r>
              <a:rPr lang="ru-RU" dirty="0"/>
              <a:t>)</a:t>
            </a:r>
          </a:p>
          <a:p>
            <a:r>
              <a:rPr lang="ru-RU" dirty="0"/>
              <a:t>      его родителя. </a:t>
            </a:r>
          </a:p>
          <a:p>
            <a:r>
              <a:rPr lang="ru-RU" dirty="0"/>
              <a:t>    Сохранить в поле ссылку на преемника.</a:t>
            </a:r>
            <a:endParaRPr lang="en-US" dirty="0"/>
          </a:p>
          <a:p>
            <a:r>
              <a:rPr lang="ru-RU" dirty="0"/>
              <a:t>2. Отсоединить левого потомка </a:t>
            </a:r>
            <a:r>
              <a:rPr lang="en-US" dirty="0"/>
              <a:t>current</a:t>
            </a:r>
            <a:r>
              <a:rPr lang="ru-RU" dirty="0"/>
              <a:t> от </a:t>
            </a:r>
            <a:r>
              <a:rPr lang="en-US" dirty="0"/>
              <a:t>current</a:t>
            </a:r>
            <a:r>
              <a:rPr lang="ru-RU" dirty="0"/>
              <a:t> и </a:t>
            </a:r>
          </a:p>
          <a:p>
            <a:r>
              <a:rPr lang="ru-RU" dirty="0"/>
              <a:t>     сохранить ссылку на него в поле </a:t>
            </a:r>
            <a:r>
              <a:rPr lang="en-US" dirty="0" err="1"/>
              <a:t>leftChild</a:t>
            </a:r>
            <a:r>
              <a:rPr lang="ru-RU" dirty="0"/>
              <a:t> </a:t>
            </a:r>
          </a:p>
          <a:p>
            <a:r>
              <a:rPr lang="ru-RU" dirty="0"/>
              <a:t>объекта </a:t>
            </a:r>
            <a:r>
              <a:rPr lang="en-US" dirty="0"/>
              <a:t>successor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4301" y="1500761"/>
            <a:ext cx="54392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 // Два потомка, узел заменяется преемником</a:t>
            </a:r>
            <a:endParaRPr lang="en-US" dirty="0"/>
          </a:p>
          <a:p>
            <a:r>
              <a:rPr lang="ru-RU" b="1" i="1" dirty="0"/>
              <a:t>{</a:t>
            </a:r>
            <a:endParaRPr lang="en-US" dirty="0"/>
          </a:p>
          <a:p>
            <a:r>
              <a:rPr lang="ru-RU" b="1" i="1" dirty="0"/>
              <a:t>// Поиск преемника для удаляемого узла (</a:t>
            </a:r>
            <a:r>
              <a:rPr lang="en-US" b="1" i="1" dirty="0"/>
              <a:t>current</a:t>
            </a:r>
            <a:r>
              <a:rPr lang="ru-RU" b="1" i="1" dirty="0"/>
              <a:t>)</a:t>
            </a:r>
            <a:endParaRPr lang="en-US" dirty="0"/>
          </a:p>
          <a:p>
            <a:r>
              <a:rPr lang="en-US" b="1" i="1" dirty="0"/>
              <a:t>Node successor = </a:t>
            </a:r>
            <a:r>
              <a:rPr lang="en-US" b="1" i="1" dirty="0" err="1"/>
              <a:t>getSuccessor</a:t>
            </a:r>
            <a:r>
              <a:rPr lang="en-US" b="1" i="1" dirty="0"/>
              <a:t>(current);</a:t>
            </a:r>
            <a:endParaRPr lang="en-US" dirty="0"/>
          </a:p>
          <a:p>
            <a:r>
              <a:rPr lang="en-US" b="1" i="1" dirty="0"/>
              <a:t>// </a:t>
            </a:r>
            <a:r>
              <a:rPr lang="en-US" b="1" i="1" dirty="0" err="1"/>
              <a:t>Родитель</a:t>
            </a:r>
            <a:r>
              <a:rPr lang="en-US" b="1" i="1" dirty="0"/>
              <a:t> current </a:t>
            </a:r>
            <a:r>
              <a:rPr lang="en-US" b="1" i="1" dirty="0" err="1"/>
              <a:t>связывается</a:t>
            </a:r>
            <a:r>
              <a:rPr lang="en-US" b="1" i="1" dirty="0"/>
              <a:t> с п</a:t>
            </a:r>
            <a:r>
              <a:rPr lang="ru-RU" b="1" i="1" dirty="0" err="1"/>
              <a:t>реемником</a:t>
            </a:r>
            <a:endParaRPr lang="en-US" dirty="0"/>
          </a:p>
          <a:p>
            <a:r>
              <a:rPr lang="en-US" b="1" i="1" dirty="0"/>
              <a:t>if(current == root)</a:t>
            </a:r>
            <a:endParaRPr lang="en-US" dirty="0"/>
          </a:p>
          <a:p>
            <a:r>
              <a:rPr lang="en-US" b="1" i="1" dirty="0"/>
              <a:t>root = successor;</a:t>
            </a:r>
            <a:endParaRPr lang="en-US" dirty="0"/>
          </a:p>
          <a:p>
            <a:r>
              <a:rPr lang="en-US" b="1" i="1" dirty="0"/>
              <a:t>else if(</a:t>
            </a:r>
            <a:r>
              <a:rPr lang="en-US" b="1" i="1" dirty="0" err="1"/>
              <a:t>isLeftChild</a:t>
            </a:r>
            <a:r>
              <a:rPr lang="en-US" b="1" i="1" dirty="0"/>
              <a:t>)</a:t>
            </a:r>
            <a:endParaRPr lang="en-US" dirty="0"/>
          </a:p>
          <a:p>
            <a:r>
              <a:rPr lang="en-US" b="1" i="1" dirty="0" err="1"/>
              <a:t>parent.leftChild</a:t>
            </a:r>
            <a:r>
              <a:rPr lang="en-US" b="1" i="1" dirty="0"/>
              <a:t> = successor;</a:t>
            </a:r>
            <a:endParaRPr lang="en-US" dirty="0"/>
          </a:p>
          <a:p>
            <a:r>
              <a:rPr lang="en-US" b="1" i="1" dirty="0"/>
              <a:t>else</a:t>
            </a:r>
            <a:endParaRPr lang="en-US" dirty="0"/>
          </a:p>
          <a:p>
            <a:r>
              <a:rPr lang="en-US" b="1" i="1" dirty="0" err="1"/>
              <a:t>parent.rightChild</a:t>
            </a:r>
            <a:r>
              <a:rPr lang="en-US" b="1" i="1" dirty="0"/>
              <a:t> = successor;</a:t>
            </a:r>
            <a:endParaRPr lang="en-US" dirty="0"/>
          </a:p>
          <a:p>
            <a:r>
              <a:rPr lang="ru-RU" b="1" i="1" dirty="0"/>
              <a:t>// Преемник связывается с левым потомком </a:t>
            </a:r>
            <a:r>
              <a:rPr lang="en-US" b="1" i="1" dirty="0"/>
              <a:t>current</a:t>
            </a:r>
            <a:endParaRPr lang="en-US" dirty="0"/>
          </a:p>
          <a:p>
            <a:r>
              <a:rPr lang="en-US" b="1" i="1" dirty="0" err="1"/>
              <a:t>successor.leftChild</a:t>
            </a:r>
            <a:r>
              <a:rPr lang="en-US" b="1" i="1" dirty="0"/>
              <a:t> = </a:t>
            </a:r>
            <a:r>
              <a:rPr lang="en-US" b="1" i="1" dirty="0" err="1"/>
              <a:t>current.leftChild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b="1" i="1" dirty="0"/>
              <a:t>} // </a:t>
            </a:r>
            <a:r>
              <a:rPr lang="en-US" b="1" i="1" dirty="0" err="1"/>
              <a:t>Конец</a:t>
            </a:r>
            <a:r>
              <a:rPr lang="en-US" b="1" i="1" dirty="0"/>
              <a:t> else </a:t>
            </a:r>
            <a:r>
              <a:rPr lang="en-US" b="1" i="1" dirty="0" err="1"/>
              <a:t>для</a:t>
            </a:r>
            <a:r>
              <a:rPr lang="en-US" b="1" i="1" dirty="0"/>
              <a:t> </a:t>
            </a:r>
            <a:r>
              <a:rPr lang="en-US" b="1" i="1" dirty="0" err="1"/>
              <a:t>двух</a:t>
            </a:r>
            <a:r>
              <a:rPr lang="en-US" b="1" i="1" dirty="0"/>
              <a:t> </a:t>
            </a:r>
            <a:r>
              <a:rPr lang="en-US" b="1" i="1" dirty="0" err="1"/>
              <a:t>потомков</a:t>
            </a:r>
            <a:endParaRPr lang="en-US" dirty="0"/>
          </a:p>
          <a:p>
            <a:r>
              <a:rPr lang="ru-RU" b="1" i="1" dirty="0"/>
              <a:t>// (преемник не может иметь левого потомка)</a:t>
            </a:r>
            <a:endParaRPr lang="en-US" dirty="0"/>
          </a:p>
          <a:p>
            <a:r>
              <a:rPr lang="en-US" b="1" i="1" dirty="0"/>
              <a:t>return true;</a:t>
            </a:r>
            <a:endParaRPr lang="en-US" dirty="0"/>
          </a:p>
          <a:p>
            <a:r>
              <a:rPr lang="en-US" b="1" i="1" dirty="0"/>
              <a:t>} // </a:t>
            </a:r>
            <a:r>
              <a:rPr lang="en-US" b="1" i="1" dirty="0" err="1"/>
              <a:t>Конец</a:t>
            </a:r>
            <a:r>
              <a:rPr lang="en-US" b="1" i="1" dirty="0"/>
              <a:t> </a:t>
            </a:r>
            <a:r>
              <a:rPr lang="en-US" b="1" i="1" dirty="0" err="1"/>
              <a:t>метода</a:t>
            </a:r>
            <a:r>
              <a:rPr lang="en-US" b="1" i="1" dirty="0"/>
              <a:t> delete()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95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Двоичное дерево. Основные термины.</a:t>
            </a:r>
            <a:endParaRPr lang="en-US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40" y="1366454"/>
            <a:ext cx="7140559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42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dirty="0"/>
              <a:t>Преемник входит в число левых потомков правого потомка </a:t>
            </a:r>
            <a:r>
              <a:rPr lang="en-US" dirty="0" err="1"/>
              <a:t>delNode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05" y="1925211"/>
            <a:ext cx="6187976" cy="3322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7617" y="2026764"/>
            <a:ext cx="4736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Сохранить ссылку на правого потомка преемника в поле </a:t>
            </a:r>
            <a:r>
              <a:rPr lang="en-US" dirty="0" err="1"/>
              <a:t>leftChild</a:t>
            </a:r>
            <a:r>
              <a:rPr lang="ru-RU" dirty="0"/>
              <a:t> родителя преемника.</a:t>
            </a:r>
            <a:endParaRPr lang="en-US" dirty="0"/>
          </a:p>
          <a:p>
            <a:r>
              <a:rPr lang="ru-RU" dirty="0"/>
              <a:t>2. Сохранить ссылку на правого потомка удаляемого узла в поле </a:t>
            </a:r>
            <a:r>
              <a:rPr lang="en-US" dirty="0" err="1"/>
              <a:t>rightChild</a:t>
            </a:r>
            <a:r>
              <a:rPr lang="ru-RU" dirty="0"/>
              <a:t> преемника.</a:t>
            </a:r>
            <a:endParaRPr lang="en-US" dirty="0"/>
          </a:p>
          <a:p>
            <a:r>
              <a:rPr lang="ru-RU" dirty="0"/>
              <a:t>3. Убрать </a:t>
            </a:r>
            <a:r>
              <a:rPr lang="en-US" dirty="0"/>
              <a:t>current</a:t>
            </a:r>
            <a:r>
              <a:rPr lang="ru-RU" dirty="0"/>
              <a:t> из поля </a:t>
            </a:r>
            <a:r>
              <a:rPr lang="en-US" dirty="0" err="1"/>
              <a:t>rightChild</a:t>
            </a:r>
            <a:r>
              <a:rPr lang="ru-RU" dirty="0"/>
              <a:t> его родителя и сохранить в этом поле ссылку на преемника </a:t>
            </a:r>
            <a:r>
              <a:rPr lang="en-US" dirty="0"/>
              <a:t>successor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4. Убрать ссылку на левого потомка </a:t>
            </a:r>
            <a:r>
              <a:rPr lang="en-US" dirty="0"/>
              <a:t>current</a:t>
            </a:r>
            <a:r>
              <a:rPr lang="ru-RU" dirty="0"/>
              <a:t> из объекта </a:t>
            </a:r>
            <a:r>
              <a:rPr lang="en-US" dirty="0"/>
              <a:t>current</a:t>
            </a:r>
            <a:r>
              <a:rPr lang="ru-RU" dirty="0"/>
              <a:t> и сохранить ее в поле </a:t>
            </a:r>
            <a:r>
              <a:rPr lang="en-US" dirty="0" err="1"/>
              <a:t>leftChild</a:t>
            </a:r>
            <a:r>
              <a:rPr lang="ru-RU" dirty="0"/>
              <a:t> объекта </a:t>
            </a:r>
            <a:r>
              <a:rPr lang="en-US" dirty="0"/>
              <a:t>successor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6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911"/>
            <a:ext cx="10515600" cy="4942052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1" dirty="0"/>
              <a:t>// Если преемник не является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if(successor != </a:t>
            </a:r>
            <a:r>
              <a:rPr lang="en-US" sz="2400" b="1" i="1" dirty="0" err="1"/>
              <a:t>delNode.rightChild</a:t>
            </a:r>
            <a:r>
              <a:rPr lang="en-US" sz="2400" b="1" i="1" dirty="0"/>
              <a:t>) // </a:t>
            </a:r>
            <a:r>
              <a:rPr lang="ru-RU" sz="2400" b="1" i="1" dirty="0"/>
              <a:t>правым потомком</a:t>
            </a:r>
            <a:r>
              <a:rPr lang="en-US" sz="2400" b="1" i="1" dirty="0"/>
              <a:t>,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{ // </a:t>
            </a:r>
            <a:r>
              <a:rPr lang="en-US" sz="2400" b="1" i="1" dirty="0" err="1"/>
              <a:t>создать</a:t>
            </a:r>
            <a:r>
              <a:rPr lang="en-US" sz="2400" b="1" i="1" dirty="0"/>
              <a:t> </a:t>
            </a:r>
            <a:r>
              <a:rPr lang="en-US" sz="2400" b="1" i="1" dirty="0" err="1"/>
              <a:t>связи</a:t>
            </a:r>
            <a:r>
              <a:rPr lang="en-US" sz="2400" b="1" i="1" dirty="0"/>
              <a:t> </a:t>
            </a:r>
            <a:r>
              <a:rPr lang="en-US" sz="2400" b="1" i="1" dirty="0" err="1"/>
              <a:t>между</a:t>
            </a:r>
            <a:r>
              <a:rPr lang="en-US" sz="2400" b="1" i="1" dirty="0"/>
              <a:t> </a:t>
            </a:r>
            <a:r>
              <a:rPr lang="en-US" sz="2400" b="1" i="1" dirty="0" err="1"/>
              <a:t>узлами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 err="1"/>
              <a:t>successorParent.leftChild</a:t>
            </a:r>
            <a:r>
              <a:rPr lang="en-US" sz="2400" b="1" i="1" dirty="0"/>
              <a:t> = </a:t>
            </a:r>
            <a:r>
              <a:rPr lang="en-US" sz="2400" b="1" i="1" dirty="0" err="1"/>
              <a:t>successor.rightChild</a:t>
            </a:r>
            <a:r>
              <a:rPr lang="en-US" sz="2400" b="1" i="1" dirty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 err="1"/>
              <a:t>successor.rightChild</a:t>
            </a:r>
            <a:r>
              <a:rPr lang="en-US" sz="2400" b="1" i="1" dirty="0"/>
              <a:t> = </a:t>
            </a:r>
            <a:r>
              <a:rPr lang="en-US" sz="2400" b="1" i="1" dirty="0" err="1"/>
              <a:t>delNode.rightChild</a:t>
            </a:r>
            <a:r>
              <a:rPr lang="en-US" sz="2400" b="1" i="1" dirty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return successor;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7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8800" dirty="0"/>
              <a:t>Конец</a:t>
            </a:r>
            <a:endParaRPr lang="en-US" sz="8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Двоичное дерево поиска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765"/>
            <a:ext cx="10515600" cy="4923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Двоичное дерево</a:t>
            </a:r>
            <a:r>
              <a:rPr lang="ru-RU" sz="2000" dirty="0"/>
              <a:t>, у которого в каждом узле левый потомок меньше предка, а правый потомок больше предка, называется двоичным деревом поиска.</a:t>
            </a:r>
            <a:endParaRPr lang="en-US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0636" y="2265039"/>
            <a:ext cx="4981117" cy="34476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81945" y="1907911"/>
            <a:ext cx="46474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операции с двоичными деревьями:</a:t>
            </a:r>
          </a:p>
          <a:p>
            <a:r>
              <a:rPr lang="ru-RU" dirty="0"/>
              <a:t>•  вставка нового узла, </a:t>
            </a:r>
          </a:p>
          <a:p>
            <a:r>
              <a:rPr lang="ru-RU" dirty="0"/>
              <a:t>•  удаление узла,</a:t>
            </a:r>
          </a:p>
          <a:p>
            <a:r>
              <a:rPr lang="ru-RU" dirty="0"/>
              <a:t>•  обход дерева,</a:t>
            </a:r>
          </a:p>
          <a:p>
            <a:r>
              <a:rPr lang="ru-RU" dirty="0"/>
              <a:t>•   поиск узла с заданным ключом.</a:t>
            </a:r>
          </a:p>
        </p:txBody>
      </p:sp>
    </p:spTree>
    <p:extLst>
      <p:ext uri="{BB962C8B-B14F-4D97-AF65-F5344CB8AC3E}">
        <p14:creationId xmlns:p14="http://schemas.microsoft.com/office/powerpoint/2010/main" val="249968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Реализация двоичного дерева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2619"/>
            <a:ext cx="5100687" cy="4904344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class Node</a:t>
            </a: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{</a:t>
            </a: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// Данные, используемые в качестве ключа</a:t>
            </a:r>
          </a:p>
          <a:p>
            <a:pPr marL="0" indent="0">
              <a:buNone/>
            </a:pPr>
            <a:r>
              <a:rPr lang="en-US" sz="2000" i="1" dirty="0" err="1"/>
              <a:t>int</a:t>
            </a:r>
            <a:r>
              <a:rPr lang="en-US" sz="2000" i="1" dirty="0"/>
              <a:t> Key</a:t>
            </a:r>
            <a:r>
              <a:rPr lang="ru-RU" sz="2000" i="1" dirty="0"/>
              <a:t>; </a:t>
            </a:r>
          </a:p>
          <a:p>
            <a:pPr marL="0" indent="0">
              <a:buNone/>
            </a:pPr>
            <a:r>
              <a:rPr lang="ru-RU" sz="2000" i="1" dirty="0"/>
              <a:t>// Ссылка на левого потомка узла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node </a:t>
            </a:r>
            <a:r>
              <a:rPr lang="en-US" sz="2000" i="1" dirty="0" err="1"/>
              <a:t>leftChild</a:t>
            </a:r>
            <a:r>
              <a:rPr lang="ru-RU" sz="2000" i="1" dirty="0"/>
              <a:t>; </a:t>
            </a:r>
          </a:p>
          <a:p>
            <a:pPr marL="0" indent="0">
              <a:buNone/>
            </a:pPr>
            <a:r>
              <a:rPr lang="ru-RU" sz="2000" i="1" dirty="0"/>
              <a:t>// Ссылка на правого потомка узла</a:t>
            </a:r>
          </a:p>
          <a:p>
            <a:pPr marL="0" indent="0">
              <a:buNone/>
            </a:pPr>
            <a:r>
              <a:rPr lang="en-US" sz="2000" i="1" dirty="0"/>
              <a:t>node </a:t>
            </a:r>
            <a:r>
              <a:rPr lang="en-US" sz="2000" i="1" dirty="0" err="1"/>
              <a:t>rightChild</a:t>
            </a:r>
            <a:r>
              <a:rPr lang="ru-RU" sz="2000" i="1" dirty="0"/>
              <a:t>; </a:t>
            </a: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}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5385" y="1272619"/>
            <a:ext cx="486423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class Tree</a:t>
            </a:r>
            <a:endParaRPr lang="en-US" sz="2000" dirty="0"/>
          </a:p>
          <a:p>
            <a:r>
              <a:rPr lang="ru-RU" sz="2000" i="1" dirty="0"/>
              <a:t>{</a:t>
            </a:r>
          </a:p>
          <a:p>
            <a:r>
              <a:rPr lang="ru-RU" sz="2000" i="1" dirty="0"/>
              <a:t>// Единственное поле данных</a:t>
            </a:r>
            <a:endParaRPr lang="en-US" sz="2000" dirty="0"/>
          </a:p>
          <a:p>
            <a:r>
              <a:rPr lang="en-US" sz="2000" i="1" dirty="0"/>
              <a:t>private Node root</a:t>
            </a:r>
            <a:r>
              <a:rPr lang="ru-RU" sz="2000" i="1" dirty="0"/>
              <a:t>; </a:t>
            </a:r>
          </a:p>
          <a:p>
            <a:r>
              <a:rPr lang="en-US" sz="2000" i="1" dirty="0"/>
              <a:t>public void Insert(</a:t>
            </a:r>
            <a:r>
              <a:rPr lang="en-US" sz="2000" i="1" dirty="0" err="1"/>
              <a:t>int</a:t>
            </a:r>
            <a:r>
              <a:rPr lang="en-US" sz="2000" i="1" dirty="0"/>
              <a:t> Key)</a:t>
            </a:r>
            <a:endParaRPr lang="en-US" sz="2000" dirty="0"/>
          </a:p>
          <a:p>
            <a:r>
              <a:rPr lang="en-US" sz="2000" i="1" dirty="0"/>
              <a:t>{</a:t>
            </a:r>
            <a:endParaRPr lang="en-US" sz="2000" dirty="0"/>
          </a:p>
          <a:p>
            <a:r>
              <a:rPr lang="en-US" sz="2000" i="1" dirty="0"/>
              <a:t>}</a:t>
            </a:r>
            <a:endParaRPr lang="en-US" sz="2000" dirty="0"/>
          </a:p>
          <a:p>
            <a:r>
              <a:rPr lang="en-US" sz="2000" i="1" dirty="0"/>
              <a:t>public void Delete(</a:t>
            </a:r>
            <a:r>
              <a:rPr lang="en-US" sz="2000" i="1" dirty="0" err="1"/>
              <a:t>int</a:t>
            </a:r>
            <a:r>
              <a:rPr lang="en-US" sz="2000" i="1" dirty="0"/>
              <a:t> Key)</a:t>
            </a:r>
            <a:endParaRPr lang="en-US" sz="2000" dirty="0"/>
          </a:p>
          <a:p>
            <a:r>
              <a:rPr lang="en-US" sz="2000" i="1" dirty="0"/>
              <a:t>{</a:t>
            </a:r>
            <a:endParaRPr lang="en-US" sz="2000" dirty="0"/>
          </a:p>
          <a:p>
            <a:r>
              <a:rPr lang="en-US" sz="2000" i="1" dirty="0"/>
              <a:t>} </a:t>
            </a:r>
            <a:endParaRPr lang="en-US" sz="2000" dirty="0"/>
          </a:p>
          <a:p>
            <a:r>
              <a:rPr lang="en-US" sz="2000" i="1" dirty="0"/>
              <a:t>public void Find(</a:t>
            </a:r>
            <a:r>
              <a:rPr lang="en-US" sz="2000" i="1" dirty="0" err="1"/>
              <a:t>int</a:t>
            </a:r>
            <a:r>
              <a:rPr lang="en-US" sz="2000" i="1" dirty="0"/>
              <a:t> Key)</a:t>
            </a:r>
            <a:endParaRPr lang="en-US" sz="2000" dirty="0"/>
          </a:p>
          <a:p>
            <a:r>
              <a:rPr lang="ru-RU" sz="2000" i="1" dirty="0"/>
              <a:t>{</a:t>
            </a:r>
            <a:endParaRPr lang="en-US" sz="2000" dirty="0"/>
          </a:p>
          <a:p>
            <a:r>
              <a:rPr lang="ru-RU" sz="2000" i="1" dirty="0"/>
              <a:t>}</a:t>
            </a:r>
            <a:endParaRPr lang="en-US" sz="2000" dirty="0"/>
          </a:p>
          <a:p>
            <a:r>
              <a:rPr lang="ru-RU" sz="2000" i="1" dirty="0"/>
              <a:t> </a:t>
            </a:r>
            <a:endParaRPr lang="en-US" sz="2000" dirty="0"/>
          </a:p>
          <a:p>
            <a:r>
              <a:rPr lang="ru-RU" sz="2000" i="1" dirty="0"/>
              <a:t>// Другие методы</a:t>
            </a:r>
            <a:endParaRPr lang="en-US" sz="2000" dirty="0"/>
          </a:p>
          <a:p>
            <a:r>
              <a:rPr lang="ru-RU" sz="2000" i="1" dirty="0"/>
              <a:t>} // Конец класса </a:t>
            </a:r>
            <a:r>
              <a:rPr lang="en-US" sz="2000" i="1" dirty="0"/>
              <a:t>Tree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Интерфейс программы</a:t>
            </a:r>
            <a:endParaRPr lang="en-US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2" y="1291129"/>
            <a:ext cx="8078748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0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Вставка узла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0070"/>
            <a:ext cx="10515600" cy="545812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Для вставки узла необходимо сначала создать экземпляр дерева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i="1" dirty="0"/>
              <a:t>public  Tree </a:t>
            </a:r>
            <a:r>
              <a:rPr lang="en-US" sz="2000" b="1" i="1" dirty="0" err="1"/>
              <a:t>theTree</a:t>
            </a:r>
            <a:r>
              <a:rPr lang="en-US" sz="2000" b="1" i="1" dirty="0"/>
              <a:t> = new Tree(); // </a:t>
            </a:r>
            <a:r>
              <a:rPr lang="en-US" sz="2000" b="1" i="1" dirty="0" err="1"/>
              <a:t>Создание</a:t>
            </a:r>
            <a:r>
              <a:rPr lang="en-US" sz="2000" b="1" i="1" dirty="0"/>
              <a:t> </a:t>
            </a:r>
            <a:r>
              <a:rPr lang="en-US" sz="2000" b="1" i="1" dirty="0" err="1"/>
              <a:t>экземпляра</a:t>
            </a:r>
            <a:r>
              <a:rPr lang="en-US" sz="2000" b="1" i="1" dirty="0"/>
              <a:t> </a:t>
            </a:r>
            <a:r>
              <a:rPr lang="en-US" sz="2000" b="1" i="1" dirty="0" err="1"/>
              <a:t>дерева</a:t>
            </a: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 </a:t>
            </a:r>
            <a:r>
              <a:rPr lang="en-US" sz="2000" i="1" dirty="0"/>
              <a:t>private void </a:t>
            </a:r>
            <a:r>
              <a:rPr lang="en-US" sz="2000" i="1" dirty="0" err="1"/>
              <a:t>btInsert_Click</a:t>
            </a:r>
            <a:r>
              <a:rPr lang="en-US" sz="2000" i="1" dirty="0"/>
              <a:t>(object sender, </a:t>
            </a:r>
            <a:r>
              <a:rPr lang="en-US" sz="2000" i="1" dirty="0" err="1"/>
              <a:t>EventArgs</a:t>
            </a:r>
            <a:r>
              <a:rPr lang="en-US" sz="2000" i="1" dirty="0"/>
              <a:t> e)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        {     </a:t>
            </a:r>
            <a:r>
              <a:rPr lang="en-US" sz="2000" i="1" dirty="0" err="1"/>
              <a:t>theTree.Insert</a:t>
            </a:r>
            <a:r>
              <a:rPr lang="en-US" sz="2000" i="1" dirty="0"/>
              <a:t>(Convert.ToInt32(</a:t>
            </a:r>
            <a:r>
              <a:rPr lang="en-US" sz="2000" i="1" dirty="0" err="1"/>
              <a:t>txtKey.Text</a:t>
            </a:r>
            <a:r>
              <a:rPr lang="en-US" sz="2000" i="1" dirty="0"/>
              <a:t>)); 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         </a:t>
            </a:r>
            <a:r>
              <a:rPr lang="ru-RU" sz="2000" i="1" dirty="0"/>
              <a:t>}</a:t>
            </a:r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22120" y="2809188"/>
            <a:ext cx="5668494" cy="391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0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39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Реализация вставки узла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2936"/>
            <a:ext cx="4007177" cy="547697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i="1" dirty="0"/>
              <a:t>public void Insert(</a:t>
            </a:r>
            <a:r>
              <a:rPr lang="en-US" sz="4000" b="1" i="1" dirty="0" err="1"/>
              <a:t>int</a:t>
            </a:r>
            <a:r>
              <a:rPr lang="en-US" sz="4000" b="1" i="1" dirty="0"/>
              <a:t> key)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i="1" dirty="0"/>
              <a:t>        {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i="1" dirty="0"/>
              <a:t>           Node </a:t>
            </a:r>
            <a:r>
              <a:rPr lang="en-US" sz="4000" b="1" i="1" dirty="0" err="1"/>
              <a:t>newNode</a:t>
            </a:r>
            <a:r>
              <a:rPr lang="en-US" sz="4000" b="1" i="1" dirty="0"/>
              <a:t> = new Node();</a:t>
            </a:r>
            <a:r>
              <a:rPr lang="ru-RU" sz="4000" b="1" i="1" dirty="0"/>
              <a:t>  </a:t>
            </a:r>
            <a:r>
              <a:rPr lang="en-US" sz="4000" b="1" i="1" dirty="0"/>
              <a:t> //</a:t>
            </a:r>
            <a:r>
              <a:rPr lang="en-US" sz="4000" b="1" i="1" dirty="0" err="1"/>
              <a:t>Создание</a:t>
            </a:r>
            <a:r>
              <a:rPr lang="en-US" sz="4000" b="1" i="1" dirty="0"/>
              <a:t> </a:t>
            </a:r>
            <a:r>
              <a:rPr lang="en-US" sz="4000" b="1" i="1" dirty="0" err="1"/>
              <a:t>узла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i="1" dirty="0"/>
              <a:t>           </a:t>
            </a:r>
            <a:r>
              <a:rPr lang="en-US" sz="4000" b="1" i="1" dirty="0" err="1"/>
              <a:t>newNode.Key</a:t>
            </a:r>
            <a:r>
              <a:rPr lang="en-US" sz="4000" b="1" i="1" dirty="0"/>
              <a:t> = key;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i="1" dirty="0"/>
              <a:t>           </a:t>
            </a:r>
            <a:r>
              <a:rPr lang="en-US" sz="4000" b="1" i="1" dirty="0" err="1"/>
              <a:t>newNode.leftChild</a:t>
            </a:r>
            <a:r>
              <a:rPr lang="en-US" sz="4000" b="1" i="1" dirty="0"/>
              <a:t> = null;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i="1" dirty="0"/>
              <a:t>           </a:t>
            </a:r>
            <a:r>
              <a:rPr lang="en-US" sz="4000" b="1" i="1" dirty="0" err="1"/>
              <a:t>newNode.rightChild</a:t>
            </a:r>
            <a:r>
              <a:rPr lang="en-US" sz="4000" b="1" i="1" dirty="0"/>
              <a:t> = null;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1" i="1" dirty="0"/>
              <a:t>            if</a:t>
            </a:r>
            <a:r>
              <a:rPr lang="ru-RU" sz="4000" b="1" i="1" dirty="0"/>
              <a:t> (</a:t>
            </a:r>
            <a:r>
              <a:rPr lang="en-US" sz="4000" b="1" i="1" dirty="0"/>
              <a:t>root</a:t>
            </a:r>
            <a:r>
              <a:rPr lang="ru-RU" sz="4000" b="1" i="1" dirty="0"/>
              <a:t> == </a:t>
            </a:r>
            <a:r>
              <a:rPr lang="en-US" sz="4000" b="1" i="1" dirty="0"/>
              <a:t>null</a:t>
            </a:r>
            <a:r>
              <a:rPr lang="ru-RU" sz="4000" b="1" i="1" dirty="0"/>
              <a:t>) // Если корневой узел не существует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i="1" dirty="0"/>
              <a:t>                </a:t>
            </a:r>
            <a:r>
              <a:rPr lang="en-US" sz="4000" b="1" i="1" dirty="0"/>
              <a:t>root</a:t>
            </a:r>
            <a:r>
              <a:rPr lang="ru-RU" sz="4000" b="1" i="1" dirty="0"/>
              <a:t> = </a:t>
            </a:r>
            <a:r>
              <a:rPr lang="en-US" sz="4000" b="1" i="1" dirty="0" err="1"/>
              <a:t>newNode</a:t>
            </a:r>
            <a:r>
              <a:rPr lang="ru-RU" sz="4000" b="1" i="1" dirty="0"/>
              <a:t>;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i="1" dirty="0"/>
              <a:t>            </a:t>
            </a:r>
            <a:r>
              <a:rPr lang="en-US" sz="4000" b="1" i="1" dirty="0"/>
              <a:t>else</a:t>
            </a:r>
            <a:r>
              <a:rPr lang="ru-RU" sz="4000" b="1" i="1" dirty="0"/>
              <a:t> //корневой узел существует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i="1" dirty="0"/>
              <a:t>            {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i="1" dirty="0"/>
              <a:t>                </a:t>
            </a:r>
            <a:r>
              <a:rPr lang="en-US" sz="4000" b="1" i="1" dirty="0"/>
              <a:t>Node current</a:t>
            </a:r>
            <a:r>
              <a:rPr lang="ru-RU" sz="4000" b="1" i="1" dirty="0"/>
              <a:t> = </a:t>
            </a:r>
            <a:r>
              <a:rPr lang="en-US" sz="4000" b="1" i="1" dirty="0"/>
              <a:t>root</a:t>
            </a:r>
            <a:r>
              <a:rPr lang="ru-RU" sz="4000" b="1" i="1" dirty="0"/>
              <a:t>;//определение текущего узла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i="1" dirty="0"/>
              <a:t>                </a:t>
            </a:r>
            <a:r>
              <a:rPr lang="en-US" sz="4000" b="1" i="1" dirty="0"/>
              <a:t>Node parent;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0095" y="1178351"/>
            <a:ext cx="58917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while (true)</a:t>
            </a:r>
            <a:r>
              <a:rPr lang="ru-RU" b="1" i="1" dirty="0"/>
              <a:t> </a:t>
            </a:r>
            <a:r>
              <a:rPr lang="en-US" b="1" i="1" dirty="0"/>
              <a:t>    {</a:t>
            </a:r>
            <a:endParaRPr lang="en-US" dirty="0"/>
          </a:p>
          <a:p>
            <a:r>
              <a:rPr lang="en-US" b="1" i="1" dirty="0"/>
              <a:t>         parent</a:t>
            </a:r>
            <a:r>
              <a:rPr lang="ru-RU" b="1" i="1" dirty="0"/>
              <a:t> = </a:t>
            </a:r>
            <a:r>
              <a:rPr lang="en-US" b="1" i="1" dirty="0"/>
              <a:t>current</a:t>
            </a:r>
            <a:r>
              <a:rPr lang="ru-RU" b="1" i="1" dirty="0"/>
              <a:t>; //запоминание родителя</a:t>
            </a:r>
            <a:endParaRPr lang="en-US" dirty="0"/>
          </a:p>
          <a:p>
            <a:r>
              <a:rPr lang="ru-RU" b="1" i="1" dirty="0"/>
              <a:t>         </a:t>
            </a:r>
            <a:r>
              <a:rPr lang="en-US" b="1" i="1" dirty="0"/>
              <a:t>if</a:t>
            </a:r>
            <a:r>
              <a:rPr lang="ru-RU" b="1" i="1" dirty="0"/>
              <a:t> (</a:t>
            </a:r>
            <a:r>
              <a:rPr lang="en-US" b="1" i="1" dirty="0"/>
              <a:t>key</a:t>
            </a:r>
            <a:r>
              <a:rPr lang="ru-RU" b="1" i="1" dirty="0"/>
              <a:t> &lt; </a:t>
            </a:r>
            <a:r>
              <a:rPr lang="en-US" b="1" i="1" dirty="0"/>
              <a:t>current</a:t>
            </a:r>
            <a:r>
              <a:rPr lang="ru-RU" b="1" i="1" dirty="0"/>
              <a:t>.</a:t>
            </a:r>
            <a:r>
              <a:rPr lang="en-US" b="1" i="1" dirty="0"/>
              <a:t>Key</a:t>
            </a:r>
            <a:r>
              <a:rPr lang="ru-RU" b="1" i="1" dirty="0"/>
              <a:t>) //движение налево</a:t>
            </a:r>
            <a:endParaRPr lang="en-US" dirty="0"/>
          </a:p>
          <a:p>
            <a:r>
              <a:rPr lang="ru-RU" b="1" i="1" dirty="0"/>
              <a:t>         </a:t>
            </a:r>
            <a:r>
              <a:rPr lang="en-US" b="1" i="1" dirty="0"/>
              <a:t>{</a:t>
            </a:r>
            <a:r>
              <a:rPr lang="ru-RU" b="1" i="1" dirty="0"/>
              <a:t>  </a:t>
            </a:r>
            <a:r>
              <a:rPr lang="en-US" b="1" i="1" dirty="0"/>
              <a:t>current = </a:t>
            </a:r>
            <a:r>
              <a:rPr lang="en-US" b="1" i="1" dirty="0" err="1"/>
              <a:t>current.leftChild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b="1" i="1" dirty="0"/>
              <a:t>             if (current == null) //</a:t>
            </a:r>
            <a:r>
              <a:rPr lang="en-US" b="1" i="1" dirty="0" err="1"/>
              <a:t>достигнут</a:t>
            </a:r>
            <a:r>
              <a:rPr lang="en-US" b="1" i="1" dirty="0"/>
              <a:t> </a:t>
            </a:r>
            <a:r>
              <a:rPr lang="en-US" b="1" i="1" dirty="0" err="1"/>
              <a:t>конец</a:t>
            </a:r>
            <a:r>
              <a:rPr lang="en-US" b="1" i="1" dirty="0"/>
              <a:t> </a:t>
            </a:r>
            <a:r>
              <a:rPr lang="en-US" b="1" i="1" dirty="0" err="1"/>
              <a:t>ветви</a:t>
            </a:r>
            <a:endParaRPr lang="en-US" dirty="0"/>
          </a:p>
          <a:p>
            <a:r>
              <a:rPr lang="en-US" b="1" i="1" dirty="0"/>
              <a:t>              {</a:t>
            </a:r>
            <a:r>
              <a:rPr lang="ru-RU" b="1" i="1" dirty="0"/>
              <a:t> </a:t>
            </a:r>
            <a:r>
              <a:rPr lang="en-US" b="1" i="1" dirty="0" err="1"/>
              <a:t>parent.leftChild</a:t>
            </a:r>
            <a:r>
              <a:rPr lang="en-US" b="1" i="1" dirty="0"/>
              <a:t> = </a:t>
            </a:r>
            <a:r>
              <a:rPr lang="en-US" b="1" i="1" dirty="0" err="1"/>
              <a:t>newNode</a:t>
            </a:r>
            <a:r>
              <a:rPr lang="en-US" b="1" i="1" dirty="0"/>
              <a:t>;//</a:t>
            </a:r>
            <a:r>
              <a:rPr lang="en-US" b="1" i="1" dirty="0" err="1"/>
              <a:t>вставка</a:t>
            </a:r>
            <a:r>
              <a:rPr lang="en-US" b="1" i="1" dirty="0"/>
              <a:t> </a:t>
            </a:r>
            <a:r>
              <a:rPr lang="en-US" b="1" i="1" dirty="0" err="1"/>
              <a:t>узла</a:t>
            </a:r>
            <a:endParaRPr lang="en-US" dirty="0"/>
          </a:p>
          <a:p>
            <a:r>
              <a:rPr lang="en-US" b="1" i="1" dirty="0"/>
              <a:t>                 return;</a:t>
            </a:r>
            <a:endParaRPr lang="en-US" dirty="0"/>
          </a:p>
          <a:p>
            <a:r>
              <a:rPr lang="en-US" b="1" i="1" dirty="0"/>
              <a:t>               }</a:t>
            </a:r>
            <a:endParaRPr lang="en-US" dirty="0"/>
          </a:p>
          <a:p>
            <a:r>
              <a:rPr lang="en-US" b="1" i="1" dirty="0"/>
              <a:t>            }</a:t>
            </a:r>
            <a:endParaRPr lang="en-US" dirty="0"/>
          </a:p>
          <a:p>
            <a:r>
              <a:rPr lang="en-US" b="1" i="1" dirty="0"/>
              <a:t>          else //</a:t>
            </a:r>
            <a:r>
              <a:rPr lang="en-US" b="1" i="1" dirty="0" err="1"/>
              <a:t>движение</a:t>
            </a:r>
            <a:r>
              <a:rPr lang="en-US" b="1" i="1" dirty="0"/>
              <a:t> </a:t>
            </a:r>
            <a:r>
              <a:rPr lang="en-US" b="1" i="1" dirty="0" err="1"/>
              <a:t>направо</a:t>
            </a:r>
            <a:endParaRPr lang="en-US" dirty="0"/>
          </a:p>
          <a:p>
            <a:r>
              <a:rPr lang="en-US" b="1" i="1" dirty="0"/>
              <a:t>           {</a:t>
            </a:r>
            <a:r>
              <a:rPr lang="ru-RU" b="1" i="1" dirty="0"/>
              <a:t> </a:t>
            </a:r>
            <a:r>
              <a:rPr lang="en-US" b="1" i="1" dirty="0"/>
              <a:t>current = </a:t>
            </a:r>
            <a:r>
              <a:rPr lang="en-US" b="1" i="1" dirty="0" err="1"/>
              <a:t>current.rightChild</a:t>
            </a:r>
            <a:r>
              <a:rPr lang="en-US" b="1" i="1" dirty="0"/>
              <a:t>;</a:t>
            </a:r>
            <a:endParaRPr lang="en-US" dirty="0"/>
          </a:p>
          <a:p>
            <a:r>
              <a:rPr lang="en-US" b="1" i="1" dirty="0"/>
              <a:t>            if (current == null) // </a:t>
            </a:r>
            <a:r>
              <a:rPr lang="ru-RU" b="1" i="1" dirty="0"/>
              <a:t>Если достигнут конец ветви</a:t>
            </a:r>
            <a:r>
              <a:rPr lang="en-US" b="1" i="1" dirty="0"/>
              <a:t>,</a:t>
            </a:r>
            <a:endParaRPr lang="en-US" dirty="0"/>
          </a:p>
          <a:p>
            <a:r>
              <a:rPr lang="en-US" b="1" i="1" dirty="0"/>
              <a:t>               {</a:t>
            </a:r>
            <a:r>
              <a:rPr lang="ru-RU" b="1" i="1" dirty="0"/>
              <a:t> </a:t>
            </a:r>
            <a:r>
              <a:rPr lang="en-US" b="1" i="1" dirty="0" err="1"/>
              <a:t>parent.rightChild</a:t>
            </a:r>
            <a:r>
              <a:rPr lang="en-US" b="1" i="1" dirty="0"/>
              <a:t> = </a:t>
            </a:r>
            <a:r>
              <a:rPr lang="en-US" b="1" i="1" dirty="0" err="1"/>
              <a:t>newNode</a:t>
            </a:r>
            <a:r>
              <a:rPr lang="en-US" b="1" i="1" dirty="0"/>
              <a:t>; //</a:t>
            </a:r>
            <a:r>
              <a:rPr lang="en-US" b="1" i="1" dirty="0" err="1"/>
              <a:t>вс</a:t>
            </a:r>
            <a:r>
              <a:rPr lang="ru-RU" b="1" i="1" dirty="0"/>
              <a:t>т</a:t>
            </a:r>
            <a:r>
              <a:rPr lang="en-US" b="1" i="1" dirty="0" err="1"/>
              <a:t>авка</a:t>
            </a:r>
            <a:r>
              <a:rPr lang="en-US" b="1" i="1" dirty="0"/>
              <a:t> </a:t>
            </a:r>
            <a:r>
              <a:rPr lang="en-US" b="1" i="1" dirty="0" err="1"/>
              <a:t>узла</a:t>
            </a:r>
            <a:endParaRPr lang="en-US" dirty="0"/>
          </a:p>
          <a:p>
            <a:r>
              <a:rPr lang="en-US" b="1" i="1" dirty="0"/>
              <a:t>                  return;</a:t>
            </a:r>
            <a:endParaRPr lang="en-US" dirty="0"/>
          </a:p>
          <a:p>
            <a:r>
              <a:rPr lang="en-US" b="1" i="1" dirty="0"/>
              <a:t>                 }</a:t>
            </a:r>
            <a:endParaRPr lang="en-US" dirty="0"/>
          </a:p>
          <a:p>
            <a:r>
              <a:rPr lang="en-US" b="1" i="1" dirty="0"/>
              <a:t>                    </a:t>
            </a:r>
            <a:r>
              <a:rPr lang="ru-RU" b="1" i="1" dirty="0"/>
              <a:t>}</a:t>
            </a:r>
            <a:endParaRPr lang="en-US" dirty="0"/>
          </a:p>
          <a:p>
            <a:r>
              <a:rPr lang="ru-RU" b="1" i="1" dirty="0"/>
              <a:t>                }</a:t>
            </a:r>
            <a:endParaRPr lang="en-US" dirty="0"/>
          </a:p>
          <a:p>
            <a:r>
              <a:rPr lang="ru-RU" b="1" i="1" dirty="0"/>
              <a:t>            }</a:t>
            </a:r>
            <a:endParaRPr lang="en-US" dirty="0"/>
          </a:p>
          <a:p>
            <a:r>
              <a:rPr lang="ru-RU" b="1" i="1" dirty="0"/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4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sz="4000" dirty="0"/>
              <a:t>Обход дерева</a:t>
            </a:r>
            <a:endParaRPr lang="en-US" sz="4000" dirty="0"/>
          </a:p>
        </p:txBody>
      </p:sp>
      <p:pic>
        <p:nvPicPr>
          <p:cNvPr id="4" name="Объект 3" descr="Дерево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190" y="1026675"/>
            <a:ext cx="2858151" cy="172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084189" y="117914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Су</a:t>
            </a:r>
            <a:r>
              <a:rPr lang="ru-RU" sz="2000" dirty="0"/>
              <a:t>ществуют три простых алгоритма обхода дерева: </a:t>
            </a:r>
          </a:p>
          <a:p>
            <a:r>
              <a:rPr lang="ru-RU" sz="2000" dirty="0"/>
              <a:t>•  прямой (</a:t>
            </a:r>
            <a:r>
              <a:rPr lang="en-US" sz="2000" dirty="0"/>
              <a:t>preorder, </a:t>
            </a:r>
            <a:r>
              <a:rPr lang="ru-RU" sz="2000" dirty="0"/>
              <a:t>префиксный),  </a:t>
            </a:r>
            <a:r>
              <a:rPr lang="en-US" sz="2000" dirty="0"/>
              <a:t>ABC</a:t>
            </a:r>
          </a:p>
          <a:p>
            <a:r>
              <a:rPr lang="en-US" sz="2000" dirty="0"/>
              <a:t>•</a:t>
            </a:r>
            <a:r>
              <a:rPr lang="ru-RU" sz="2000" dirty="0"/>
              <a:t>  симметричный (</a:t>
            </a:r>
            <a:r>
              <a:rPr lang="en-US" sz="2000" dirty="0" err="1"/>
              <a:t>inorder</a:t>
            </a:r>
            <a:r>
              <a:rPr lang="en-US" sz="2000" dirty="0"/>
              <a:t>, </a:t>
            </a:r>
            <a:r>
              <a:rPr lang="ru-RU" sz="2000" dirty="0"/>
              <a:t>инфиксный) </a:t>
            </a:r>
            <a:r>
              <a:rPr lang="en-US" sz="2000" dirty="0"/>
              <a:t>BAC</a:t>
            </a:r>
          </a:p>
          <a:p>
            <a:r>
              <a:rPr lang="en-US" sz="2000" dirty="0"/>
              <a:t>•</a:t>
            </a:r>
            <a:r>
              <a:rPr lang="ru-RU" sz="2000" dirty="0"/>
              <a:t>  обратный (</a:t>
            </a:r>
            <a:r>
              <a:rPr lang="en-US" sz="2000" dirty="0" err="1"/>
              <a:t>postorder</a:t>
            </a:r>
            <a:r>
              <a:rPr lang="en-US" sz="2000" dirty="0"/>
              <a:t>, </a:t>
            </a:r>
            <a:r>
              <a:rPr lang="ru-RU" sz="2000" dirty="0"/>
              <a:t>постфиксный). </a:t>
            </a:r>
            <a:r>
              <a:rPr lang="en-US" sz="2000" dirty="0"/>
              <a:t>CAB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8199" y="2898472"/>
            <a:ext cx="97198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Реализация симметричного обхода  </a:t>
            </a:r>
          </a:p>
          <a:p>
            <a:r>
              <a:rPr lang="ru-RU" dirty="0"/>
              <a:t>  </a:t>
            </a:r>
            <a:endParaRPr lang="en-US" dirty="0"/>
          </a:p>
          <a:p>
            <a:r>
              <a:rPr lang="en-US" b="1" i="1" dirty="0"/>
              <a:t>private void </a:t>
            </a:r>
            <a:r>
              <a:rPr lang="en-US" b="1" i="1" dirty="0" err="1"/>
              <a:t>inOrder</a:t>
            </a:r>
            <a:r>
              <a:rPr lang="en-US" b="1" i="1" dirty="0"/>
              <a:t>(node </a:t>
            </a:r>
            <a:r>
              <a:rPr lang="en-US" b="1" i="1" dirty="0" err="1"/>
              <a:t>localRoot</a:t>
            </a:r>
            <a:r>
              <a:rPr lang="en-US" b="1" i="1" dirty="0"/>
              <a:t>)</a:t>
            </a:r>
          </a:p>
          <a:p>
            <a:r>
              <a:rPr lang="en-US" b="1" i="1" dirty="0"/>
              <a:t>{</a:t>
            </a:r>
          </a:p>
          <a:p>
            <a:r>
              <a:rPr lang="ru-RU" b="1" i="1" dirty="0"/>
              <a:t>   </a:t>
            </a:r>
            <a:r>
              <a:rPr lang="en-US" b="1" i="1" dirty="0"/>
              <a:t>if(</a:t>
            </a:r>
            <a:r>
              <a:rPr lang="en-US" b="1" i="1" dirty="0" err="1"/>
              <a:t>localRoot</a:t>
            </a:r>
            <a:r>
              <a:rPr lang="en-US" b="1" i="1" dirty="0"/>
              <a:t> != null)</a:t>
            </a:r>
          </a:p>
          <a:p>
            <a:r>
              <a:rPr lang="ru-RU" b="1" i="1" dirty="0"/>
              <a:t>   </a:t>
            </a:r>
            <a:r>
              <a:rPr lang="en-US" b="1" i="1" dirty="0"/>
              <a:t>{</a:t>
            </a:r>
          </a:p>
          <a:p>
            <a:r>
              <a:rPr lang="ru-RU" b="1" i="1" dirty="0"/>
              <a:t>      </a:t>
            </a:r>
            <a:r>
              <a:rPr lang="en-US" b="1" i="1" dirty="0" err="1"/>
              <a:t>inOrder</a:t>
            </a:r>
            <a:r>
              <a:rPr lang="en-US" b="1" i="1" dirty="0"/>
              <a:t>(</a:t>
            </a:r>
            <a:r>
              <a:rPr lang="en-US" b="1" i="1" dirty="0" err="1"/>
              <a:t>localRoot.leftChild</a:t>
            </a:r>
            <a:r>
              <a:rPr lang="en-US" b="1" i="1" dirty="0"/>
              <a:t>);</a:t>
            </a:r>
          </a:p>
          <a:p>
            <a:r>
              <a:rPr lang="ru-RU" b="1" i="1" dirty="0"/>
              <a:t>      </a:t>
            </a:r>
            <a:r>
              <a:rPr lang="en-US" b="1" i="1" dirty="0" err="1"/>
              <a:t>txtnodes</a:t>
            </a:r>
            <a:r>
              <a:rPr lang="en-US" b="1" i="1" dirty="0"/>
              <a:t>+=(</a:t>
            </a:r>
            <a:r>
              <a:rPr lang="en-US" b="1" i="1" dirty="0" err="1"/>
              <a:t>localRoot.Key</a:t>
            </a:r>
            <a:r>
              <a:rPr lang="en-US" b="1" i="1" dirty="0"/>
              <a:t> + " ");</a:t>
            </a:r>
          </a:p>
          <a:p>
            <a:r>
              <a:rPr lang="ru-RU" b="1" i="1" dirty="0"/>
              <a:t>      </a:t>
            </a:r>
            <a:r>
              <a:rPr lang="en-US" b="1" i="1" dirty="0" err="1"/>
              <a:t>inOrder</a:t>
            </a:r>
            <a:r>
              <a:rPr lang="en-US" b="1" i="1" dirty="0"/>
              <a:t>(</a:t>
            </a:r>
            <a:r>
              <a:rPr lang="en-US" b="1" i="1" dirty="0" err="1"/>
              <a:t>localRoot.rightChild</a:t>
            </a:r>
            <a:r>
              <a:rPr lang="en-US" b="1" i="1" dirty="0"/>
              <a:t>);</a:t>
            </a:r>
          </a:p>
          <a:p>
            <a:r>
              <a:rPr lang="ru-RU" b="1" i="1" dirty="0"/>
              <a:t>   </a:t>
            </a:r>
            <a:r>
              <a:rPr lang="en-US" b="1" i="1" dirty="0"/>
              <a:t>}</a:t>
            </a:r>
          </a:p>
          <a:p>
            <a:r>
              <a:rPr lang="en-US" b="1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949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9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ru-RU" sz="4000" dirty="0"/>
            </a:br>
            <a:r>
              <a:rPr lang="ru-RU" sz="4000" dirty="0">
                <a:latin typeface="+mn-lt"/>
              </a:rPr>
              <a:t>Прямой</a:t>
            </a:r>
            <a:r>
              <a:rPr lang="ru-RU" sz="4000" dirty="0"/>
              <a:t> </a:t>
            </a:r>
            <a:r>
              <a:rPr lang="ru-RU" sz="4000" dirty="0">
                <a:latin typeface="+mn-lt"/>
              </a:rPr>
              <a:t>и </a:t>
            </a:r>
            <a:r>
              <a:rPr lang="en-US" sz="4000" dirty="0">
                <a:latin typeface="+mn-lt"/>
              </a:rPr>
              <a:t>o</a:t>
            </a:r>
            <a:r>
              <a:rPr lang="ru-RU" sz="4000" dirty="0" err="1">
                <a:latin typeface="+mn-lt"/>
              </a:rPr>
              <a:t>братный</a:t>
            </a:r>
            <a:r>
              <a:rPr lang="ru-RU" sz="4000" dirty="0">
                <a:latin typeface="+mn-lt"/>
              </a:rPr>
              <a:t> обход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6631"/>
            <a:ext cx="4657627" cy="497033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ru-RU" sz="2000" b="1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/>
              <a:t>public void </a:t>
            </a:r>
            <a:r>
              <a:rPr lang="en-US" sz="2000" b="1" i="1" dirty="0" err="1"/>
              <a:t>PreOrder</a:t>
            </a:r>
            <a:r>
              <a:rPr lang="en-US" sz="2000" b="1" i="1" dirty="0"/>
              <a:t>(Node </a:t>
            </a:r>
            <a:r>
              <a:rPr lang="en-US" sz="2000" b="1" i="1" dirty="0" err="1"/>
              <a:t>localRoot</a:t>
            </a:r>
            <a:r>
              <a:rPr lang="en-US" sz="2000" b="1" i="1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/>
              <a:t>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/>
              <a:t>            if (</a:t>
            </a:r>
            <a:r>
              <a:rPr lang="en-US" sz="2000" b="1" i="1" dirty="0" err="1"/>
              <a:t>localRoot</a:t>
            </a:r>
            <a:r>
              <a:rPr lang="en-US" sz="2000" b="1" i="1" dirty="0"/>
              <a:t> != null)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/>
              <a:t>    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/>
              <a:t>                </a:t>
            </a:r>
            <a:r>
              <a:rPr lang="en-US" sz="2000" b="1" i="1" dirty="0" err="1"/>
              <a:t>txtnodes</a:t>
            </a:r>
            <a:r>
              <a:rPr lang="en-US" sz="2000" b="1" i="1" dirty="0"/>
              <a:t> += (</a:t>
            </a:r>
            <a:r>
              <a:rPr lang="en-US" sz="2000" b="1" i="1" dirty="0" err="1"/>
              <a:t>localRoot.Key</a:t>
            </a:r>
            <a:r>
              <a:rPr lang="en-US" sz="2000" b="1" i="1" dirty="0"/>
              <a:t> + "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/>
              <a:t>                </a:t>
            </a:r>
            <a:r>
              <a:rPr lang="en-US" sz="2000" b="1" i="1" dirty="0" err="1"/>
              <a:t>PreOrder</a:t>
            </a:r>
            <a:r>
              <a:rPr lang="en-US" sz="2000" b="1" i="1" dirty="0"/>
              <a:t>(</a:t>
            </a:r>
            <a:r>
              <a:rPr lang="en-US" sz="2000" b="1" i="1" dirty="0" err="1"/>
              <a:t>localRoot.leftChild</a:t>
            </a:r>
            <a:r>
              <a:rPr lang="en-US" sz="2000" b="1" i="1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/>
              <a:t>                </a:t>
            </a:r>
            <a:r>
              <a:rPr lang="en-US" sz="2000" b="1" i="1" dirty="0" err="1"/>
              <a:t>PreOrder</a:t>
            </a:r>
            <a:r>
              <a:rPr lang="en-US" sz="2000" b="1" i="1" dirty="0"/>
              <a:t>(</a:t>
            </a:r>
            <a:r>
              <a:rPr lang="en-US" sz="2000" b="1" i="1" dirty="0" err="1"/>
              <a:t>localRoot.rightChild</a:t>
            </a:r>
            <a:r>
              <a:rPr lang="en-US" sz="2000" b="1" i="1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/>
              <a:t>    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i="1" dirty="0"/>
              <a:t>        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6594" y="1084082"/>
            <a:ext cx="5627802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b="1" i="1" dirty="0"/>
          </a:p>
          <a:p>
            <a:pPr>
              <a:spcBef>
                <a:spcPts val="600"/>
              </a:spcBef>
            </a:pPr>
            <a:r>
              <a:rPr lang="en-US" sz="2000" b="1" i="1" dirty="0"/>
              <a:t>public void </a:t>
            </a:r>
            <a:r>
              <a:rPr lang="en-US" sz="2000" b="1" i="1" dirty="0" err="1"/>
              <a:t>PostOrder</a:t>
            </a:r>
            <a:r>
              <a:rPr lang="en-US" sz="2000" b="1" i="1" dirty="0"/>
              <a:t>(Node </a:t>
            </a:r>
            <a:r>
              <a:rPr lang="en-US" sz="2000" b="1" i="1" dirty="0" err="1"/>
              <a:t>localRoot</a:t>
            </a:r>
            <a:r>
              <a:rPr lang="en-US" sz="2000" b="1" i="1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        {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            if (</a:t>
            </a:r>
            <a:r>
              <a:rPr lang="en-US" sz="2000" b="1" i="1" dirty="0" err="1"/>
              <a:t>localRoot</a:t>
            </a:r>
            <a:r>
              <a:rPr lang="en-US" sz="2000" b="1" i="1" dirty="0"/>
              <a:t> != null)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            {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                </a:t>
            </a:r>
            <a:r>
              <a:rPr lang="en-US" sz="2000" b="1" i="1" dirty="0" err="1"/>
              <a:t>PostOrder</a:t>
            </a:r>
            <a:r>
              <a:rPr lang="en-US" sz="2000" b="1" i="1" dirty="0"/>
              <a:t>(</a:t>
            </a:r>
            <a:r>
              <a:rPr lang="en-US" sz="2000" b="1" i="1" dirty="0" err="1"/>
              <a:t>localRoot.leftChild</a:t>
            </a:r>
            <a:r>
              <a:rPr lang="en-US" sz="2000" b="1" i="1" dirty="0"/>
              <a:t>);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                </a:t>
            </a:r>
            <a:r>
              <a:rPr lang="en-US" sz="2000" b="1" i="1" dirty="0" err="1"/>
              <a:t>PostOrder</a:t>
            </a:r>
            <a:r>
              <a:rPr lang="en-US" sz="2000" b="1" i="1" dirty="0"/>
              <a:t>(</a:t>
            </a:r>
            <a:r>
              <a:rPr lang="en-US" sz="2000" b="1" i="1" dirty="0" err="1"/>
              <a:t>localRoot.rightChild</a:t>
            </a:r>
            <a:r>
              <a:rPr lang="en-US" sz="2000" b="1" i="1" dirty="0"/>
              <a:t>);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                </a:t>
            </a:r>
            <a:r>
              <a:rPr lang="en-US" sz="2000" b="1" i="1" dirty="0" err="1"/>
              <a:t>txtnodes</a:t>
            </a:r>
            <a:r>
              <a:rPr lang="en-US" sz="2000" b="1" i="1" dirty="0"/>
              <a:t> += (</a:t>
            </a:r>
            <a:r>
              <a:rPr lang="en-US" sz="2000" b="1" i="1" dirty="0" err="1"/>
              <a:t>localRoot.Key</a:t>
            </a:r>
            <a:r>
              <a:rPr lang="en-US" sz="2000" b="1" i="1" dirty="0"/>
              <a:t> + " ");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            }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5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1995</Words>
  <Application>Microsoft Office PowerPoint</Application>
  <PresentationFormat>Широкоэкранный</PresentationFormat>
  <Paragraphs>297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Алгоритмы и структуры данных</vt:lpstr>
      <vt:lpstr>Двоичное дерево. Основные термины.</vt:lpstr>
      <vt:lpstr>Двоичное дерево поиска</vt:lpstr>
      <vt:lpstr>Реализация двоичного дерева</vt:lpstr>
      <vt:lpstr>Интерфейс программы</vt:lpstr>
      <vt:lpstr>Вставка узла</vt:lpstr>
      <vt:lpstr>Реализация вставки узла</vt:lpstr>
      <vt:lpstr>Обход дерева</vt:lpstr>
      <vt:lpstr> Прямой и oбратный обход </vt:lpstr>
      <vt:lpstr>Поиск минимума (максимума)</vt:lpstr>
      <vt:lpstr>Поиск узла</vt:lpstr>
      <vt:lpstr>Удаление узла</vt:lpstr>
      <vt:lpstr>Удаление узла. Случай 1.  Удаляемый узел не имеет потомков</vt:lpstr>
      <vt:lpstr>Удаление узла. Случай 2. Удаляемый узел имеет одного потомка</vt:lpstr>
      <vt:lpstr>Удаление узла. Случай 3. Удаляемый узел имеет двух потомков</vt:lpstr>
      <vt:lpstr>Удаление узла. Поиск преемника.</vt:lpstr>
      <vt:lpstr>Удаление узла. Поиск преемника</vt:lpstr>
      <vt:lpstr>Если у правого потомка исходного узла нет левых потомков, то сам правый потомок становится преемником </vt:lpstr>
      <vt:lpstr> Удаление узла.  Преемник является правым потомком delNode </vt:lpstr>
      <vt:lpstr> Преемник входит в число левых потомков правого потомка delNode </vt:lpstr>
      <vt:lpstr>Реализация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Сложность алгоритмов</dc:title>
  <dc:creator>A. Б.</dc:creator>
  <cp:lastModifiedBy>Андрей</cp:lastModifiedBy>
  <cp:revision>38</cp:revision>
  <dcterms:created xsi:type="dcterms:W3CDTF">2021-08-07T10:05:46Z</dcterms:created>
  <dcterms:modified xsi:type="dcterms:W3CDTF">2024-02-13T07:29:22Z</dcterms:modified>
</cp:coreProperties>
</file>