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2" r:id="rId10"/>
    <p:sldId id="263" r:id="rId11"/>
    <p:sldId id="269" r:id="rId12"/>
    <p:sldId id="265" r:id="rId13"/>
    <p:sldId id="264" r:id="rId14"/>
    <p:sldId id="266" r:id="rId1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122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E4AC0-DC37-4A0E-BAA6-2B6C6A186EF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6A7EC-D059-453A-8905-56FEA2F2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99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6A7EC-D059-453A-8905-56FEA2F2FE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90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F539B-C6BB-4599-B80B-58D417E5E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A39E89-262F-4197-B2A3-43D9B7CB0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5E9155-53FC-470C-A019-A45DD752C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F03A-5702-4BF8-9C40-214E6EF0DAEC}" type="datetimeFigureOut">
              <a:rPr lang="LID4096" smtClean="0"/>
              <a:t>02/13/2023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F127A2-115F-41C8-9A2F-D9896A02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F60121-4F08-417C-B517-CDF354404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F4CD-7524-4D5B-9C34-BB273B56724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200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39D669-2419-4F48-9948-3EEAD529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9F6CE40-FA88-49B0-B299-E17D2521D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30C695-E96A-4010-AD97-8001B141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F03A-5702-4BF8-9C40-214E6EF0DAEC}" type="datetimeFigureOut">
              <a:rPr lang="LID4096" smtClean="0"/>
              <a:t>02/13/2023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F97B86-9DEF-4A5A-89C1-657C40BE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910866-0DAC-4592-80B2-182E380F1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F4CD-7524-4D5B-9C34-BB273B56724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6696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26987B1-1523-4215-8933-B5D4235E3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144630-07BC-4907-97B9-A0B696863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3D2BAA-4A97-4A12-8761-BB1A6B8F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F03A-5702-4BF8-9C40-214E6EF0DAEC}" type="datetimeFigureOut">
              <a:rPr lang="LID4096" smtClean="0"/>
              <a:t>02/13/2023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8345FC-2D7B-46F7-ACE4-E732F9D78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3403FB-3C65-4299-AB5C-1896CB481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F4CD-7524-4D5B-9C34-BB273B56724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8549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E0C4EB-776F-4540-9B64-AB1FABAE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5F899D-3257-43E3-B962-567C19F40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FC3761-138E-47D6-BF5F-B78930CEB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F03A-5702-4BF8-9C40-214E6EF0DAEC}" type="datetimeFigureOut">
              <a:rPr lang="LID4096" smtClean="0"/>
              <a:t>02/13/2023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0E3AFF-EA22-460E-B4F8-F296386D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6B132E-6E09-4782-8C14-075AEA3E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F4CD-7524-4D5B-9C34-BB273B56724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313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EE3941-EDEE-4E26-962B-0C3CFC174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C7FFD5-4351-43B4-A20D-D27D172D0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A7B1E3-607F-4248-B4E5-B8364EAA3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F03A-5702-4BF8-9C40-214E6EF0DAEC}" type="datetimeFigureOut">
              <a:rPr lang="LID4096" smtClean="0"/>
              <a:t>02/13/2023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FDAA84-28B6-498E-8ED3-F60E0FCC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2E10AB-E8D3-4F99-A514-591C27E34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F4CD-7524-4D5B-9C34-BB273B56724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912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A8DFAD-E657-497A-9B55-646FF51F7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73FE98-DF70-48E7-BACE-25FE1E6A6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7BD373-8D95-48EA-B6B0-BE759E397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8DA5B8-ECBF-4529-9C9C-48237CB15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F03A-5702-4BF8-9C40-214E6EF0DAEC}" type="datetimeFigureOut">
              <a:rPr lang="LID4096" smtClean="0"/>
              <a:t>02/13/2023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0F4A79-D66B-4E91-9318-249061B1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4C18AE-3EE7-41D1-A1BE-9ABAC48A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F4CD-7524-4D5B-9C34-BB273B56724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8449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A2530-F2B0-433B-92C1-82E0C403C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677942-F939-430E-A58C-04B7002CF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16AE59-897E-4B35-8AF9-D25DBFB9D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4D382E2-D729-4077-B6F6-008253E51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CE76C7D-39C6-4D9D-A53A-2F43DF407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72E17DB-8E3E-4A1B-89EB-891B6F87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F03A-5702-4BF8-9C40-214E6EF0DAEC}" type="datetimeFigureOut">
              <a:rPr lang="LID4096" smtClean="0"/>
              <a:t>02/13/2023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8D21D75-F5D1-4084-A831-66F51C81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93F1A67-B3B1-46B2-88C3-F2A15DDD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F4CD-7524-4D5B-9C34-BB273B56724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7373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1CA977-E54D-41D3-BC40-4EEAB4AD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A51B700-64A3-418B-9CF4-3EDCF4DF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F03A-5702-4BF8-9C40-214E6EF0DAEC}" type="datetimeFigureOut">
              <a:rPr lang="LID4096" smtClean="0"/>
              <a:t>02/13/2023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160E6D2-AC5E-43F1-AFD6-BD6497A4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732CE00-380A-42CA-875A-A946A9F0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F4CD-7524-4D5B-9C34-BB273B56724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799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30AF21D-DBCA-4F92-B77D-A42C06F4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F03A-5702-4BF8-9C40-214E6EF0DAEC}" type="datetimeFigureOut">
              <a:rPr lang="LID4096" smtClean="0"/>
              <a:t>02/13/2023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276D1A9-BBBB-4286-8159-A00D3EDB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F16219-E0D0-4471-9521-92D187F5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F4CD-7524-4D5B-9C34-BB273B56724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3791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0B7A7D-D26A-45B2-8ACA-67F8777D3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6B01F0-2067-4185-99E5-6E77FA893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7B0F00-ED15-408A-89E5-C1BC4CF5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BC4DCF-046C-4C27-BCA8-6B6E06EA7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F03A-5702-4BF8-9C40-214E6EF0DAEC}" type="datetimeFigureOut">
              <a:rPr lang="LID4096" smtClean="0"/>
              <a:t>02/13/2023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264361-7EC4-410B-9D2A-26E475C47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6FB40A-F5A1-4725-BC09-F9C854F8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F4CD-7524-4D5B-9C34-BB273B56724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3157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A18A3-11FD-4E78-AAE1-D38AF3F8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1AFAFF9-EB60-4F31-8179-441090EF1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F8DD1E-A5F4-47DF-85EC-587969F92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666862-5D39-4C42-A43E-821F2EC7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F03A-5702-4BF8-9C40-214E6EF0DAEC}" type="datetimeFigureOut">
              <a:rPr lang="LID4096" smtClean="0"/>
              <a:t>02/13/2023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804CEE-F66A-458A-A29B-40E24A7C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7D8229-3473-42FA-961E-7EEFD4390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F4CD-7524-4D5B-9C34-BB273B56724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945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3E401-9DB4-4CC2-981F-CDEA602C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DB3942-D8C2-45E9-910E-A2B9441D6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404CEB-7F70-4A81-98A6-6A4DD521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EF03A-5702-4BF8-9C40-214E6EF0DAEC}" type="datetimeFigureOut">
              <a:rPr lang="LID4096" smtClean="0"/>
              <a:t>02/13/2023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963899-C542-4B80-A339-780F71826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17AFB1-030D-4A0A-B66E-5FAA96B99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1F4CD-7524-4D5B-9C34-BB273B56724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9104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CD820-77E9-409F-BBD4-8F8937EE9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1682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dirty="0"/>
              <a:t>Лекция </a:t>
            </a:r>
            <a:r>
              <a:rPr lang="en-US" sz="4000" dirty="0"/>
              <a:t>2</a:t>
            </a:r>
            <a:r>
              <a:rPr lang="ru-RU" sz="4000" dirty="0"/>
              <a:t>. Балансировка деревьев</a:t>
            </a:r>
            <a:endParaRPr lang="LID4096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E15FCC-3EFA-4666-BCB4-7A18C1D5B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39191"/>
            <a:ext cx="9144000" cy="3418609"/>
          </a:xfrm>
        </p:spPr>
        <p:txBody>
          <a:bodyPr/>
          <a:lstStyle/>
          <a:p>
            <a:pPr marL="342900" lvl="0" indent="-342900" algn="l">
              <a:lnSpc>
                <a:spcPct val="115000"/>
              </a:lnSpc>
              <a:buFont typeface="+mj-lt"/>
              <a:buAutoNum type="arabicPeriod"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15000"/>
              </a:lnSpc>
              <a:buFont typeface="+mj-lt"/>
              <a:buAutoNum type="arabicPeriod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Идеально сбалансированные бинарные деревья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15000"/>
              </a:lnSpc>
              <a:buFont typeface="+mj-lt"/>
              <a:buAutoNum type="arabicPeriod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Балансированные по высоте деревья (АВЛ-деревья)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Алгоритмы балансировки. 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91457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033FE8-4DC5-448F-9BB1-0BC33C6D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Левый поворот</a:t>
            </a:r>
            <a:endParaRPr lang="LID4096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2D16EC-469D-40BC-AB8F-8B4CE0662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4345" y="1724890"/>
            <a:ext cx="4530436" cy="1704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Дерево не сбалансировано т.к. </a:t>
            </a:r>
          </a:p>
          <a:p>
            <a:pPr marL="0" indent="0">
              <a:buNone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вершины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900" b="1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9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9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9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0=0</a:t>
            </a:r>
          </a:p>
          <a:p>
            <a:pPr marL="0" indent="0">
              <a:buNone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вершины 2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900" b="1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9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9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9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ru-RU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вершины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900" b="1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9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9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9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  <a:r>
              <a:rPr lang="ru-RU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ru-RU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ECA13C-0517-412A-96B5-8BBCFD42FA3B}"/>
              </a:ext>
            </a:extLst>
          </p:cNvPr>
          <p:cNvSpPr txBox="1"/>
          <p:nvPr/>
        </p:nvSpPr>
        <p:spPr>
          <a:xfrm>
            <a:off x="945573" y="1298864"/>
            <a:ext cx="3210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Исходное дерево</a:t>
            </a:r>
            <a:endParaRPr lang="LID4096" sz="28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BF26A20-3ED3-4B87-B02E-418CE60D8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76" y="3519665"/>
            <a:ext cx="2384612" cy="22501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3CF790-CDEB-4934-8560-11BA47EEDD76}"/>
              </a:ext>
            </a:extLst>
          </p:cNvPr>
          <p:cNvSpPr txBox="1"/>
          <p:nvPr/>
        </p:nvSpPr>
        <p:spPr>
          <a:xfrm>
            <a:off x="7668491" y="3896591"/>
            <a:ext cx="267046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     </a:t>
            </a:r>
            <a:r>
              <a:rPr lang="en-US" sz="2000" b="1" i="1" dirty="0"/>
              <a:t>p2.leftChild = p1; </a:t>
            </a:r>
            <a:endParaRPr lang="en-US" sz="2000" dirty="0"/>
          </a:p>
          <a:p>
            <a:r>
              <a:rPr lang="en-US" sz="2000" b="1" i="1" dirty="0"/>
              <a:t>     p1.righChild=null;</a:t>
            </a:r>
            <a:endParaRPr lang="en-US" sz="2000" dirty="0"/>
          </a:p>
          <a:p>
            <a:r>
              <a:rPr lang="en-US" sz="2000" b="1" i="1" dirty="0"/>
              <a:t>     p1=p2;</a:t>
            </a:r>
            <a:endParaRPr lang="en-US" sz="2000" dirty="0"/>
          </a:p>
          <a:p>
            <a:r>
              <a:rPr lang="en-US" sz="2000" b="1" i="1" dirty="0"/>
              <a:t>     p1.parent=p2;</a:t>
            </a:r>
            <a:endParaRPr lang="en-US" sz="2000" dirty="0"/>
          </a:p>
          <a:p>
            <a:r>
              <a:rPr lang="en-US" sz="2000" b="1" i="1" dirty="0"/>
              <a:t>     p2.parent=null</a:t>
            </a:r>
            <a:endParaRPr lang="en-US" sz="2000" dirty="0"/>
          </a:p>
          <a:p>
            <a:r>
              <a:rPr lang="en-US" sz="2000" b="1" i="1" dirty="0"/>
              <a:t>     p2.bal=0;</a:t>
            </a:r>
            <a:endParaRPr lang="en-US" sz="2000" dirty="0"/>
          </a:p>
          <a:p>
            <a:r>
              <a:rPr lang="en-US" sz="2000" b="1" i="1" dirty="0"/>
              <a:t>     p</a:t>
            </a:r>
            <a:r>
              <a:rPr lang="ru-RU" sz="2000" b="1" i="1" dirty="0"/>
              <a:t>1.</a:t>
            </a:r>
            <a:r>
              <a:rPr lang="en-US" sz="2000" b="1" i="1" dirty="0" err="1"/>
              <a:t>bal</a:t>
            </a:r>
            <a:r>
              <a:rPr lang="ru-RU" sz="2000" b="1" i="1" dirty="0"/>
              <a:t>=0;</a:t>
            </a:r>
            <a:endParaRPr lang="en-US" sz="2000" dirty="0"/>
          </a:p>
          <a:p>
            <a:endParaRPr lang="LID4096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241" y="1959057"/>
            <a:ext cx="26860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29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2315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Левый поворот в общем случае</a:t>
            </a:r>
            <a:endParaRPr lang="en-US" sz="4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250" y="1321276"/>
            <a:ext cx="5295900" cy="39719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159" y="1321276"/>
            <a:ext cx="4114800" cy="3371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82959" y="1442301"/>
            <a:ext cx="267799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/>
              <a:t>P.rightChild</a:t>
            </a:r>
            <a:r>
              <a:rPr lang="en-US" sz="2000" b="1" i="1" dirty="0"/>
              <a:t>=</a:t>
            </a:r>
            <a:r>
              <a:rPr lang="en-US" sz="2000" b="1" i="1" dirty="0" err="1"/>
              <a:t>L.leftChild</a:t>
            </a:r>
            <a:r>
              <a:rPr lang="en-US" sz="2000" b="1" i="1" dirty="0"/>
              <a:t>;</a:t>
            </a:r>
            <a:endParaRPr lang="en-US" sz="2000" dirty="0"/>
          </a:p>
          <a:p>
            <a:r>
              <a:rPr lang="en-US" sz="2000" b="1" i="1" dirty="0" err="1"/>
              <a:t>L.leftChild</a:t>
            </a:r>
            <a:r>
              <a:rPr lang="en-US" sz="2000" b="1" i="1" dirty="0"/>
              <a:t>=P;</a:t>
            </a:r>
            <a:endParaRPr lang="en-US" sz="2000" dirty="0"/>
          </a:p>
          <a:p>
            <a:r>
              <a:rPr lang="en-US" sz="2000" b="1" i="1" dirty="0"/>
              <a:t>Tree=L;</a:t>
            </a:r>
            <a:endParaRPr lang="en-US" sz="2000" dirty="0"/>
          </a:p>
          <a:p>
            <a:r>
              <a:rPr lang="en-US" sz="2000" b="1" i="1" dirty="0" err="1"/>
              <a:t>P.bal</a:t>
            </a:r>
            <a:r>
              <a:rPr lang="en-US" sz="2000" b="1" i="1" dirty="0"/>
              <a:t>=0;</a:t>
            </a:r>
            <a:endParaRPr lang="en-US" sz="2000" dirty="0"/>
          </a:p>
          <a:p>
            <a:r>
              <a:rPr lang="en-US" sz="2000" b="1" i="1" dirty="0" err="1"/>
              <a:t>L.bal</a:t>
            </a:r>
            <a:r>
              <a:rPr lang="en-US" sz="2000" b="1" i="1" dirty="0"/>
              <a:t>=0;</a:t>
            </a:r>
            <a:endParaRPr lang="en-US" sz="2000" dirty="0"/>
          </a:p>
          <a:p>
            <a:r>
              <a:rPr lang="en-US" sz="2000" b="1" i="1" dirty="0" err="1"/>
              <a:t>L.parent</a:t>
            </a:r>
            <a:r>
              <a:rPr lang="en-US" sz="2000" b="1" i="1" dirty="0"/>
              <a:t>=null;</a:t>
            </a:r>
            <a:endParaRPr lang="en-US" sz="2000" dirty="0"/>
          </a:p>
          <a:p>
            <a:r>
              <a:rPr lang="en-US" sz="2000" b="1" i="1" dirty="0" err="1"/>
              <a:t>P.parent</a:t>
            </a:r>
            <a:r>
              <a:rPr lang="en-US" sz="2000" b="1" i="1" dirty="0"/>
              <a:t>=L;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989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5E9718-67D9-4A3C-B535-168367C23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Двойной право-левый поворот</a:t>
            </a:r>
            <a:endParaRPr lang="LID4096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84439F-F711-4E25-BAEA-EAA937F1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082"/>
            <a:ext cx="10515600" cy="4898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RL-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поворот выполняется после добавления узла в левое поддерево правого потомка</a:t>
            </a:r>
            <a:endParaRPr lang="LID4096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7FFC84-7C76-4680-89DC-4DDE9CBA16E2}"/>
              </a:ext>
            </a:extLst>
          </p:cNvPr>
          <p:cNvSpPr txBox="1"/>
          <p:nvPr/>
        </p:nvSpPr>
        <p:spPr>
          <a:xfrm>
            <a:off x="2714625" y="2105483"/>
            <a:ext cx="447588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Дерево не сбалансировано т.к.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вершины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=0 - 0=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вершины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=0 -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-1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вершины 1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224054B-B027-44F7-8476-56A38F09E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724" y="3650748"/>
            <a:ext cx="1927412" cy="207084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" y="2197994"/>
            <a:ext cx="1576387" cy="296454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917" y="3557458"/>
            <a:ext cx="1390650" cy="2257425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8037803" y="1942588"/>
            <a:ext cx="35477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p3.rightChild = p1.rightChild; </a:t>
            </a:r>
          </a:p>
          <a:p>
            <a:r>
              <a:rPr lang="en-US" b="1" i="1" dirty="0"/>
              <a:t>p1.rightChild=p2.leftChild</a:t>
            </a:r>
            <a:endParaRPr lang="en-US" dirty="0"/>
          </a:p>
          <a:p>
            <a:r>
              <a:rPr lang="en-US" b="1" i="1" dirty="0"/>
              <a:t>p2.leftChild=null;</a:t>
            </a:r>
          </a:p>
          <a:p>
            <a:r>
              <a:rPr lang="en-US" b="1" i="1" dirty="0"/>
              <a:t>p3.leftChild=p1;</a:t>
            </a:r>
            <a:endParaRPr lang="en-US" dirty="0"/>
          </a:p>
          <a:p>
            <a:r>
              <a:rPr lang="en-US" b="1" i="1" dirty="0"/>
              <a:t>p1.rightChild=null;</a:t>
            </a:r>
            <a:endParaRPr lang="en-US" dirty="0"/>
          </a:p>
          <a:p>
            <a:r>
              <a:rPr lang="en-US" b="1" i="1" dirty="0"/>
              <a:t>p2.parent=p3;</a:t>
            </a:r>
            <a:endParaRPr lang="en-US" dirty="0"/>
          </a:p>
          <a:p>
            <a:r>
              <a:rPr lang="en-US" b="1" i="1" dirty="0"/>
              <a:t>p1.parent=p3; </a:t>
            </a:r>
            <a:endParaRPr lang="en-US" dirty="0"/>
          </a:p>
          <a:p>
            <a:r>
              <a:rPr lang="en-US" b="1" i="1" dirty="0"/>
              <a:t>p3=p1;</a:t>
            </a:r>
            <a:endParaRPr lang="en-US" dirty="0"/>
          </a:p>
          <a:p>
            <a:r>
              <a:rPr lang="en-US" b="1" i="1" dirty="0"/>
              <a:t>p3.parent=null;</a:t>
            </a:r>
            <a:endParaRPr lang="en-US" dirty="0"/>
          </a:p>
          <a:p>
            <a:r>
              <a:rPr lang="en-US" b="1" i="1" dirty="0"/>
              <a:t>p2.bal=0;</a:t>
            </a:r>
            <a:endParaRPr lang="en-US" dirty="0"/>
          </a:p>
          <a:p>
            <a:r>
              <a:rPr lang="en-US" b="1" i="1" dirty="0"/>
              <a:t>p1.bal=0;</a:t>
            </a:r>
            <a:endParaRPr lang="en-US" dirty="0"/>
          </a:p>
          <a:p>
            <a:r>
              <a:rPr lang="en-US" b="1" i="1" dirty="0"/>
              <a:t> 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502446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DBD5AF-1E0F-41FD-8561-B58BFEE0C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Двойной лево-правый поворот</a:t>
            </a:r>
            <a:endParaRPr lang="LID4096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87D0E1-8869-49EF-AF02-270392449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9255"/>
            <a:ext cx="10515600" cy="4867708"/>
          </a:xfrm>
        </p:spPr>
        <p:txBody>
          <a:bodyPr/>
          <a:lstStyle/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RL- </a:t>
            </a:r>
            <a:r>
              <a:rPr lang="ru-RU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поворот производится при добавлении узла в правое поддерево левого потомка</a:t>
            </a:r>
          </a:p>
          <a:p>
            <a:pPr algn="l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E3A9C6-E8AE-48B4-A023-FA55102B89DE}"/>
              </a:ext>
            </a:extLst>
          </p:cNvPr>
          <p:cNvSpPr txBox="1"/>
          <p:nvPr/>
        </p:nvSpPr>
        <p:spPr>
          <a:xfrm>
            <a:off x="3397826" y="1911928"/>
            <a:ext cx="4665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Дерево не сбалансировано т.к. </a:t>
            </a: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вершины 2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0=0</a:t>
            </a: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вершины 1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0=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вершины 3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-2</a:t>
            </a: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90F43E-F988-4C59-9F86-5E11BDC5BFA1}"/>
              </a:ext>
            </a:extLst>
          </p:cNvPr>
          <p:cNvSpPr txBox="1"/>
          <p:nvPr/>
        </p:nvSpPr>
        <p:spPr>
          <a:xfrm>
            <a:off x="3877237" y="5986129"/>
            <a:ext cx="2081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L-</a:t>
            </a:r>
            <a:r>
              <a:rPr lang="ru-RU" sz="2000" dirty="0"/>
              <a:t>поворот</a:t>
            </a:r>
            <a:endParaRPr lang="LID4096" sz="20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7CF4662-64EC-4E03-B4F9-748C0787C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227" y="3340856"/>
            <a:ext cx="1972235" cy="24025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A40514-9E00-4BC1-82E0-68E24783CBF1}"/>
              </a:ext>
            </a:extLst>
          </p:cNvPr>
          <p:cNvSpPr txBox="1"/>
          <p:nvPr/>
        </p:nvSpPr>
        <p:spPr>
          <a:xfrm>
            <a:off x="7148945" y="5986129"/>
            <a:ext cx="19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ru-RU" dirty="0"/>
              <a:t>-поворот</a:t>
            </a:r>
            <a:endParaRPr lang="LID4096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941" y="2193843"/>
            <a:ext cx="1721490" cy="382118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468" y="3162446"/>
            <a:ext cx="2413532" cy="270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54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5949E1-0D45-4713-9C35-04C3B3D07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748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Выводы</a:t>
            </a:r>
            <a:endParaRPr lang="LID4096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61B180-466E-413C-A43D-438680C50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382"/>
            <a:ext cx="10515600" cy="4784581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показатель балансировки узла принял значение 2 или -2 – необходима балансировка</a:t>
            </a:r>
          </a:p>
          <a:p>
            <a:pPr marL="457200" indent="-457200" algn="l"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Балансировка производится путем поворота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Правый поворот (2  1)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Левый поворот (-2  -1)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Лево-правый поворот (2  -1)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Право-левый поворот (-2  1)</a:t>
            </a:r>
          </a:p>
          <a:p>
            <a:pPr marL="457200" indent="-457200">
              <a:buAutoNum type="arabicPeriod" startAt="3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Любой поворот имеет сложность О(1)</a:t>
            </a:r>
          </a:p>
          <a:p>
            <a:pPr marL="457200" indent="-457200">
              <a:buAutoNum type="arabicPeriod" startAt="3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Любой поворот сохраняет свойства бинарного дерева поиска</a:t>
            </a:r>
          </a:p>
          <a:p>
            <a:pPr marL="457200" indent="-457200">
              <a:buAutoNum type="arabicPeriod" startAt="3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3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Балансировка не увеличивает сложность построения бинарного дерева поиска</a:t>
            </a:r>
          </a:p>
        </p:txBody>
      </p:sp>
    </p:spTree>
    <p:extLst>
      <p:ext uri="{BB962C8B-B14F-4D97-AF65-F5344CB8AC3E}">
        <p14:creationId xmlns:p14="http://schemas.microsoft.com/office/powerpoint/2010/main" val="318179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E9AE1-E589-47A9-A126-D16790741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888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dirty="0"/>
              <a:t>Идеально сбалансированные деревья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BF4C77-1704-4CDF-84E1-124EBB15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Бинарное дерево называется </a:t>
            </a:r>
            <a:r>
              <a:rPr lang="ru-RU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идеально сбалансированным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если   </a:t>
            </a:r>
            <a:r>
              <a:rPr lang="ru-RU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400" b="1" i="1" dirty="0">
                <a:effectLst/>
                <a:latin typeface="Times New Roman" panose="02020603050405020304" pitchFamily="18" charset="0"/>
              </a:rPr>
              <a:t>каждой его вершины количество вершин в левом и правом поддереве различаются не более чем на 1.</a:t>
            </a:r>
            <a:endParaRPr lang="ru-RU" sz="24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0765AE-2499-463E-B47E-64565A5A7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527" y="3429000"/>
            <a:ext cx="8084127" cy="23519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162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1E908C-356B-44D9-ACB9-2C370300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18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Алгоритм построения</a:t>
            </a:r>
            <a:endParaRPr lang="LID4096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B30532-A165-45D7-8921-1FFFC79E4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marL="0" lvl="0" indent="0" algn="just">
              <a:lnSpc>
                <a:spcPct val="115000"/>
              </a:lnSpc>
              <a:spcAft>
                <a:spcPts val="1000"/>
              </a:spcAft>
              <a:buSzPts val="1000"/>
              <a:buNone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взять одну вершину в качестве корня.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  <a:spcAft>
                <a:spcPts val="1000"/>
              </a:spcAft>
              <a:buSzPts val="1000"/>
              <a:buNone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построить левое поддерево с 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nl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 DIV 2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вершинами тем же способом.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  <a:spcAft>
                <a:spcPts val="1000"/>
              </a:spcAft>
              <a:buSzPts val="1000"/>
              <a:buNone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построить правое поддерево с 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n-nl-1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вершинами тем же способом.</a:t>
            </a:r>
          </a:p>
          <a:p>
            <a:pPr marL="0" lvl="0" indent="0" algn="just">
              <a:lnSpc>
                <a:spcPct val="115000"/>
              </a:lnSpc>
              <a:spcAft>
                <a:spcPts val="1000"/>
              </a:spcAft>
              <a:buSzPts val="1000"/>
              <a:buNone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Пример. Набор значений: 8, 9, 11, 15, 19, 20, 21, 7, 3, 2, 1, 5, 6, 4, 13, 14, 10, 12, 17, 16, 18. Результат работы программы следующий: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43C531-E37C-4C0B-BC32-205A17A28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025" y="3784672"/>
            <a:ext cx="3121423" cy="22740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BFAB78-2777-4DF9-B666-464EA708A20B}"/>
              </a:ext>
            </a:extLst>
          </p:cNvPr>
          <p:cNvSpPr txBox="1"/>
          <p:nvPr/>
        </p:nvSpPr>
        <p:spPr>
          <a:xfrm>
            <a:off x="5973384" y="3274741"/>
            <a:ext cx="58099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Сложность поиска </a:t>
            </a:r>
            <a:r>
              <a:rPr lang="en-US" sz="2400" b="1" dirty="0"/>
              <a:t>O(n)</a:t>
            </a:r>
          </a:p>
          <a:p>
            <a:endParaRPr lang="en-US" sz="2400" b="1" dirty="0"/>
          </a:p>
          <a:p>
            <a:r>
              <a:rPr lang="ru-RU" sz="2400" b="1" dirty="0"/>
              <a:t>Сложность поиска в бинарном идеально сбалансированном дереве поиска </a:t>
            </a:r>
            <a:endParaRPr lang="en-US" sz="2400" b="1" dirty="0"/>
          </a:p>
          <a:p>
            <a:r>
              <a:rPr lang="ru-RU" sz="2400" b="1" dirty="0"/>
              <a:t> </a:t>
            </a:r>
            <a:r>
              <a:rPr lang="en-US" sz="2400" b="1" dirty="0"/>
              <a:t>O(log n)</a:t>
            </a:r>
            <a:endParaRPr lang="LID4096" sz="2400" b="1" dirty="0"/>
          </a:p>
        </p:txBody>
      </p:sp>
    </p:spTree>
    <p:extLst>
      <p:ext uri="{BB962C8B-B14F-4D97-AF65-F5344CB8AC3E}">
        <p14:creationId xmlns:p14="http://schemas.microsoft.com/office/powerpoint/2010/main" val="56254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3168E-6573-4ED2-BC6C-87A250917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748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br>
              <a:rPr lang="en-US" sz="40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Балансированные по высоте деревья (АВЛ-деревья)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5547EA-6E6B-4396-B270-32805D49D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6518"/>
            <a:ext cx="10515600" cy="494044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Бинарное дерево поиска называется </a:t>
            </a:r>
            <a:r>
              <a:rPr lang="ru-RU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балансированным по высоте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если </a:t>
            </a:r>
            <a:r>
              <a:rPr lang="ru-RU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каждой его вершины высоты ее двух поддеревьев различаются не более, чем на 1.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400" b="1" i="1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Показателем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балансированности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вершины бинарного дерева называется  </a:t>
            </a:r>
            <a:r>
              <a:rPr lang="ru-RU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разность высоты его 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правого</a:t>
            </a:r>
            <a:r>
              <a:rPr lang="ru-RU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левого поддерева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=H</a:t>
            </a:r>
            <a:r>
              <a:rPr lang="en-US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H</a:t>
            </a:r>
            <a:r>
              <a:rPr lang="en-US" sz="3200" b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141979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D329E-D87D-433C-B96B-DE6ED7E3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4357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АВЛ-деревья</a:t>
            </a:r>
            <a:endParaRPr lang="LID4096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F743BB-D671-42E4-B73F-C095C7162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736"/>
            <a:ext cx="6137635" cy="4961227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2400" dirty="0"/>
              <a:t>Класс узла дерева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Node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// Ключ узла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public Node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leftChild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Левый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потомок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узла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public Node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rightChild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Правый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потомок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узла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public Node parent; //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Родитель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public void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displayNode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// (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Тело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метода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//Конец класса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/>
              <a:t>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07810" y="1215736"/>
            <a:ext cx="424599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Класс дерева</a:t>
            </a: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Tree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Node root; // 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поле данных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void Insert(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Delete(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Find(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Другие методы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// Конец класса 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0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091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Включение узла в АВЛ-дерево</a:t>
            </a:r>
            <a:endParaRPr lang="en-US" sz="4000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331337"/>
              </p:ext>
            </p:extLst>
          </p:nvPr>
        </p:nvGraphicFramePr>
        <p:xfrm>
          <a:off x="919480" y="1266648"/>
          <a:ext cx="10434321" cy="5450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3551527725"/>
                    </a:ext>
                  </a:extLst>
                </a:gridCol>
                <a:gridCol w="3434080">
                  <a:extLst>
                    <a:ext uri="{9D8B030D-6E8A-4147-A177-3AD203B41FA5}">
                      <a16:colId xmlns:a16="http://schemas.microsoft.com/office/drawing/2014/main" val="2410671778"/>
                    </a:ext>
                  </a:extLst>
                </a:gridCol>
                <a:gridCol w="4282441">
                  <a:extLst>
                    <a:ext uri="{9D8B030D-6E8A-4147-A177-3AD203B41FA5}">
                      <a16:colId xmlns:a16="http://schemas.microsoft.com/office/drawing/2014/main" val="2761973488"/>
                    </a:ext>
                  </a:extLst>
                </a:gridCol>
              </a:tblGrid>
              <a:tr h="356283">
                <a:tc rowSpan="2">
                  <a:txBody>
                    <a:bodyPr/>
                    <a:lstStyle/>
                    <a:p>
                      <a:r>
                        <a:rPr lang="ru-RU" dirty="0"/>
                        <a:t>До включения </a:t>
                      </a:r>
                    </a:p>
                    <a:p>
                      <a:r>
                        <a:rPr lang="ru-RU" dirty="0"/>
                        <a:t>(дерево сбалансировано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После включения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668339"/>
                  </a:ext>
                </a:extLst>
              </a:tr>
              <a:tr h="38597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1" dirty="0"/>
                        <a:t>В левое поддерево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1" dirty="0"/>
                        <a:t>В правое поддерево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788824"/>
                  </a:ext>
                </a:extLst>
              </a:tr>
              <a:tr h="1487778"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Д</a:t>
                      </a:r>
                      <a:r>
                        <a:rPr lang="ru-RU" b="1" dirty="0"/>
                        <a:t>ерево сбалансировано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</a:t>
                      </a:r>
                      <a:r>
                        <a:rPr lang="ru-RU" b="1" dirty="0"/>
                        <a:t>ерево сбалансировано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941060"/>
                  </a:ext>
                </a:extLst>
              </a:tr>
              <a:tr h="14251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b="1" dirty="0"/>
                        <a:t>Дерево</a:t>
                      </a:r>
                      <a:r>
                        <a:rPr lang="ru-RU" b="1" baseline="0" dirty="0"/>
                        <a:t> не сбалансировано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r>
                        <a:rPr lang="ru-RU" b="1" dirty="0"/>
                        <a:t>Дерево сбалансировано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282852"/>
                  </a:ext>
                </a:extLst>
              </a:tr>
              <a:tr h="16923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r>
                        <a:rPr lang="ru-RU" b="1" dirty="0"/>
                        <a:t>Дерево сбалансировано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Дерево</a:t>
                      </a:r>
                      <a:r>
                        <a:rPr lang="ru-RU" b="1" baseline="0" dirty="0"/>
                        <a:t> не сбалансировано</a:t>
                      </a:r>
                      <a:endParaRPr lang="en-US" b="1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526301"/>
                  </a:ext>
                </a:extLst>
              </a:tr>
            </a:tbl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79" y="2055214"/>
            <a:ext cx="897477" cy="76926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52138" y="2116681"/>
            <a:ext cx="1251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h</a:t>
            </a:r>
            <a:r>
              <a:rPr lang="en-US" sz="2000" b="1" baseline="-25000" dirty="0"/>
              <a:t>R</a:t>
            </a:r>
            <a:r>
              <a:rPr lang="ru-RU" sz="2000" b="1" dirty="0"/>
              <a:t> = h</a:t>
            </a:r>
            <a:r>
              <a:rPr lang="en-US" sz="2000" b="1" baseline="-25000" dirty="0"/>
              <a:t>L</a:t>
            </a:r>
            <a:endParaRPr lang="en-US" sz="2000" b="1" dirty="0"/>
          </a:p>
          <a:p>
            <a:r>
              <a:rPr lang="ru-RU" sz="2000" b="1" dirty="0"/>
              <a:t>h</a:t>
            </a:r>
            <a:r>
              <a:rPr lang="en-US" sz="2000" b="1" baseline="-25000" dirty="0"/>
              <a:t>R </a:t>
            </a:r>
            <a:r>
              <a:rPr lang="ru-RU" sz="2000" b="1" dirty="0"/>
              <a:t>-h</a:t>
            </a:r>
            <a:r>
              <a:rPr lang="en-US" sz="2000" b="1" baseline="-25000" dirty="0"/>
              <a:t>L</a:t>
            </a:r>
            <a:r>
              <a:rPr lang="ru-RU" sz="2000" b="1" dirty="0"/>
              <a:t>= 0</a:t>
            </a:r>
            <a:endParaRPr lang="en-US" sz="2000" b="1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92" y="3822622"/>
            <a:ext cx="544042" cy="7253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049647" y="3793147"/>
            <a:ext cx="1456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h</a:t>
            </a:r>
            <a:r>
              <a:rPr lang="en-US" sz="2000" b="1" baseline="-25000" dirty="0"/>
              <a:t>R</a:t>
            </a:r>
            <a:r>
              <a:rPr lang="ru-RU" sz="2000" b="1" dirty="0"/>
              <a:t> </a:t>
            </a:r>
            <a:r>
              <a:rPr lang="en-US" sz="2000" b="1" dirty="0"/>
              <a:t>&lt;</a:t>
            </a:r>
            <a:r>
              <a:rPr lang="ru-RU" sz="2000" b="1" dirty="0"/>
              <a:t> h</a:t>
            </a:r>
            <a:r>
              <a:rPr lang="en-US" sz="2000" b="1" baseline="-25000" dirty="0"/>
              <a:t>L</a:t>
            </a:r>
            <a:endParaRPr lang="en-US" sz="2000" b="1" dirty="0"/>
          </a:p>
          <a:p>
            <a:r>
              <a:rPr lang="ru-RU" sz="2000" b="1" dirty="0"/>
              <a:t>h</a:t>
            </a:r>
            <a:r>
              <a:rPr lang="en-US" sz="2000" b="1" baseline="-25000" dirty="0"/>
              <a:t>R </a:t>
            </a:r>
            <a:r>
              <a:rPr lang="ru-RU" sz="2000" b="1" dirty="0"/>
              <a:t>-</a:t>
            </a:r>
            <a:r>
              <a:rPr lang="en-US" sz="2000" b="1" dirty="0"/>
              <a:t> </a:t>
            </a:r>
            <a:r>
              <a:rPr lang="ru-RU" sz="2000" b="1" dirty="0"/>
              <a:t>h</a:t>
            </a:r>
            <a:r>
              <a:rPr lang="en-US" sz="2000" b="1" baseline="-25000" dirty="0"/>
              <a:t>L</a:t>
            </a:r>
            <a:r>
              <a:rPr lang="ru-RU" sz="2000" b="1" dirty="0"/>
              <a:t>= </a:t>
            </a:r>
            <a:r>
              <a:rPr lang="en-US" sz="2000" b="1" dirty="0"/>
              <a:t>-</a:t>
            </a:r>
            <a:r>
              <a:rPr lang="ru-RU" sz="2000" b="1" dirty="0"/>
              <a:t>1</a:t>
            </a:r>
            <a:endParaRPr lang="en-US" sz="2000" b="1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825" y="5099298"/>
            <a:ext cx="555601" cy="74080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865876" y="5132213"/>
            <a:ext cx="1456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h</a:t>
            </a:r>
            <a:r>
              <a:rPr lang="en-US" sz="2000" b="1" baseline="-25000" dirty="0"/>
              <a:t>R</a:t>
            </a:r>
            <a:r>
              <a:rPr lang="ru-RU" sz="2000" b="1" dirty="0"/>
              <a:t> </a:t>
            </a:r>
            <a:r>
              <a:rPr lang="en-US" sz="2000" b="1" dirty="0"/>
              <a:t>&gt;</a:t>
            </a:r>
            <a:r>
              <a:rPr lang="ru-RU" sz="2000" b="1" dirty="0"/>
              <a:t> h</a:t>
            </a:r>
            <a:r>
              <a:rPr lang="en-US" sz="2000" b="1" baseline="-25000" dirty="0"/>
              <a:t>L</a:t>
            </a:r>
            <a:endParaRPr lang="en-US" sz="2000" b="1" dirty="0"/>
          </a:p>
          <a:p>
            <a:r>
              <a:rPr lang="ru-RU" sz="2000" b="1" dirty="0"/>
              <a:t>h</a:t>
            </a:r>
            <a:r>
              <a:rPr lang="en-US" sz="2000" b="1" baseline="-25000" dirty="0"/>
              <a:t>R</a:t>
            </a:r>
            <a:r>
              <a:rPr lang="ru-RU" sz="2000" b="1" dirty="0"/>
              <a:t>-</a:t>
            </a:r>
            <a:r>
              <a:rPr lang="en-US" sz="2000" b="1" dirty="0"/>
              <a:t> </a:t>
            </a:r>
            <a:r>
              <a:rPr lang="ru-RU" sz="2000" b="1" dirty="0"/>
              <a:t>h</a:t>
            </a:r>
            <a:r>
              <a:rPr lang="en-US" sz="2000" b="1" baseline="-25000" dirty="0"/>
              <a:t>L</a:t>
            </a:r>
            <a:r>
              <a:rPr lang="ru-RU" sz="2000" b="1" dirty="0"/>
              <a:t>= 1</a:t>
            </a:r>
            <a:endParaRPr lang="en-US" sz="2000" b="1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3075" y="2015911"/>
            <a:ext cx="863183" cy="909426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5999" y="2016399"/>
            <a:ext cx="647040" cy="90893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575759" y="2085904"/>
            <a:ext cx="1456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h</a:t>
            </a:r>
            <a:r>
              <a:rPr lang="en-US" sz="2000" b="1" baseline="-25000" dirty="0"/>
              <a:t>R</a:t>
            </a:r>
            <a:r>
              <a:rPr lang="ru-RU" sz="2000" b="1" dirty="0"/>
              <a:t> </a:t>
            </a:r>
            <a:r>
              <a:rPr lang="en-US" sz="2000" b="1" dirty="0"/>
              <a:t>&lt;</a:t>
            </a:r>
            <a:r>
              <a:rPr lang="ru-RU" sz="2000" b="1" dirty="0"/>
              <a:t> h</a:t>
            </a:r>
            <a:r>
              <a:rPr lang="en-US" sz="2000" b="1" baseline="-25000" dirty="0"/>
              <a:t>L</a:t>
            </a:r>
            <a:endParaRPr lang="en-US" sz="2000" b="1" dirty="0"/>
          </a:p>
          <a:p>
            <a:r>
              <a:rPr lang="ru-RU" sz="2000" b="1" dirty="0"/>
              <a:t>h</a:t>
            </a:r>
            <a:r>
              <a:rPr lang="en-US" sz="2000" b="1" baseline="-25000" dirty="0"/>
              <a:t>R </a:t>
            </a:r>
            <a:r>
              <a:rPr lang="ru-RU" sz="2000" b="1" dirty="0"/>
              <a:t>-</a:t>
            </a:r>
            <a:r>
              <a:rPr lang="en-US" sz="2000" b="1" dirty="0"/>
              <a:t> </a:t>
            </a:r>
            <a:r>
              <a:rPr lang="ru-RU" sz="2000" b="1" dirty="0"/>
              <a:t>h</a:t>
            </a:r>
            <a:r>
              <a:rPr lang="en-US" sz="2000" b="1" baseline="-25000" dirty="0"/>
              <a:t>L</a:t>
            </a:r>
            <a:r>
              <a:rPr lang="ru-RU" sz="2000" b="1" dirty="0"/>
              <a:t>= </a:t>
            </a:r>
            <a:r>
              <a:rPr lang="en-US" sz="2000" b="1" dirty="0"/>
              <a:t>-</a:t>
            </a:r>
            <a:r>
              <a:rPr lang="ru-RU" sz="2000" b="1" dirty="0"/>
              <a:t>1</a:t>
            </a:r>
            <a:endParaRPr lang="en-US" sz="2000" b="1" dirty="0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9852" y="2116681"/>
            <a:ext cx="672387" cy="944544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01038" y="2116681"/>
            <a:ext cx="978278" cy="944544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9271626" y="2085904"/>
            <a:ext cx="1456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h</a:t>
            </a:r>
            <a:r>
              <a:rPr lang="en-US" sz="2000" b="1" baseline="-25000" dirty="0"/>
              <a:t>R</a:t>
            </a:r>
            <a:r>
              <a:rPr lang="ru-RU" sz="2000" b="1" dirty="0"/>
              <a:t> </a:t>
            </a:r>
            <a:r>
              <a:rPr lang="en-US" sz="2000" b="1" dirty="0"/>
              <a:t>&gt;</a:t>
            </a:r>
            <a:r>
              <a:rPr lang="ru-RU" sz="2000" b="1" dirty="0"/>
              <a:t> h</a:t>
            </a:r>
            <a:r>
              <a:rPr lang="en-US" sz="2000" b="1" baseline="-25000" dirty="0"/>
              <a:t>L</a:t>
            </a:r>
            <a:endParaRPr lang="en-US" sz="2000" b="1" dirty="0"/>
          </a:p>
          <a:p>
            <a:r>
              <a:rPr lang="ru-RU" sz="2000" b="1" dirty="0"/>
              <a:t>h</a:t>
            </a:r>
            <a:r>
              <a:rPr lang="en-US" sz="2000" b="1" baseline="-25000" dirty="0"/>
              <a:t>R </a:t>
            </a:r>
            <a:r>
              <a:rPr lang="ru-RU" sz="2000" b="1" dirty="0"/>
              <a:t>-</a:t>
            </a:r>
            <a:r>
              <a:rPr lang="en-US" sz="2000" b="1" dirty="0"/>
              <a:t> </a:t>
            </a:r>
            <a:r>
              <a:rPr lang="ru-RU" sz="2000" b="1" dirty="0"/>
              <a:t>h</a:t>
            </a:r>
            <a:r>
              <a:rPr lang="en-US" sz="2000" b="1" baseline="-25000" dirty="0"/>
              <a:t>L</a:t>
            </a:r>
            <a:r>
              <a:rPr lang="ru-RU" sz="2000" b="1" dirty="0"/>
              <a:t>= 1</a:t>
            </a:r>
            <a:endParaRPr lang="en-US" sz="2000" b="1" dirty="0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60864" y="3674600"/>
            <a:ext cx="597776" cy="84591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13413" y="3683842"/>
            <a:ext cx="395467" cy="86416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222107" y="3675088"/>
            <a:ext cx="1456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h</a:t>
            </a:r>
            <a:r>
              <a:rPr lang="en-US" sz="2000" b="1" baseline="-25000" dirty="0"/>
              <a:t>R</a:t>
            </a:r>
            <a:r>
              <a:rPr lang="ru-RU" sz="2000" b="1" dirty="0"/>
              <a:t> </a:t>
            </a:r>
            <a:r>
              <a:rPr lang="en-US" sz="2000" b="1" dirty="0"/>
              <a:t>&lt;</a:t>
            </a:r>
            <a:r>
              <a:rPr lang="ru-RU" sz="2000" b="1" dirty="0"/>
              <a:t> h</a:t>
            </a:r>
            <a:r>
              <a:rPr lang="en-US" sz="2000" b="1" baseline="-25000" dirty="0"/>
              <a:t>L</a:t>
            </a:r>
            <a:endParaRPr lang="en-US" sz="2000" b="1" dirty="0"/>
          </a:p>
          <a:p>
            <a:r>
              <a:rPr lang="ru-RU" sz="2000" b="1" dirty="0"/>
              <a:t>h</a:t>
            </a:r>
            <a:r>
              <a:rPr lang="en-US" sz="2000" b="1" baseline="-25000" dirty="0"/>
              <a:t>R </a:t>
            </a:r>
            <a:r>
              <a:rPr lang="ru-RU" sz="2000" b="1" dirty="0"/>
              <a:t>-</a:t>
            </a:r>
            <a:r>
              <a:rPr lang="en-US" sz="2000" b="1" dirty="0"/>
              <a:t> </a:t>
            </a:r>
            <a:r>
              <a:rPr lang="ru-RU" sz="2000" b="1" dirty="0"/>
              <a:t>h</a:t>
            </a:r>
            <a:r>
              <a:rPr lang="en-US" sz="2000" b="1" baseline="-25000" dirty="0"/>
              <a:t>L</a:t>
            </a:r>
            <a:r>
              <a:rPr lang="ru-RU" sz="2000" b="1" dirty="0"/>
              <a:t>= </a:t>
            </a:r>
            <a:r>
              <a:rPr lang="en-US" sz="2000" b="1" dirty="0"/>
              <a:t>-2</a:t>
            </a: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93923" y="3644949"/>
            <a:ext cx="896190" cy="768163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40068" y="5099298"/>
            <a:ext cx="896190" cy="768163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40804" y="5123334"/>
            <a:ext cx="419836" cy="917419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01038" y="5123334"/>
            <a:ext cx="697630" cy="90854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8876115" y="5036266"/>
            <a:ext cx="1456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h</a:t>
            </a:r>
            <a:r>
              <a:rPr lang="en-US" sz="2000" b="1" baseline="-25000" dirty="0"/>
              <a:t>R</a:t>
            </a:r>
            <a:r>
              <a:rPr lang="ru-RU" sz="2000" b="1" dirty="0"/>
              <a:t> </a:t>
            </a:r>
            <a:r>
              <a:rPr lang="en-US" sz="2000" b="1" dirty="0"/>
              <a:t>&lt;</a:t>
            </a:r>
            <a:r>
              <a:rPr lang="ru-RU" sz="2000" b="1" dirty="0"/>
              <a:t> h</a:t>
            </a:r>
            <a:r>
              <a:rPr lang="en-US" sz="2000" b="1" baseline="-25000" dirty="0"/>
              <a:t>L</a:t>
            </a:r>
            <a:endParaRPr lang="en-US" sz="2000" b="1" dirty="0"/>
          </a:p>
          <a:p>
            <a:r>
              <a:rPr lang="ru-RU" sz="2000" b="1" dirty="0"/>
              <a:t>h</a:t>
            </a:r>
            <a:r>
              <a:rPr lang="en-US" sz="2000" b="1" baseline="-25000" dirty="0"/>
              <a:t>R </a:t>
            </a:r>
            <a:r>
              <a:rPr lang="ru-RU" sz="2000" b="1" dirty="0"/>
              <a:t>-</a:t>
            </a:r>
            <a:r>
              <a:rPr lang="en-US" sz="2000" b="1" dirty="0"/>
              <a:t> </a:t>
            </a:r>
            <a:r>
              <a:rPr lang="ru-RU" sz="2000" b="1" dirty="0"/>
              <a:t>h</a:t>
            </a:r>
            <a:r>
              <a:rPr lang="en-US" sz="2000" b="1" baseline="-25000" dirty="0"/>
              <a:t>L</a:t>
            </a:r>
            <a:r>
              <a:rPr lang="ru-RU" sz="2000" b="1" dirty="0"/>
              <a:t>= </a:t>
            </a:r>
            <a:r>
              <a:rPr lang="en-US" sz="2000" b="1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352875" y="3619326"/>
            <a:ext cx="1251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h</a:t>
            </a:r>
            <a:r>
              <a:rPr lang="en-US" sz="2000" b="1" baseline="-25000" dirty="0"/>
              <a:t>R</a:t>
            </a:r>
            <a:r>
              <a:rPr lang="ru-RU" sz="2000" b="1" dirty="0"/>
              <a:t> = h</a:t>
            </a:r>
            <a:r>
              <a:rPr lang="en-US" sz="2000" b="1" baseline="-25000" dirty="0"/>
              <a:t>L</a:t>
            </a:r>
            <a:endParaRPr lang="en-US" sz="2000" b="1" dirty="0"/>
          </a:p>
          <a:p>
            <a:r>
              <a:rPr lang="ru-RU" sz="2000" b="1" dirty="0"/>
              <a:t>h</a:t>
            </a:r>
            <a:r>
              <a:rPr lang="en-US" sz="2000" b="1" baseline="-25000" dirty="0"/>
              <a:t>R </a:t>
            </a:r>
            <a:r>
              <a:rPr lang="ru-RU" sz="2000" b="1" dirty="0"/>
              <a:t>-h</a:t>
            </a:r>
            <a:r>
              <a:rPr lang="en-US" sz="2000" b="1" baseline="-25000" dirty="0"/>
              <a:t>L</a:t>
            </a:r>
            <a:r>
              <a:rPr lang="ru-RU" sz="2000" b="1" dirty="0"/>
              <a:t>= 0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052519" y="5099298"/>
            <a:ext cx="1251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h</a:t>
            </a:r>
            <a:r>
              <a:rPr lang="en-US" sz="2000" b="1" baseline="-25000" dirty="0"/>
              <a:t>R</a:t>
            </a:r>
            <a:r>
              <a:rPr lang="ru-RU" sz="2000" b="1" dirty="0"/>
              <a:t> = h</a:t>
            </a:r>
            <a:r>
              <a:rPr lang="en-US" sz="2000" b="1" baseline="-25000" dirty="0"/>
              <a:t>L</a:t>
            </a:r>
            <a:endParaRPr lang="en-US" sz="2000" b="1" dirty="0"/>
          </a:p>
          <a:p>
            <a:r>
              <a:rPr lang="ru-RU" sz="2000" b="1" dirty="0"/>
              <a:t>h</a:t>
            </a:r>
            <a:r>
              <a:rPr lang="en-US" sz="2000" b="1" baseline="-25000" dirty="0"/>
              <a:t>R </a:t>
            </a:r>
            <a:r>
              <a:rPr lang="ru-RU" sz="2000" b="1" dirty="0"/>
              <a:t>-h</a:t>
            </a:r>
            <a:r>
              <a:rPr lang="en-US" sz="2000" b="1" baseline="-25000" dirty="0"/>
              <a:t>L</a:t>
            </a:r>
            <a:r>
              <a:rPr lang="ru-RU" sz="2000" b="1" dirty="0"/>
              <a:t>= 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9773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Варианты нарушения балансировки</a:t>
            </a:r>
            <a:endParaRPr lang="en-US" sz="4000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1225485"/>
            <a:ext cx="10515600" cy="3223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Возможны  4 варианта нарушения балансировки:</a:t>
            </a:r>
            <a:endParaRPr lang="en-US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55" y="1897923"/>
            <a:ext cx="10399748" cy="25515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9241" y="4883085"/>
            <a:ext cx="10354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Каждому варианту нарушения балансировки соответствует своя комбинация значений показателей разбалансированности вершин.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96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2AE3B-3E0B-4D8C-9C49-021E32FA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4000" dirty="0"/>
              <a:t>Правый поворот</a:t>
            </a:r>
            <a:endParaRPr lang="LID4096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B1102-56DF-4E8A-9065-E8EEE5EF6B98}"/>
              </a:ext>
            </a:extLst>
          </p:cNvPr>
          <p:cNvSpPr txBox="1"/>
          <p:nvPr/>
        </p:nvSpPr>
        <p:spPr>
          <a:xfrm>
            <a:off x="7755087" y="3663150"/>
            <a:ext cx="321858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p2.rightChild = p3;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p3.leftChild=null;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p3=p2;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p3.parent=p2;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p2.parent=null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p2.bal=0;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5FC74CCD-C3C4-45AF-B042-566F02AB2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873"/>
            <a:ext cx="3245427" cy="24418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Исходное дерево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3063ED-F2E1-4C13-8B5B-383475AA8CE2}"/>
              </a:ext>
            </a:extLst>
          </p:cNvPr>
          <p:cNvSpPr txBox="1"/>
          <p:nvPr/>
        </p:nvSpPr>
        <p:spPr>
          <a:xfrm>
            <a:off x="4204355" y="1059873"/>
            <a:ext cx="4025245" cy="2603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Дерево не сбалансировано т.к.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вершины 1 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="1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=0-0 = 0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вершины 2 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="1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="1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вершины 3 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="1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="1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LID4096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615413D-6B41-40B1-ACF6-8DDC7F23F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198" y="3592320"/>
            <a:ext cx="1530229" cy="13961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1888030-7F35-4169-AFC4-312A6594AF50}"/>
              </a:ext>
            </a:extLst>
          </p:cNvPr>
          <p:cNvSpPr txBox="1"/>
          <p:nvPr/>
        </p:nvSpPr>
        <p:spPr>
          <a:xfrm>
            <a:off x="838200" y="5891645"/>
            <a:ext cx="2403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Правый поворот</a:t>
            </a:r>
            <a:endParaRPr lang="LID4096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DB6B06-F327-4A76-99ED-C510DCDC2856}"/>
              </a:ext>
            </a:extLst>
          </p:cNvPr>
          <p:cNvSpPr txBox="1"/>
          <p:nvPr/>
        </p:nvSpPr>
        <p:spPr>
          <a:xfrm>
            <a:off x="4392854" y="5179183"/>
            <a:ext cx="2919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Дерево сбалансировано</a:t>
            </a:r>
            <a:endParaRPr lang="LID4096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870" y="1543967"/>
            <a:ext cx="1416424" cy="180190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588" y="3804702"/>
            <a:ext cx="1895606" cy="211924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163" y="1543967"/>
            <a:ext cx="1416424" cy="18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05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AC2C9-A55F-4651-BE96-72E5B96C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5139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1800" b="0" i="0" u="none" strike="noStrike" baseline="0" dirty="0">
                <a:solidFill>
                  <a:schemeClr val="bg1"/>
                </a:solidFill>
                <a:latin typeface="TTD6t00"/>
              </a:rPr>
              <a:t> </a:t>
            </a:r>
            <a:r>
              <a:rPr lang="ru-RU" sz="4000" dirty="0">
                <a:solidFill>
                  <a:schemeClr val="bg1"/>
                </a:solidFill>
              </a:rPr>
              <a:t>Правый поворот в общем случае</a:t>
            </a:r>
            <a:endParaRPr lang="LID4096" sz="4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2DF88A-E34D-4BDD-A861-7D2D878B0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466" y="1226127"/>
            <a:ext cx="3696781" cy="3262746"/>
          </a:xfrm>
          <a:prstGeom prst="rect">
            <a:avLst/>
          </a:prstGeom>
        </p:spPr>
      </p:pic>
      <p:sp>
        <p:nvSpPr>
          <p:cNvPr id="9" name="Объект 8">
            <a:extLst>
              <a:ext uri="{FF2B5EF4-FFF2-40B4-BE49-F238E27FC236}">
                <a16:creationId xmlns:a16="http://schemas.microsoft.com/office/drawing/2014/main" id="{03912ED1-0C99-4C9D-9E23-979615B96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127"/>
            <a:ext cx="4026031" cy="4950836"/>
          </a:xfrm>
        </p:spPr>
        <p:txBody>
          <a:bodyPr/>
          <a:lstStyle/>
          <a:p>
            <a:pPr marL="0" indent="0">
              <a:buNone/>
            </a:pPr>
            <a:endParaRPr lang="LID4096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B842F0-2EDA-4FC4-B5AF-5D3DC641C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324618"/>
            <a:ext cx="3858492" cy="39754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B95636-F0E9-49BF-BED5-C5C7302C57E8}"/>
              </a:ext>
            </a:extLst>
          </p:cNvPr>
          <p:cNvSpPr txBox="1"/>
          <p:nvPr/>
        </p:nvSpPr>
        <p:spPr>
          <a:xfrm>
            <a:off x="8738647" y="1506682"/>
            <a:ext cx="306196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P.leftChild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L.rightChild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L.rightChild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=P;</a:t>
            </a: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Tree=L;</a:t>
            </a:r>
          </a:p>
          <a:p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P.bal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</a:t>
            </a:r>
          </a:p>
          <a:p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L.bal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</a:t>
            </a:r>
          </a:p>
          <a:p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L.parent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=null;</a:t>
            </a:r>
          </a:p>
          <a:p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P.parent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=L;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LID4096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4809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1070</Words>
  <Application>Microsoft Office PowerPoint</Application>
  <PresentationFormat>Широкоэкранный</PresentationFormat>
  <Paragraphs>196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TTD6t00</vt:lpstr>
      <vt:lpstr>Тема Office</vt:lpstr>
      <vt:lpstr>Лекция 2. Балансировка деревьев</vt:lpstr>
      <vt:lpstr>Идеально сбалансированные деревья</vt:lpstr>
      <vt:lpstr>Алгоритм построения</vt:lpstr>
      <vt:lpstr> Балансированные по высоте деревья (АВЛ-деревья) </vt:lpstr>
      <vt:lpstr>АВЛ-деревья</vt:lpstr>
      <vt:lpstr>Включение узла в АВЛ-дерево</vt:lpstr>
      <vt:lpstr>Варианты нарушения балансировки</vt:lpstr>
      <vt:lpstr>Правый поворот</vt:lpstr>
      <vt:lpstr> Правый поворот в общем случае</vt:lpstr>
      <vt:lpstr>Левый поворот</vt:lpstr>
      <vt:lpstr>Левый поворот в общем случае</vt:lpstr>
      <vt:lpstr>Двойной право-левый поворот</vt:lpstr>
      <vt:lpstr>Двойной лево-правый поворот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8. Балансировка деревьев</dc:title>
  <dc:creator>A. Б.</dc:creator>
  <cp:lastModifiedBy>Андрей</cp:lastModifiedBy>
  <cp:revision>37</cp:revision>
  <dcterms:created xsi:type="dcterms:W3CDTF">2021-09-21T08:40:48Z</dcterms:created>
  <dcterms:modified xsi:type="dcterms:W3CDTF">2023-02-13T12:24:26Z</dcterms:modified>
</cp:coreProperties>
</file>