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3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401F-F8B2-48EE-8B18-0CA038AA806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1685-0B1E-432B-A84A-893413D5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Красно-черные деревья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Красно-черным деревом называется двоичное дерево поиска, в котором</a:t>
            </a:r>
            <a:endParaRPr lang="en-US" dirty="0"/>
          </a:p>
          <a:p>
            <a:pPr lvl="0"/>
            <a:r>
              <a:rPr lang="ru-RU" dirty="0"/>
              <a:t>Каждый узел окрашен в определенный цвет.</a:t>
            </a:r>
            <a:endParaRPr lang="en-US" dirty="0"/>
          </a:p>
          <a:p>
            <a:pPr lvl="0"/>
            <a:r>
              <a:rPr lang="ru-RU" dirty="0"/>
              <a:t>В процессе вставки и удаления узлов поддерживается выполнение правил </a:t>
            </a:r>
            <a:r>
              <a:rPr lang="ru-RU" dirty="0" smtClean="0"/>
              <a:t>взаимного расположения </a:t>
            </a:r>
            <a:r>
              <a:rPr lang="ru-RU" dirty="0"/>
              <a:t>этих цветов (Красно-черные правила).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0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красно-черного дерева. Шаг 2, Шаг 3.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38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2. Вставляем </a:t>
            </a:r>
            <a:r>
              <a:rPr lang="ru-RU" dirty="0"/>
              <a:t>второй узел 2 красный как правый потомок узла 1. Нарушений нет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Вставляем </a:t>
            </a:r>
            <a:r>
              <a:rPr lang="ru-RU" dirty="0"/>
              <a:t>узел 18 –</a:t>
            </a:r>
            <a:r>
              <a:rPr lang="ru-RU" dirty="0" smtClean="0"/>
              <a:t>красный.  </a:t>
            </a:r>
            <a:r>
              <a:rPr lang="ru-RU" dirty="0"/>
              <a:t>Красно-красное нарушение. Случай 2 так как левый потомок узла 1 («дядя») </a:t>
            </a:r>
            <a:r>
              <a:rPr lang="en-US" dirty="0"/>
              <a:t>NULL </a:t>
            </a:r>
            <a:r>
              <a:rPr lang="ru-RU" dirty="0"/>
              <a:t>лист всегда черный. Перекраска 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G </a:t>
            </a:r>
            <a:r>
              <a:rPr lang="ru-RU" dirty="0"/>
              <a:t>и одинарный поворот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75" y="2256934"/>
            <a:ext cx="1263191" cy="96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15" y="4645960"/>
            <a:ext cx="1840661" cy="166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33" y="4449453"/>
            <a:ext cx="1904214" cy="1593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46" y="4374037"/>
            <a:ext cx="2442140" cy="16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5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4.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4. Вставляем </a:t>
            </a:r>
            <a:r>
              <a:rPr lang="ru-RU" dirty="0"/>
              <a:t>узел 13 – красный. Красно-красное нарушение. Случай 1 (дядя –красный). Перекраска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U </a:t>
            </a:r>
            <a:r>
              <a:rPr lang="ru-RU" dirty="0"/>
              <a:t>в черный  а </a:t>
            </a:r>
            <a:r>
              <a:rPr lang="en-US" dirty="0"/>
              <a:t>G </a:t>
            </a:r>
            <a:r>
              <a:rPr lang="ru-RU" dirty="0"/>
              <a:t>в красный. Нарушение правила 2 (корень всегда черный). Перекрашиваем корень в черный.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2" y="3498130"/>
            <a:ext cx="2798249" cy="236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3385258"/>
            <a:ext cx="3044858" cy="2355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7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5.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5. Вставляем </a:t>
            </a:r>
            <a:r>
              <a:rPr lang="ru-RU" dirty="0"/>
              <a:t>узел 12-красный. (левый потомок узла 13). Красно-красное нарушение. Случай 2 – перекраска </a:t>
            </a:r>
            <a:r>
              <a:rPr lang="en-US" dirty="0"/>
              <a:t>F</a:t>
            </a:r>
            <a:r>
              <a:rPr lang="ru-RU" dirty="0"/>
              <a:t>и </a:t>
            </a:r>
            <a:r>
              <a:rPr lang="en-US" dirty="0"/>
              <a:t>G </a:t>
            </a:r>
            <a:r>
              <a:rPr lang="ru-RU" dirty="0"/>
              <a:t>и правый одинарный поворот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98" y="2834835"/>
            <a:ext cx="2752626" cy="240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79" y="2834835"/>
            <a:ext cx="2323576" cy="25673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10" y="2762054"/>
            <a:ext cx="3325820" cy="24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5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6.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6. Вставляем </a:t>
            </a:r>
            <a:r>
              <a:rPr lang="ru-RU" dirty="0"/>
              <a:t>21 – красный (правый потомок узла 18). Красно-красное нарушение</a:t>
            </a:r>
            <a:r>
              <a:rPr lang="ru-RU" dirty="0" smtClean="0"/>
              <a:t>. Случай </a:t>
            </a:r>
            <a:r>
              <a:rPr lang="ru-RU" dirty="0"/>
              <a:t>1 . («дядя» красный) – перекрашиваем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U </a:t>
            </a:r>
            <a:r>
              <a:rPr lang="ru-RU" dirty="0"/>
              <a:t>в черный, а </a:t>
            </a:r>
            <a:r>
              <a:rPr lang="en-US" dirty="0"/>
              <a:t>G </a:t>
            </a:r>
            <a:r>
              <a:rPr lang="ru-RU" dirty="0"/>
              <a:t>в красный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44" y="3273718"/>
            <a:ext cx="3287244" cy="235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89" y="3144570"/>
            <a:ext cx="3416906" cy="26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7.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7. Вставляем </a:t>
            </a:r>
            <a:r>
              <a:rPr lang="ru-RU" dirty="0"/>
              <a:t>22- красный (правый потомок узла 21). Красно-красное нарушение. </a:t>
            </a:r>
            <a:r>
              <a:rPr lang="ru-RU" dirty="0" smtClean="0"/>
              <a:t>Случай 2 </a:t>
            </a:r>
            <a:r>
              <a:rPr lang="ru-RU" dirty="0"/>
              <a:t>(«дядя» - черный</a:t>
            </a:r>
            <a:r>
              <a:rPr lang="ru-RU" dirty="0" smtClean="0"/>
              <a:t>). </a:t>
            </a:r>
            <a:r>
              <a:rPr lang="ru-RU" dirty="0"/>
              <a:t>Перекрашиваем  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 </a:t>
            </a:r>
            <a:r>
              <a:rPr lang="ru-RU" dirty="0"/>
              <a:t>и одинарный </a:t>
            </a:r>
            <a:r>
              <a:rPr lang="ru-RU" dirty="0" smtClean="0"/>
              <a:t>поворот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61" y="3469063"/>
            <a:ext cx="3148552" cy="242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43" y="3327548"/>
            <a:ext cx="3158582" cy="2403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55" y="3298266"/>
            <a:ext cx="3304968" cy="24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8.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8. </a:t>
            </a:r>
            <a:r>
              <a:rPr lang="ru-RU" dirty="0"/>
              <a:t>Вставляем 33 – красный (правый потомок узла 22). Красно-красное нарушение. </a:t>
            </a:r>
            <a:r>
              <a:rPr lang="ru-RU" dirty="0" smtClean="0"/>
              <a:t>Случай </a:t>
            </a:r>
            <a:r>
              <a:rPr lang="ru-RU" dirty="0"/>
              <a:t>1 левый потомок узла 21 (дядя ) красный.  Перекрашиваем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U </a:t>
            </a:r>
            <a:r>
              <a:rPr lang="ru-RU" dirty="0"/>
              <a:t>в черный, а </a:t>
            </a:r>
            <a:r>
              <a:rPr lang="en-US" dirty="0"/>
              <a:t>G </a:t>
            </a:r>
            <a:r>
              <a:rPr lang="ru-RU" dirty="0"/>
              <a:t>в </a:t>
            </a:r>
            <a:r>
              <a:rPr lang="ru-RU" dirty="0" smtClean="0"/>
              <a:t>красный</a:t>
            </a:r>
          </a:p>
          <a:p>
            <a:pPr marL="0" indent="0">
              <a:buNone/>
            </a:pPr>
            <a:r>
              <a:rPr lang="ru-RU" dirty="0"/>
              <a:t>Снова Красно красное нарушение в узлах 13 и 21. Случай 2 («дядя»-черный). Перекрашиваем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 </a:t>
            </a:r>
            <a:r>
              <a:rPr lang="ru-RU" dirty="0"/>
              <a:t>и одинарный поворот.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3" y="3928345"/>
            <a:ext cx="3780149" cy="228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91" y="3767894"/>
            <a:ext cx="3233394" cy="237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634" y="3560702"/>
            <a:ext cx="3502233" cy="20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9.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9. </a:t>
            </a:r>
            <a:r>
              <a:rPr lang="ru-RU" dirty="0"/>
              <a:t>Вставляем 15 – красный  левый потомок узла 18. Нарушений нет.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55" y="2296136"/>
            <a:ext cx="5453570" cy="30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Пример построения красно-черного дерева. </a:t>
            </a:r>
            <a:br>
              <a:rPr lang="ru-RU" sz="4000" dirty="0" smtClean="0"/>
            </a:br>
            <a:r>
              <a:rPr lang="ru-RU" sz="4000" dirty="0" smtClean="0"/>
              <a:t>Шаг 10.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8863"/>
            <a:ext cx="10515600" cy="29505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10. Вставляем </a:t>
            </a:r>
            <a:r>
              <a:rPr lang="ru-RU" dirty="0"/>
              <a:t>19. Красный правый потомок узла 18. Нарушений нет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2929889"/>
            <a:ext cx="4760536" cy="2499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1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458" y="1825625"/>
            <a:ext cx="7640372" cy="48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Красно-черные правила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Каждый узел окрашен в красный или черный цвет.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Корень всегда окрашен в черный цвет.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3. Если узел красный, то его потомки должны быть черными (хотя обратное не всегда </a:t>
            </a:r>
            <a:r>
              <a:rPr lang="ru-RU" dirty="0" smtClean="0"/>
              <a:t>истинно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4. Все пути от корня к узлу или к пустому потомку должны содержать </a:t>
            </a:r>
            <a:r>
              <a:rPr lang="ru-RU" dirty="0" smtClean="0"/>
              <a:t>одинаковое  </a:t>
            </a:r>
            <a:r>
              <a:rPr lang="ru-RU" dirty="0"/>
              <a:t>количество черных узлов.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5. Каждый лист, не содержащий данных (фиктивный) – черный;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/>
              <a:t>Способы исправления нарушений красно-черных правил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271128" cy="2541947"/>
          </a:xfrm>
        </p:spPr>
        <p:txBody>
          <a:bodyPr/>
          <a:lstStyle/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dirty="0" smtClean="0"/>
              <a:t>Перекрашивание  </a:t>
            </a:r>
            <a:r>
              <a:rPr lang="ru-RU" dirty="0"/>
              <a:t>узлов.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47" y="1910466"/>
            <a:ext cx="3102600" cy="17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9" y="2343445"/>
            <a:ext cx="3258083" cy="17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352907" y="1910466"/>
            <a:ext cx="29128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Правый поворот</a:t>
            </a:r>
            <a:r>
              <a:rPr lang="ru-RU" sz="2400" dirty="0"/>
              <a:t>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61" y="4654243"/>
            <a:ext cx="3168881" cy="182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7847" y="65987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6020" y="4044099"/>
            <a:ext cx="29882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Левый поворот.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85" y="4339933"/>
            <a:ext cx="3592751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0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Вставка узла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93" y="2051397"/>
            <a:ext cx="4524986" cy="2294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1411" y="4345756"/>
            <a:ext cx="353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Нарушено правило 4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04495" y="1979629"/>
            <a:ext cx="48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Перекрашивание узлов</a:t>
            </a:r>
            <a:endParaRPr lang="en-US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39" y="2502849"/>
            <a:ext cx="4110086" cy="28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Вставка узла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Сначала узел добавляется в дерево с помощью стандартного алгоритма вставки узла в двоичное дерево поиска. </a:t>
            </a:r>
            <a:r>
              <a:rPr lang="ru-RU" u="sng" dirty="0"/>
              <a:t>Вновь добавленный узел красится в красный цвет.</a:t>
            </a:r>
            <a:r>
              <a:rPr lang="ru-RU" dirty="0"/>
              <a:t> </a:t>
            </a:r>
            <a:endParaRPr lang="en-US" dirty="0"/>
          </a:p>
          <a:p>
            <a:pPr lvl="0"/>
            <a:r>
              <a:rPr lang="ru-RU" dirty="0"/>
              <a:t>Если это первый узел в дереве, то он становится корнем и перекрашивается в черный цвет. Далее производится проверка, не нарушились ли свойства КЧ-дерева. </a:t>
            </a:r>
            <a:endParaRPr lang="en-US" dirty="0"/>
          </a:p>
          <a:p>
            <a:pPr lvl="0"/>
            <a:r>
              <a:rPr lang="ru-RU" dirty="0"/>
              <a:t>Если добавленный узел не первый, то он красный, поэтому свойство 4 об одинаковом количестве черных узлов на любом пути от корня к листу, не нарушается. </a:t>
            </a:r>
            <a:endParaRPr lang="en-US" dirty="0"/>
          </a:p>
          <a:p>
            <a:pPr lvl="0"/>
            <a:r>
              <a:rPr lang="ru-RU" dirty="0"/>
              <a:t>Если родитель нового узла черный, то свойство 3 о том, что если узел красный, то оба его сына черные, также не нарушается. Но если родитель нового узла красный, то это свойство будет нарушено – возникнет так называемое красно- красное нарушение.  (У красной вершины дети должны быть черные)Тогда потребуется перекраска и, возможно, перестройка дерева (</a:t>
            </a:r>
            <a:r>
              <a:rPr lang="ru-RU" dirty="0" err="1"/>
              <a:t>ребалансировка</a:t>
            </a:r>
            <a:r>
              <a:rPr lang="ru-RU" dirty="0"/>
              <a:t>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Правило вставки </a:t>
            </a:r>
            <a:r>
              <a:rPr lang="ru-RU" dirty="0" smtClean="0"/>
              <a:t>узлов. Случай 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998" y="1885361"/>
            <a:ext cx="10199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Если </a:t>
            </a:r>
            <a:r>
              <a:rPr lang="ru-RU" sz="2800" dirty="0" smtClean="0"/>
              <a:t>дядя </a:t>
            </a:r>
            <a:r>
              <a:rPr lang="en-US" sz="2800" dirty="0"/>
              <a:t>U</a:t>
            </a:r>
            <a:r>
              <a:rPr lang="ru-RU" sz="2800" dirty="0"/>
              <a:t> добавляемого узла </a:t>
            </a:r>
            <a:r>
              <a:rPr lang="en-US" sz="2800" dirty="0"/>
              <a:t>X</a:t>
            </a:r>
            <a:r>
              <a:rPr lang="ru-RU" sz="2800" dirty="0"/>
              <a:t> тоже красный: перекраска </a:t>
            </a:r>
            <a:r>
              <a:rPr lang="en-US" sz="2800" dirty="0"/>
              <a:t>F</a:t>
            </a:r>
            <a:r>
              <a:rPr lang="ru-RU" sz="2800" dirty="0"/>
              <a:t> и </a:t>
            </a:r>
            <a:r>
              <a:rPr lang="en-US" sz="2800" dirty="0"/>
              <a:t>U</a:t>
            </a:r>
            <a:r>
              <a:rPr lang="ru-RU" sz="2800" dirty="0"/>
              <a:t> в черный цвет, а </a:t>
            </a:r>
            <a:r>
              <a:rPr lang="en-US" sz="2800" dirty="0"/>
              <a:t>G</a:t>
            </a:r>
            <a:r>
              <a:rPr lang="ru-RU" sz="2800" dirty="0"/>
              <a:t> в красный </a:t>
            </a:r>
            <a:endParaRPr lang="en-US" sz="2800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3034141"/>
            <a:ext cx="8974317" cy="283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78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Правило вставки узлов Случай 2.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дядя </a:t>
            </a:r>
            <a:r>
              <a:rPr lang="en-US" dirty="0"/>
              <a:t>U</a:t>
            </a:r>
            <a:r>
              <a:rPr lang="ru-RU" dirty="0"/>
              <a:t> добавляемого узла </a:t>
            </a:r>
            <a:r>
              <a:rPr lang="en-US" dirty="0"/>
              <a:t>X</a:t>
            </a:r>
            <a:r>
              <a:rPr lang="ru-RU" dirty="0"/>
              <a:t> черный и </a:t>
            </a:r>
            <a:r>
              <a:rPr lang="en-US" dirty="0"/>
              <a:t>X</a:t>
            </a:r>
            <a:r>
              <a:rPr lang="ru-RU" dirty="0"/>
              <a:t>-</a:t>
            </a:r>
            <a:r>
              <a:rPr lang="en-US" dirty="0"/>
              <a:t>F</a:t>
            </a:r>
            <a:r>
              <a:rPr lang="ru-RU" dirty="0"/>
              <a:t>-</a:t>
            </a:r>
            <a:r>
              <a:rPr lang="en-US" dirty="0"/>
              <a:t>G</a:t>
            </a:r>
            <a:r>
              <a:rPr lang="ru-RU" dirty="0"/>
              <a:t> образуют прямую линию: перекраска 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G</a:t>
            </a:r>
            <a:r>
              <a:rPr lang="ru-RU" dirty="0"/>
              <a:t> и одинарный поворот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94" y="3156671"/>
            <a:ext cx="9652021" cy="30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Правило вставки узлов. Случай 3.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дядя </a:t>
            </a:r>
            <a:r>
              <a:rPr lang="en-US" dirty="0"/>
              <a:t>U</a:t>
            </a:r>
            <a:r>
              <a:rPr lang="ru-RU" dirty="0"/>
              <a:t> добавляемого узла </a:t>
            </a:r>
            <a:r>
              <a:rPr lang="en-US" dirty="0"/>
              <a:t>X</a:t>
            </a:r>
            <a:r>
              <a:rPr lang="ru-RU" dirty="0"/>
              <a:t> черный и </a:t>
            </a:r>
            <a:r>
              <a:rPr lang="en-US" dirty="0"/>
              <a:t>X</a:t>
            </a:r>
            <a:r>
              <a:rPr lang="ru-RU" dirty="0"/>
              <a:t>-</a:t>
            </a:r>
            <a:r>
              <a:rPr lang="en-US" dirty="0"/>
              <a:t>F</a:t>
            </a:r>
            <a:r>
              <a:rPr lang="ru-RU" dirty="0"/>
              <a:t>-</a:t>
            </a:r>
            <a:r>
              <a:rPr lang="en-US" dirty="0"/>
              <a:t>G</a:t>
            </a:r>
            <a:r>
              <a:rPr lang="ru-RU" dirty="0"/>
              <a:t> образуют угол: перекраска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G</a:t>
            </a:r>
            <a:r>
              <a:rPr lang="ru-RU" dirty="0"/>
              <a:t> и </a:t>
            </a:r>
            <a:r>
              <a:rPr lang="ru-RU" dirty="0" err="1" smtClean="0"/>
              <a:t>двой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ной </a:t>
            </a:r>
            <a:r>
              <a:rPr lang="ru-RU" dirty="0"/>
              <a:t>поворот 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9" y="3227768"/>
            <a:ext cx="8177321" cy="294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6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красно-черного дерева. Шаг 1.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Дано: </a:t>
            </a:r>
            <a:r>
              <a:rPr lang="ru-RU" dirty="0"/>
              <a:t>последовательность чисел 1, 2, 18, 13, 12, 21, 22, 33, 15, 19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Требуется построить   красно-черное дерево, внося числа последовательно слева направо</a:t>
            </a:r>
            <a:endParaRPr lang="en-US" dirty="0"/>
          </a:p>
          <a:p>
            <a:pPr marL="0" lvl="0" indent="0">
              <a:buNone/>
            </a:pPr>
            <a:r>
              <a:rPr lang="ru-RU" dirty="0" smtClean="0"/>
              <a:t>1. Дерево </a:t>
            </a:r>
            <a:r>
              <a:rPr lang="ru-RU" dirty="0"/>
              <a:t>пустое, поэтому вносим число 1. </a:t>
            </a:r>
            <a:r>
              <a:rPr lang="ru-RU" dirty="0" smtClean="0"/>
              <a:t>Вставляемый </a:t>
            </a:r>
            <a:r>
              <a:rPr lang="ru-RU" dirty="0"/>
              <a:t>узел всегда красный.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Нарушение правила 2 так как узел корневой. Перекрашиваем узел в черный.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22" y="5122037"/>
            <a:ext cx="1241369" cy="11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784</Words>
  <Application>Microsoft Office PowerPoint</Application>
  <PresentationFormat>Широкоэкранный</PresentationFormat>
  <Paragraphs>82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Красно-черные деревья</vt:lpstr>
      <vt:lpstr>Красно-черные правила</vt:lpstr>
      <vt:lpstr>Способы исправления нарушений красно-черных правил</vt:lpstr>
      <vt:lpstr>Вставка узла</vt:lpstr>
      <vt:lpstr>Вставка узла</vt:lpstr>
      <vt:lpstr>Правило вставки узлов. Случай 1.</vt:lpstr>
      <vt:lpstr>Правило вставки узлов Случай 2.</vt:lpstr>
      <vt:lpstr>Правило вставки узлов. Случай 3.</vt:lpstr>
      <vt:lpstr>Пример построения красно-черного дерева. Шаг 1.</vt:lpstr>
      <vt:lpstr>Пример построения красно-черного дерева. Шаг 2, Шаг 3.</vt:lpstr>
      <vt:lpstr>Пример построения красно-черного дерева.  Шаг 4.</vt:lpstr>
      <vt:lpstr>Пример построения красно-черного дерева.  Шаг 5.</vt:lpstr>
      <vt:lpstr>Пример построения красно-черного дерева.  Шаг 6.</vt:lpstr>
      <vt:lpstr>Пример построения красно-черного дерева.  Шаг 7.</vt:lpstr>
      <vt:lpstr>Пример построения красно-черного дерева.  Шаг 8.</vt:lpstr>
      <vt:lpstr>Пример построения красно-черного дерева.  Шаг 9.</vt:lpstr>
      <vt:lpstr>Пример построения красно-черного дерева.  Шаг 10.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15</cp:revision>
  <dcterms:created xsi:type="dcterms:W3CDTF">2023-01-09T11:26:36Z</dcterms:created>
  <dcterms:modified xsi:type="dcterms:W3CDTF">2023-02-02T12:25:35Z</dcterms:modified>
</cp:coreProperties>
</file>