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65" r:id="rId25"/>
    <p:sldId id="267" r:id="rId26"/>
    <p:sldId id="266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5F25-CD73-43F5-ACE8-015058FE33E6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1B80-611D-4637-A59E-D9E00829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2-3-4 деревья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3200" i="1" dirty="0"/>
              <a:t>Деревья 2-3-4</a:t>
            </a:r>
            <a:r>
              <a:rPr lang="ru-RU" sz="3200" dirty="0"/>
              <a:t> представляют собой </a:t>
            </a:r>
            <a:r>
              <a:rPr lang="ru-RU" sz="3200" dirty="0" err="1"/>
              <a:t>многопутевые</a:t>
            </a:r>
            <a:r>
              <a:rPr lang="ru-RU" sz="3200" dirty="0"/>
              <a:t> деревья, у которых каждый узел может иметь до четырех потомков и трех элементов данных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2811" y="3205115"/>
            <a:ext cx="8634953" cy="25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6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Шаги 1,2,3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1, 2, 18</a:t>
            </a:r>
            <a:r>
              <a:rPr lang="ru-RU" dirty="0"/>
              <a:t>, 13, 12, 21, 22, 33, 15, 19, 32, 37, 88, 11, 4, 25, 38, 29, 81, </a:t>
            </a:r>
            <a:r>
              <a:rPr lang="ru-RU" dirty="0" smtClean="0"/>
              <a:t>31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19" y="2573519"/>
            <a:ext cx="4590853" cy="2158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85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4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1, 2, 18, </a:t>
            </a:r>
            <a:r>
              <a:rPr lang="ru-RU" sz="3200" b="1" dirty="0"/>
              <a:t>13</a:t>
            </a:r>
            <a:r>
              <a:rPr lang="ru-RU" sz="2400" dirty="0"/>
              <a:t>, 12, 21, 22, 33, 15, 19, 32,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dirty="0"/>
              <a:t>Шаг 4. Вставка числа 13. Корневой узел заполнен, поэтому  он </a:t>
            </a:r>
            <a:r>
              <a:rPr lang="ru-RU" dirty="0" smtClean="0"/>
              <a:t>разбивается, </a:t>
            </a:r>
            <a:r>
              <a:rPr lang="ru-RU" dirty="0"/>
              <a:t>а затем в правый  лист вставляется число 13.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6" y="3666013"/>
            <a:ext cx="3671728" cy="196179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21" y="3666013"/>
            <a:ext cx="3145344" cy="190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9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5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1, 2, 18, 13, </a:t>
            </a:r>
            <a:r>
              <a:rPr lang="ru-RU" sz="3200" b="1" dirty="0"/>
              <a:t>12</a:t>
            </a:r>
            <a:r>
              <a:rPr lang="ru-RU" sz="2400" dirty="0"/>
              <a:t>, 21, 22, 33, 15, 19, 32,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ru-RU" dirty="0" smtClean="0"/>
              <a:t>5.  </a:t>
            </a:r>
            <a:r>
              <a:rPr lang="ru-RU" dirty="0"/>
              <a:t>Вставка числа 12. Число вставляется в правый лист.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75" y="3191907"/>
            <a:ext cx="5075810" cy="2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7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6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</a:t>
            </a:r>
            <a:r>
              <a:rPr lang="ru-RU" sz="3200" b="1" dirty="0"/>
              <a:t>21</a:t>
            </a:r>
            <a:r>
              <a:rPr lang="ru-RU" sz="2400" dirty="0"/>
              <a:t>, 22, 33, 15, 19, 32,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ru-RU" dirty="0" smtClean="0"/>
              <a:t>6.  </a:t>
            </a:r>
            <a:r>
              <a:rPr lang="ru-RU" dirty="0"/>
              <a:t>Вставка числа </a:t>
            </a:r>
            <a:r>
              <a:rPr lang="ru-RU" dirty="0" smtClean="0"/>
              <a:t>21. </a:t>
            </a:r>
            <a:r>
              <a:rPr lang="ru-RU" dirty="0"/>
              <a:t>При движении вниз встретился полностью заполненный лист – он разбивается, а затем в правый лист вставляется число 21.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5" y="3860701"/>
            <a:ext cx="4313095" cy="207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96" y="3709872"/>
            <a:ext cx="5313506" cy="18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7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</a:t>
            </a:r>
            <a:r>
              <a:rPr lang="ru-RU" sz="3200" b="1" dirty="0"/>
              <a:t>22</a:t>
            </a:r>
            <a:r>
              <a:rPr lang="ru-RU" sz="2400" dirty="0"/>
              <a:t>, 33, 15, 19, 32,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dirty="0"/>
              <a:t>Шаг 7. Вставка числа 22. Число вносится в третий лист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36" y="2872694"/>
            <a:ext cx="6236846" cy="2378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4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8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</a:t>
            </a:r>
            <a:r>
              <a:rPr lang="ru-RU" sz="3200" b="1" dirty="0"/>
              <a:t>33</a:t>
            </a:r>
            <a:r>
              <a:rPr lang="ru-RU" sz="2400" dirty="0"/>
              <a:t>, 15, 19, 32,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dirty="0"/>
              <a:t>Шаг </a:t>
            </a:r>
            <a:r>
              <a:rPr lang="ru-RU" dirty="0" smtClean="0"/>
              <a:t>8. </a:t>
            </a:r>
            <a:r>
              <a:rPr lang="ru-RU" dirty="0"/>
              <a:t>Вставка числа </a:t>
            </a:r>
            <a:r>
              <a:rPr lang="ru-RU" dirty="0" smtClean="0"/>
              <a:t>33. </a:t>
            </a:r>
            <a:r>
              <a:rPr lang="ru-RU" dirty="0"/>
              <a:t>При движении вниз встретился полностью заполненный лист – он разбивается и в четвертый лист вставляется число 33.</a:t>
            </a:r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44478"/>
            <a:ext cx="5506039" cy="195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81" y="3504109"/>
            <a:ext cx="4839878" cy="199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67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9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</a:t>
            </a:r>
            <a:r>
              <a:rPr lang="ru-RU" sz="3200" b="1" dirty="0"/>
              <a:t>15</a:t>
            </a:r>
            <a:r>
              <a:rPr lang="ru-RU" sz="2400" dirty="0"/>
              <a:t>, 19, 32,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Шаг </a:t>
            </a:r>
            <a:r>
              <a:rPr lang="ru-RU" sz="2400" dirty="0" smtClean="0"/>
              <a:t>9. </a:t>
            </a:r>
            <a:r>
              <a:rPr lang="ru-RU" sz="2400" dirty="0"/>
              <a:t>Вставка числа </a:t>
            </a:r>
            <a:r>
              <a:rPr lang="ru-RU" sz="2400" dirty="0" smtClean="0"/>
              <a:t>15. </a:t>
            </a:r>
            <a:r>
              <a:rPr lang="ru-RU" sz="2400" dirty="0"/>
              <a:t>Вставка числа  15. При движении вниз встретился полностью заполненный корневой узел. Он разбивается, затем число 15 вставляется в третий лист.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3" y="3687405"/>
            <a:ext cx="5458691" cy="1819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15" y="3611991"/>
            <a:ext cx="5178757" cy="18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Шаги 10 и 11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</a:t>
            </a:r>
            <a:r>
              <a:rPr lang="ru-RU" sz="3200" b="1" dirty="0"/>
              <a:t>19, 32</a:t>
            </a:r>
            <a:r>
              <a:rPr lang="ru-RU" sz="2400" dirty="0"/>
              <a:t>, 37, 88, 11, 4, 25, 38, 29, 81,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sz="2400" dirty="0"/>
              <a:t>Шаги 10 и 11. Вставка чисел 19 и 32.  Число 19 вставляется в третий лист, а число 32 в четвертый лист.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59" y="3205114"/>
            <a:ext cx="7371760" cy="2573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05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12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140" y="1825625"/>
            <a:ext cx="11509348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1, 2, 18, 13, 12, 21, 22, 33, 15, 19, 32, </a:t>
            </a:r>
            <a:r>
              <a:rPr lang="ru-RU" sz="3200" b="1" dirty="0"/>
              <a:t>37</a:t>
            </a:r>
            <a:r>
              <a:rPr lang="ru-RU" sz="2400" dirty="0"/>
              <a:t>, 88, 11, 4, 25, 38, 29, 81, </a:t>
            </a:r>
            <a:r>
              <a:rPr lang="ru-RU" sz="2400" dirty="0" smtClean="0"/>
              <a:t>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Шаг 12.  Вставка числа 37.  При движении вниз встречается полностью заполненный лист (четвертый), он разбивается, а затем число 37 вставляется в пятый лист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40" y="3672368"/>
            <a:ext cx="5081833" cy="16875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73" y="3672368"/>
            <a:ext cx="6427515" cy="1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Шаги 13, 14, 15, 16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1, 2, 18, 13, 12, 21, 22, 33, 15, 19, 32, 37, </a:t>
            </a:r>
            <a:r>
              <a:rPr lang="ru-RU" sz="3200" b="1" dirty="0"/>
              <a:t>88</a:t>
            </a:r>
            <a:r>
              <a:rPr lang="ru-RU" sz="2400" dirty="0"/>
              <a:t>, </a:t>
            </a:r>
            <a:r>
              <a:rPr lang="ru-RU" sz="3200" b="1" dirty="0"/>
              <a:t>11</a:t>
            </a:r>
            <a:r>
              <a:rPr lang="ru-RU" sz="2400" dirty="0"/>
              <a:t>, </a:t>
            </a:r>
            <a:r>
              <a:rPr lang="ru-RU" sz="3200" b="1" dirty="0"/>
              <a:t>4, 25</a:t>
            </a:r>
            <a:r>
              <a:rPr lang="ru-RU" sz="2400" dirty="0"/>
              <a:t>, 38, 29, 81, </a:t>
            </a:r>
            <a:r>
              <a:rPr lang="ru-RU" sz="2400" dirty="0" smtClean="0"/>
              <a:t>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Шаги </a:t>
            </a:r>
            <a:r>
              <a:rPr lang="ru-RU" sz="2400" dirty="0"/>
              <a:t>13, 14, 15, 16. Вставка чисел 88,  11, 4, 25. Число 88 вставляется в пятый лист. Число 11 вставляется во второй лист. Число 4 вставляется во второй лист. Число 25 </a:t>
            </a:r>
            <a:r>
              <a:rPr lang="ru-RU" sz="2400" dirty="0" err="1" smtClean="0"/>
              <a:t>встав.ляется</a:t>
            </a:r>
            <a:r>
              <a:rPr lang="ru-RU" sz="2400" dirty="0" smtClean="0"/>
              <a:t> </a:t>
            </a:r>
            <a:r>
              <a:rPr lang="ru-RU" sz="2400" dirty="0"/>
              <a:t>в четвертый </a:t>
            </a:r>
            <a:r>
              <a:rPr lang="ru-RU" sz="2400" dirty="0" smtClean="0"/>
              <a:t>лист</a:t>
            </a:r>
            <a:r>
              <a:rPr lang="en-US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1" y="3516198"/>
            <a:ext cx="8088198" cy="2498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4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2-3-4 деревья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дереве 2-3-4 все листовые узлы всегда находятся на одном уровне.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Цифры 2, 3 и 4 в названии дерева обозначают количество связей с потомками, которые могут содержаться в заданном узле.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 err="1" smtClean="0"/>
              <a:t>нелистовых</a:t>
            </a:r>
            <a:r>
              <a:rPr lang="ru-RU" dirty="0" smtClean="0"/>
              <a:t> </a:t>
            </a:r>
            <a:r>
              <a:rPr lang="ru-RU" dirty="0"/>
              <a:t>узлов возможны три конфигурации:</a:t>
            </a:r>
            <a:endParaRPr lang="en-US" dirty="0"/>
          </a:p>
          <a:p>
            <a:pPr lvl="0"/>
            <a:r>
              <a:rPr lang="ru-RU" dirty="0"/>
              <a:t>Узел с одним элементом данных всегда имеет двух </a:t>
            </a:r>
            <a:r>
              <a:rPr lang="ru-RU" dirty="0" smtClean="0"/>
              <a:t>потомков (2-узел).</a:t>
            </a:r>
            <a:endParaRPr lang="en-US" dirty="0"/>
          </a:p>
          <a:p>
            <a:pPr lvl="0"/>
            <a:r>
              <a:rPr lang="ru-RU" dirty="0"/>
              <a:t>Узел с двумя элементами данных всегда имеет трех </a:t>
            </a:r>
            <a:r>
              <a:rPr lang="ru-RU" dirty="0" smtClean="0"/>
              <a:t>потомков (3-узел).</a:t>
            </a:r>
            <a:endParaRPr lang="en-US" dirty="0"/>
          </a:p>
          <a:p>
            <a:pPr lvl="0"/>
            <a:r>
              <a:rPr lang="ru-RU" dirty="0"/>
              <a:t>Узел с тремя элементами данных всегда имеет четырех </a:t>
            </a:r>
            <a:r>
              <a:rPr lang="ru-RU" dirty="0" smtClean="0"/>
              <a:t>потомков (4-узел).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Количество </a:t>
            </a:r>
            <a:r>
              <a:rPr lang="ru-RU" dirty="0"/>
              <a:t>потомков у </a:t>
            </a:r>
            <a:r>
              <a:rPr lang="ru-RU" dirty="0" err="1" smtClean="0"/>
              <a:t>нелистового</a:t>
            </a:r>
            <a:r>
              <a:rPr lang="ru-RU" dirty="0" smtClean="0"/>
              <a:t> </a:t>
            </a:r>
            <a:r>
              <a:rPr lang="ru-RU" dirty="0"/>
              <a:t>узла всегда на единицу больше количества элементов данных.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                                                </a:t>
            </a:r>
            <a:r>
              <a:rPr lang="en-US" dirty="0" smtClean="0"/>
              <a:t>L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/>
              <a:t>D</a:t>
            </a:r>
            <a:r>
              <a:rPr lang="ru-RU" dirty="0"/>
              <a:t> + 1.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1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1</a:t>
            </a:r>
            <a:r>
              <a:rPr lang="en-US" sz="4000" dirty="0" smtClean="0"/>
              <a:t>7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1, 2, 18, 13, 12, 21, 22, 33, 15, 19, 32, 37, 88, 11, </a:t>
            </a:r>
            <a:r>
              <a:rPr lang="ru-RU" sz="2400" dirty="0" smtClean="0"/>
              <a:t>4, </a:t>
            </a:r>
            <a:r>
              <a:rPr lang="ru-RU" sz="2400" dirty="0"/>
              <a:t>25</a:t>
            </a:r>
            <a:r>
              <a:rPr lang="ru-RU" sz="2400" dirty="0" smtClean="0"/>
              <a:t>,</a:t>
            </a:r>
            <a:r>
              <a:rPr lang="ru-RU" sz="3200" b="1" dirty="0" smtClean="0"/>
              <a:t> 38</a:t>
            </a:r>
            <a:r>
              <a:rPr lang="ru-RU" sz="2400" dirty="0" smtClean="0"/>
              <a:t>, </a:t>
            </a:r>
            <a:r>
              <a:rPr lang="ru-RU" sz="2400" dirty="0"/>
              <a:t>29, 81, </a:t>
            </a:r>
            <a:r>
              <a:rPr lang="ru-RU" sz="2400" dirty="0" smtClean="0"/>
              <a:t>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Шаг 17. Вставка числа 38. При движении вниз встречается полностью заполненный лист (пятый), он разбивается, а затем число 38 вставляется в шестой </a:t>
            </a:r>
            <a:r>
              <a:rPr lang="ru-RU" sz="2400" dirty="0" smtClean="0"/>
              <a:t>лист</a:t>
            </a:r>
            <a:r>
              <a:rPr lang="en-US" sz="2400" dirty="0"/>
              <a:t>.</a:t>
            </a:r>
            <a:endParaRPr lang="en-US" sz="24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3561630"/>
            <a:ext cx="5195740" cy="185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52" y="3459637"/>
            <a:ext cx="5858725" cy="18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47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1</a:t>
            </a:r>
            <a:r>
              <a:rPr lang="en-US" sz="4000" dirty="0" smtClean="0"/>
              <a:t>8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1, 2, 18, 13, 12, 21, 22, 33, 15, 19, 32, 37, 88, 11, </a:t>
            </a:r>
            <a:r>
              <a:rPr lang="ru-RU" sz="2400" dirty="0" smtClean="0"/>
              <a:t>4, </a:t>
            </a:r>
            <a:r>
              <a:rPr lang="ru-RU" sz="2400" dirty="0"/>
              <a:t>25</a:t>
            </a:r>
            <a:r>
              <a:rPr lang="ru-RU" sz="2400" dirty="0" smtClean="0"/>
              <a:t>,</a:t>
            </a:r>
            <a:r>
              <a:rPr lang="ru-RU" sz="3200" b="1" dirty="0" smtClean="0"/>
              <a:t> </a:t>
            </a:r>
            <a:r>
              <a:rPr lang="ru-RU" sz="2400" dirty="0" smtClean="0"/>
              <a:t>38, </a:t>
            </a:r>
            <a:r>
              <a:rPr lang="ru-RU" sz="3200" b="1" dirty="0"/>
              <a:t>29</a:t>
            </a:r>
            <a:r>
              <a:rPr lang="ru-RU" sz="2400" dirty="0"/>
              <a:t>, 81, </a:t>
            </a:r>
            <a:r>
              <a:rPr lang="ru-RU" sz="2400" dirty="0" smtClean="0"/>
              <a:t>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Шаг 18. Вставка числа 29. При движении вниз встречается полностью заполненный узел (правый потомок корня), он разбивается, а затем число 29 вставляется в четвертый лист</a:t>
            </a:r>
            <a:endParaRPr lang="en-US" sz="2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5" y="3778544"/>
            <a:ext cx="5033128" cy="155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693" y="3778544"/>
            <a:ext cx="6250031" cy="13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1</a:t>
            </a:r>
            <a:r>
              <a:rPr lang="en-US" sz="4000" dirty="0" smtClean="0"/>
              <a:t>9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1, 2, 18, 13, 12, 21, 22, 33, 15, 19, 32, 37, 88, 11, </a:t>
            </a:r>
            <a:r>
              <a:rPr lang="ru-RU" sz="2400" dirty="0" smtClean="0"/>
              <a:t>4, </a:t>
            </a:r>
            <a:r>
              <a:rPr lang="ru-RU" sz="2400" dirty="0"/>
              <a:t>25</a:t>
            </a:r>
            <a:r>
              <a:rPr lang="ru-RU" sz="2400" dirty="0" smtClean="0"/>
              <a:t>,</a:t>
            </a:r>
            <a:r>
              <a:rPr lang="ru-RU" sz="3200" b="1" dirty="0" smtClean="0"/>
              <a:t> </a:t>
            </a:r>
            <a:r>
              <a:rPr lang="ru-RU" sz="2400" dirty="0" smtClean="0"/>
              <a:t>38, </a:t>
            </a:r>
            <a:r>
              <a:rPr lang="ru-RU" sz="2400" dirty="0"/>
              <a:t>29, </a:t>
            </a:r>
            <a:r>
              <a:rPr lang="ru-RU" sz="3200" b="1" dirty="0"/>
              <a:t>81</a:t>
            </a:r>
            <a:r>
              <a:rPr lang="ru-RU" sz="2400" dirty="0"/>
              <a:t>, </a:t>
            </a:r>
            <a:r>
              <a:rPr lang="ru-RU" sz="2400" dirty="0" smtClean="0"/>
              <a:t>31</a:t>
            </a:r>
          </a:p>
          <a:p>
            <a:pPr marL="0" indent="0">
              <a:buNone/>
            </a:pPr>
            <a:r>
              <a:rPr lang="ru-RU" sz="2400" dirty="0"/>
              <a:t>Шаг 19. Вставка числа 81. Число вставляется в шестой лист</a:t>
            </a:r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1" y="2942536"/>
            <a:ext cx="8097624" cy="2279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85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Пример построения 2-3-4 дерева. </a:t>
            </a:r>
            <a:br>
              <a:rPr lang="ru-RU" sz="4000" dirty="0" smtClean="0"/>
            </a:br>
            <a:r>
              <a:rPr lang="ru-RU" sz="4000" dirty="0" smtClean="0"/>
              <a:t>Шаг </a:t>
            </a:r>
            <a:r>
              <a:rPr lang="en-US" sz="4000" dirty="0" smtClean="0"/>
              <a:t>20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339" y="1825625"/>
            <a:ext cx="11331019" cy="47542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1, 2, 18, 13, 12, 21, 22, 33, 15, 19, 32, 37, 88, 11, </a:t>
            </a:r>
            <a:r>
              <a:rPr lang="ru-RU" sz="2400" dirty="0" smtClean="0"/>
              <a:t>4, </a:t>
            </a:r>
            <a:r>
              <a:rPr lang="ru-RU" sz="2400" dirty="0"/>
              <a:t>25</a:t>
            </a:r>
            <a:r>
              <a:rPr lang="ru-RU" sz="2400" dirty="0" smtClean="0"/>
              <a:t>,</a:t>
            </a:r>
            <a:r>
              <a:rPr lang="ru-RU" sz="3200" b="1" dirty="0" smtClean="0"/>
              <a:t> </a:t>
            </a:r>
            <a:r>
              <a:rPr lang="ru-RU" sz="2400" dirty="0" smtClean="0"/>
              <a:t>38, </a:t>
            </a:r>
            <a:r>
              <a:rPr lang="ru-RU" sz="2400" dirty="0"/>
              <a:t>29, 81, </a:t>
            </a:r>
            <a:r>
              <a:rPr lang="ru-RU" sz="3200" b="1" dirty="0" smtClean="0"/>
              <a:t>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Шаг 20. Вставка числа 31. При движении вниз встречается полностью заполненный лист (четвертый), он разбивается, а затем число 31 вставляется в пятый лист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7" y="3522906"/>
            <a:ext cx="5809992" cy="18106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48" y="3230370"/>
            <a:ext cx="5889246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Работа с внешними данными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546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Пример. В банке хранятся данные на 500 </a:t>
            </a:r>
            <a:r>
              <a:rPr lang="ru-RU" sz="2400" dirty="0"/>
              <a:t>000 </a:t>
            </a:r>
            <a:r>
              <a:rPr lang="ru-RU" sz="2400" dirty="0" smtClean="0"/>
              <a:t>клиентов.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Каждая запись содержит имя, адрес, номер телефона </a:t>
            </a:r>
            <a:r>
              <a:rPr lang="ru-RU" sz="2400" dirty="0" smtClean="0"/>
              <a:t>и другие атрибуты. </a:t>
            </a:r>
            <a:r>
              <a:rPr lang="ru-RU" sz="2400" dirty="0"/>
              <a:t>Для хранения одной записи требуется 512 </a:t>
            </a:r>
            <a:r>
              <a:rPr lang="ru-RU" sz="2400" dirty="0" smtClean="0"/>
              <a:t>байт</a:t>
            </a:r>
            <a:r>
              <a:rPr lang="ru-RU" sz="2400" dirty="0"/>
              <a:t>. Размер файла базы данных составит 500 000 × </a:t>
            </a:r>
            <a:r>
              <a:rPr lang="ru-RU" sz="2400" dirty="0" smtClean="0"/>
              <a:t>512 б, </a:t>
            </a:r>
            <a:r>
              <a:rPr lang="ru-RU" sz="2400" dirty="0"/>
              <a:t>то есть 256 000 000 </a:t>
            </a:r>
            <a:r>
              <a:rPr lang="ru-RU" sz="2400" dirty="0" smtClean="0"/>
              <a:t>б, </a:t>
            </a:r>
            <a:r>
              <a:rPr lang="ru-RU" sz="2400" dirty="0"/>
              <a:t>или 256 </a:t>
            </a:r>
            <a:r>
              <a:rPr lang="ru-RU" sz="2400" dirty="0" smtClean="0"/>
              <a:t>Мб. </a:t>
            </a:r>
          </a:p>
          <a:p>
            <a:pPr marL="0" indent="0">
              <a:buNone/>
            </a:pPr>
            <a:r>
              <a:rPr lang="ru-RU" sz="2400" b="1" dirty="0" smtClean="0"/>
              <a:t>Проблемы</a:t>
            </a:r>
            <a:endParaRPr lang="en-US" sz="2400" b="1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Медленное обращение к дисковой памяти</a:t>
            </a:r>
          </a:p>
          <a:p>
            <a:pPr marL="0" indent="0">
              <a:buNone/>
            </a:pPr>
            <a:r>
              <a:rPr lang="ru-RU" sz="2400" dirty="0" smtClean="0"/>
              <a:t>Среднее </a:t>
            </a:r>
            <a:r>
              <a:rPr lang="ru-RU" sz="2400" dirty="0"/>
              <a:t>время обращения к данным на диске составляет около 10 миллисекунд. Это примерно в 10 000 раз медленнее, чем обращение к оперативной памяти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2. Блочное чтение данных.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Максимальная </a:t>
            </a:r>
            <a:r>
              <a:rPr lang="ru-RU" sz="2400" dirty="0"/>
              <a:t>эффективность чтения/записи в программах достигается при выполнении операций с объемами данных, кратными размеру блока.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34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/>
              <a:t>Блоки и записи на диске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654" y="1825624"/>
            <a:ext cx="8050490" cy="47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dirty="0" smtClean="0"/>
              <a:t>Поиск и вставка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2619"/>
            <a:ext cx="10515600" cy="490434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72619"/>
            <a:ext cx="100301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располагаются последовательно, упорядоченно по ключу (например по фамилии)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двоичного поиска 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Читается блок (16 записей) в середине файла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искомые данные меньше полученных – читается блок в середине левой части, иначе блок в середине правой части файла.</a:t>
            </a:r>
          </a:p>
          <a:p>
            <a:pPr marL="457200" indent="-4572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требуется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сравнений, что для 500 000 элементов составит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сравнений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сравнение – 10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Всего 190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31250 блоков. Количество обращений к диску15. Время чтения 150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записи в середину файла требует последовательного чтения и записи около половины кластеров.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вставки – 15625 х 2 х10мс = 312,5 с (5 минут)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4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B+</a:t>
            </a:r>
            <a:r>
              <a:rPr lang="ru-RU" sz="4000" dirty="0" smtClean="0"/>
              <a:t>дерево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4996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хранения баз данных на дисках используют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труктура данных B-дерево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39" y="1443822"/>
            <a:ext cx="9523121" cy="23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741" y="4150199"/>
            <a:ext cx="1028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записей формируются индексы, которые объединяются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индекса в виде целого числа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займет 500 000 х 4 б=2 МБ.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производится по дереву индексов, а затем за 1 обращение к диску находится запись.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Узлы 2-3-4 дерева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90688"/>
            <a:ext cx="6306532" cy="47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4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Ключи и потомки 2-3-4 дерева</a:t>
            </a:r>
            <a:endParaRPr lang="en-US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65" y="1847654"/>
            <a:ext cx="8568964" cy="37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5097"/>
            <a:ext cx="10515600" cy="115949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Основные операции в  2-3-4 дереве. Поиск элемента.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Поиск элемента с ключом 64.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0816" y="2020491"/>
            <a:ext cx="8710367" cy="24130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1789" y="4926905"/>
            <a:ext cx="10529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 smtClean="0"/>
              <a:t>64</a:t>
            </a:r>
            <a:r>
              <a:rPr lang="en-US" sz="2800" dirty="0" smtClean="0"/>
              <a:t>&gt;50 – </a:t>
            </a:r>
            <a:r>
              <a:rPr lang="ru-RU" sz="2800" dirty="0" smtClean="0"/>
              <a:t>переход к правому потомку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60</a:t>
            </a:r>
            <a:r>
              <a:rPr lang="en-US" sz="2800" dirty="0" smtClean="0"/>
              <a:t>&lt;=64&lt;70 –</a:t>
            </a:r>
            <a:r>
              <a:rPr lang="ru-RU" sz="2800" dirty="0" smtClean="0"/>
              <a:t>переход ко второму потомку.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Искомый ключ найден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3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Основные операции в  2-3-4 дереве. Вставка элемента.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dirty="0" smtClean="0"/>
              <a:t>Новые </a:t>
            </a:r>
            <a:r>
              <a:rPr lang="ru-RU" dirty="0"/>
              <a:t>элементы данных всегда вставляются в листьях, находящиеся в нижнем ряду </a:t>
            </a:r>
            <a:r>
              <a:rPr lang="ru-RU" dirty="0" smtClean="0"/>
              <a:t>дерева. Вставка узлов 23 и 18.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6732" y="2756908"/>
            <a:ext cx="8946447" cy="38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Основные операции в  2-3-4 дереве. Разбиение узлов.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Элементы </a:t>
            </a:r>
            <a:r>
              <a:rPr lang="ru-RU" dirty="0"/>
              <a:t>данных в разбиваемом узле  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 и </a:t>
            </a:r>
            <a:r>
              <a:rPr lang="en-US" dirty="0"/>
              <a:t>C</a:t>
            </a:r>
            <a:r>
              <a:rPr lang="ru-RU" dirty="0"/>
              <a:t>. </a:t>
            </a:r>
            <a:r>
              <a:rPr lang="ru-RU" b="1" dirty="0" smtClean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Создается </a:t>
            </a:r>
            <a:r>
              <a:rPr lang="ru-RU" dirty="0"/>
              <a:t>новый пустой узел. Он является «братом» </a:t>
            </a:r>
            <a:r>
              <a:rPr lang="ru-RU" dirty="0" smtClean="0"/>
              <a:t> </a:t>
            </a:r>
            <a:r>
              <a:rPr lang="ru-RU" dirty="0"/>
              <a:t>отношению к разбиваемому узлу и размещается справа от него.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Элемент данных </a:t>
            </a:r>
            <a:r>
              <a:rPr lang="en-US" dirty="0"/>
              <a:t>C</a:t>
            </a:r>
            <a:r>
              <a:rPr lang="ru-RU" dirty="0"/>
              <a:t> перемещается в новый узел.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Элемент данных </a:t>
            </a:r>
            <a:r>
              <a:rPr lang="en-US" dirty="0"/>
              <a:t>B</a:t>
            </a:r>
            <a:r>
              <a:rPr lang="ru-RU" dirty="0"/>
              <a:t> перемещается в родителя разбиваемого узла.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Элемент данных </a:t>
            </a:r>
            <a:r>
              <a:rPr lang="en-US" dirty="0"/>
              <a:t>A</a:t>
            </a:r>
            <a:r>
              <a:rPr lang="ru-RU" dirty="0"/>
              <a:t> остается на своем месте.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Два правых потомка отсоединяются от разбиваемого узла и связываются с новым узлом.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Основные операции в  2-3-4 дереве. Разбиение узлов.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1" y="1866508"/>
            <a:ext cx="8201319" cy="4694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22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Вставки в пустое  2-3-4 дерево.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032" y="1794046"/>
            <a:ext cx="7338030" cy="48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1584</Words>
  <Application>Microsoft Office PowerPoint</Application>
  <PresentationFormat>Широкоэкранный</PresentationFormat>
  <Paragraphs>100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2-3-4 деревья</vt:lpstr>
      <vt:lpstr>2-3-4 деревья</vt:lpstr>
      <vt:lpstr>Узлы 2-3-4 дерева</vt:lpstr>
      <vt:lpstr>Ключи и потомки 2-3-4 дерева</vt:lpstr>
      <vt:lpstr>Основные операции в  2-3-4 дереве. Поиск элемента.</vt:lpstr>
      <vt:lpstr>Основные операции в  2-3-4 дереве. Вставка элемента.</vt:lpstr>
      <vt:lpstr>Основные операции в  2-3-4 дереве. Разбиение узлов.</vt:lpstr>
      <vt:lpstr>Основные операции в  2-3-4 дереве. Разбиение узлов.</vt:lpstr>
      <vt:lpstr>Вставки в пустое  2-3-4 дерево.</vt:lpstr>
      <vt:lpstr>Пример построения 2-3-4 дерева.  Шаги 1,2,3</vt:lpstr>
      <vt:lpstr>Пример построения 2-3-4 дерева.  Шаг 4</vt:lpstr>
      <vt:lpstr>Пример построения 2-3-4 дерева.  Шаг 5</vt:lpstr>
      <vt:lpstr>Пример построения 2-3-4 дерева.  Шаг 6</vt:lpstr>
      <vt:lpstr>Пример построения 2-3-4 дерева.  Шаг 7</vt:lpstr>
      <vt:lpstr>Пример построения 2-3-4 дерева.  Шаг 8</vt:lpstr>
      <vt:lpstr>Пример построения 2-3-4 дерева.  Шаг 9</vt:lpstr>
      <vt:lpstr>Пример построения 2-3-4 дерева.  Шаги 10 и 11</vt:lpstr>
      <vt:lpstr>Пример построения 2-3-4 дерева.  Шаг 12</vt:lpstr>
      <vt:lpstr>Пример построения 2-3-4 дерева.  Шаги 13, 14, 15, 16</vt:lpstr>
      <vt:lpstr>Пример построения 2-3-4 дерева.  Шаг 17</vt:lpstr>
      <vt:lpstr>Пример построения 2-3-4 дерева.  Шаг 18</vt:lpstr>
      <vt:lpstr>Пример построения 2-3-4 дерева.  Шаг 19</vt:lpstr>
      <vt:lpstr>Пример построения 2-3-4 дерева.  Шаг 20</vt:lpstr>
      <vt:lpstr>Работа с внешними данными</vt:lpstr>
      <vt:lpstr>Блоки и записи на диске</vt:lpstr>
      <vt:lpstr>Поиск и вставка данных</vt:lpstr>
      <vt:lpstr>B+дерево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2-3-4 деревья</dc:title>
  <dc:creator>Andrey</dc:creator>
  <cp:lastModifiedBy>Andrey</cp:lastModifiedBy>
  <cp:revision>30</cp:revision>
  <dcterms:created xsi:type="dcterms:W3CDTF">2023-02-02T12:33:19Z</dcterms:created>
  <dcterms:modified xsi:type="dcterms:W3CDTF">2023-02-05T08:45:20Z</dcterms:modified>
</cp:coreProperties>
</file>