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AC3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5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4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95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2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9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D190-227F-40A2-80FF-32584B21C500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D74B-7923-4211-BD2E-079D274FB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1203"/>
          </a:xfrm>
          <a:solidFill>
            <a:srgbClr val="376AC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/>
              <a:t>Лекция </a:t>
            </a:r>
            <a:r>
              <a:rPr lang="ru-RU" sz="4000" dirty="0" smtClean="0"/>
              <a:t>5. </a:t>
            </a:r>
            <a:r>
              <a:rPr lang="ru-RU" sz="4000" dirty="0"/>
              <a:t>Алгоритмы хеширования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95006"/>
            <a:ext cx="9144000" cy="2762794"/>
          </a:xfrm>
        </p:spPr>
        <p:txBody>
          <a:bodyPr/>
          <a:lstStyle/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Общие сведения и основные определения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Коллизии при хешировании 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Методы разрешения коллизий 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Хеш-функции</a:t>
            </a:r>
            <a:endParaRPr lang="en-US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Реализация  хеш-таблицы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98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5FEB2-FE22-4398-B7B8-C5AFBD42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Метод цепочек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932CD-EE2F-4CC9-846F-8E4E3FB6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173"/>
            <a:ext cx="10515600" cy="5002790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несколько ключей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хешируются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одно и то же значение, то в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таблицу помещается полученный хеш-код и указатель на список, в который последовательно добавляются элементы с одинаковыми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хеш-кодами, но с разными ключами в списке.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5F56C-5B82-468F-8F06-3223D733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77" y="2447798"/>
            <a:ext cx="6196296" cy="37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96BE3-4701-4BBF-8021-317AF74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kern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Функции хеширования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50372-754B-434B-8BB3-8A3157CF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хеш-функция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быть простой с вычислительной точки зрения;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распределять ключи в хеш-таблице наиболее равномерно;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отображать какую-либо связь между значениями ключей в связь между значениями адресов;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минимизировать число 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коллизий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784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17AA0-915D-4250-8FC8-A4AA5F81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Хеш-функции для целочисленных ключей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F828E-959C-407A-BAC9-D8C6C22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1215735"/>
            <a:ext cx="11067068" cy="557156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деления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делится 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число (размер таблицы)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остаток от деления берется в качестве значения хеш-функции.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К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h(Key)=Key%97.  Key1=234567;  h(Key1)=21;  Key2=456567; h(Key2)=85.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умножения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Выбирается константа А, такая, что 0&lt;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&lt;1. Ключ умножается на эту константу и выбирается заданное количество  цифр в дробной части.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h(</a:t>
            </a:r>
            <a:r>
              <a:rPr lang="ru-RU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Кey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]N×{</a:t>
            </a:r>
            <a:r>
              <a:rPr lang="ru-RU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Кey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*a}[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старших разрядов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дробной части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* a) 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)-1)/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=0,618</a:t>
            </a:r>
          </a:p>
          <a:p>
            <a:pPr marL="0" indent="0">
              <a:buNone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234567*0,618=144962,404  h(Key1)=404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456567*0,618=282158,406  h(Key2)=406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17AA0-915D-4250-8FC8-A4AA5F81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Хеш-функции для целочисленных ключей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F828E-959C-407A-BAC9-D8C6C22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5"/>
            <a:ext cx="10515600" cy="4961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середины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квадрата</a:t>
            </a: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умножается сам на себя и в качестве индекса используется несколько средних цифр этого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234567*234567=55 021 677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489  h(Key1)=216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456567*456567=208 453 425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489=453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7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17AA0-915D-4250-8FC8-A4AA5F81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Хеш-функции для целочисленных ключей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F828E-959C-407A-BAC9-D8C6C22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5"/>
            <a:ext cx="10515600" cy="529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Метод свертки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люч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разбивается на несколько сегментов, над которыми выполняется операция сложения для формирования хеш-функции.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234567 = 23 45 67;  h(Key1)=23+45+67=135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456567= 45 65 67;    h(key2)=45+65+67=177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6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17AA0-915D-4250-8FC8-A4AA5F81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Хеш-функции для целочисленных ключей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F828E-959C-407A-BAC9-D8C6C22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735"/>
            <a:ext cx="10515600" cy="5298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Метод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счисления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представляется в некоторой р-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ичной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системе счисления: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×p +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×p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…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Выбирается основание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новой системы счисления такое, что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некоторое целое число. Тогда для метода преобразования системы счисления значение хеш-функции вычисляется в новой системе счисления со «старыми» коэффициентами: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×q +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×q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… +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×q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S-1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квадрата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умножается сам на себя и в качестве индекса используется несколько средних цифр этого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квадрата  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376AC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>Общие сведения и определения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Имеется массив </a:t>
            </a:r>
            <a:r>
              <a:rPr lang="en-US" sz="2400" dirty="0"/>
              <a:t>a[0], a[1], a[2], …, a[</a:t>
            </a:r>
            <a:r>
              <a:rPr lang="en-US" sz="2400" dirty="0" err="1"/>
              <a:t>HighIndex</a:t>
            </a:r>
            <a:r>
              <a:rPr lang="en-US" sz="2400" dirty="0"/>
              <a:t>].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Ключ поиска – номер элемента массива.</a:t>
            </a:r>
          </a:p>
          <a:p>
            <a:pPr marL="0" indent="0">
              <a:buNone/>
            </a:pPr>
            <a:r>
              <a:rPr lang="ru-RU" sz="2400" dirty="0"/>
              <a:t>Сложность поиска </a:t>
            </a:r>
            <a:r>
              <a:rPr lang="en-US" sz="2400" dirty="0"/>
              <a:t>O(1).</a:t>
            </a:r>
          </a:p>
          <a:p>
            <a:pPr marL="0" indent="0">
              <a:buNone/>
            </a:pPr>
            <a:r>
              <a:rPr lang="ru-RU" sz="2400" dirty="0"/>
              <a:t>Если ключ поиска содержит 7 цифр, то понадобится массив из </a:t>
            </a:r>
            <a:br>
              <a:rPr lang="ru-RU" sz="2400" dirty="0"/>
            </a:br>
            <a:r>
              <a:rPr lang="ru-RU" sz="2400" dirty="0"/>
              <a:t>10 000 000 элементов.</a:t>
            </a:r>
          </a:p>
          <a:p>
            <a:pPr marL="0" indent="0">
              <a:buNone/>
            </a:pPr>
            <a:r>
              <a:rPr lang="ru-RU" sz="2400" dirty="0"/>
              <a:t>Пример.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Каждый житель Беларуси может быть идентифицирован ключом из 7 цифр.</a:t>
            </a:r>
          </a:p>
          <a:p>
            <a:pPr marL="0" indent="0">
              <a:buNone/>
            </a:pPr>
            <a:r>
              <a:rPr lang="ru-RU" sz="2400" dirty="0"/>
              <a:t>Оплата коммунальных услуг: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Квартира, вода и пр. – требуется номер ЕРИП – 10 цифр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Электроэнергия – требуется номер абонента – 9 цифр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Оплата Интернет – требуется номер договора -13 цифр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60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D9806-CBBD-4F57-A3EF-77092A1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  <a:solidFill>
            <a:srgbClr val="376AC3"/>
          </a:solidFill>
          <a:ln>
            <a:solidFill>
              <a:srgbClr val="376AC3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</a:rPr>
              <a:t>Общие сведения и определения</a:t>
            </a:r>
            <a:endParaRPr lang="LID4096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686CC-0B69-436D-A79A-6E40165D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097"/>
            <a:ext cx="10515600" cy="506286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Функция хеширования 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) - функция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трансформирует ключ в некоторый индекс в таблице. (</a:t>
            </a:r>
            <a:r>
              <a:rPr lang="ru-RU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хеш-функция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перемешивания)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Если h является некоторой хеш-функцией, а 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Кey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некоторый ключ, то h(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Кey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называется </a:t>
            </a:r>
            <a:r>
              <a:rPr lang="ru-RU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значением хеш-функции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от ключа 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Кey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Преобразование ключа элемента в значение индекса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называется </a:t>
            </a:r>
            <a:r>
              <a:rPr lang="ru-RU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хешированием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Массив, используемый для хранения элементов, в котором индексы определяются с помощью хеширования ключей, называется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хеш-таблицей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91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769A2-E42B-4FDD-920F-B29E63B99119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kern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Коллизии при хешировании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7BC28-7822-45F9-92B6-21A8EEFD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Пример.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h(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Кey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) =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Кey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% 1000 </a:t>
            </a:r>
          </a:p>
          <a:p>
            <a:pPr marL="0" indent="0">
              <a:buNone/>
            </a:pPr>
            <a:r>
              <a:rPr lang="en-US" sz="2400" dirty="0"/>
              <a:t>Key1=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496843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 Key2=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557843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  </a:t>
            </a:r>
            <a:r>
              <a:rPr lang="en-US" sz="2400" dirty="0">
                <a:ea typeface="Times New Roman" panose="02020603050405020304" pitchFamily="18" charset="0"/>
              </a:rPr>
              <a:t>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(Key1)=h(Key2) – </a:t>
            </a:r>
            <a:r>
              <a:rPr lang="ru-RU" sz="2400" b="1" dirty="0">
                <a:effectLst/>
                <a:ea typeface="Times New Roman" panose="02020603050405020304" pitchFamily="18" charset="0"/>
              </a:rPr>
              <a:t>КОЛЛИЗИЯ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Алгоритм, который позволяет распределять в хеш-таблице записи с одинаковыми значениями хеш-функции алгоритмом </a:t>
            </a:r>
            <a:r>
              <a:rPr lang="ru-RU" sz="24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разрешения коллизий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ru-RU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80960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098DB-A919-40D7-AF35-7193EE8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ea typeface="Times New Roman" panose="02020603050405020304" pitchFamily="18" charset="0"/>
              </a:rPr>
              <a:t>Метод открытой адресации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9AD34-8C9C-400B-AD02-DA1FCFF4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h(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i, 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позиция в хеш-таблице занята, то вычисляется новая позиция по формуле </a:t>
            </a: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(k) + G(i);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определения функции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уется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линейное зондирование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probing)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)=n*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квадратичное зондирование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quadratic probing) G(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)=n*i^2,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повторное хеширование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rehashing),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двойное хеширование 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hashing).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=rh(h(k))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22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Линейное пробирование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h</a:t>
            </a:r>
            <a:r>
              <a:rPr lang="en-US" sz="2000" dirty="0" smtClean="0"/>
              <a:t>0</a:t>
            </a:r>
            <a:r>
              <a:rPr lang="pt-BR" dirty="0" smtClean="0"/>
              <a:t> </a:t>
            </a:r>
            <a:r>
              <a:rPr lang="pt-BR" dirty="0"/>
              <a:t>= h(k), </a:t>
            </a:r>
          </a:p>
          <a:p>
            <a:pPr marL="0" indent="0">
              <a:buNone/>
            </a:pPr>
            <a:r>
              <a:rPr lang="pt-BR" dirty="0" smtClean="0"/>
              <a:t>h</a:t>
            </a:r>
            <a:r>
              <a:rPr lang="en-US" sz="2000" dirty="0" err="1"/>
              <a:t>i</a:t>
            </a:r>
            <a:r>
              <a:rPr lang="pt-BR" dirty="0" smtClean="0"/>
              <a:t>= h</a:t>
            </a:r>
            <a:r>
              <a:rPr lang="pt-BR" sz="2000" dirty="0" smtClean="0"/>
              <a:t>i-1</a:t>
            </a:r>
            <a:r>
              <a:rPr lang="pt-BR" dirty="0" smtClean="0"/>
              <a:t> </a:t>
            </a:r>
            <a:r>
              <a:rPr lang="pt-BR" dirty="0"/>
              <a:t>+ n    i = 1, …, m-1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ru-RU" dirty="0"/>
              <a:t>Линейное пробирование является простым в реализации, но </a:t>
            </a:r>
            <a:r>
              <a:rPr lang="ru-RU" dirty="0" smtClean="0"/>
              <a:t>ведет </a:t>
            </a:r>
            <a:r>
              <a:rPr lang="ru-RU" dirty="0"/>
              <a:t>к группировке (кластеризации</a:t>
            </a:r>
            <a:r>
              <a:rPr lang="ru-RU" dirty="0" smtClean="0"/>
              <a:t>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86" y="3787489"/>
            <a:ext cx="6664751" cy="29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49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Квадратичное пробирование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</a:t>
            </a:r>
            <a:r>
              <a:rPr lang="ru-RU" sz="3200" dirty="0"/>
              <a:t>(</a:t>
            </a:r>
            <a:r>
              <a:rPr lang="en-US" sz="3200" dirty="0" err="1"/>
              <a:t>i</a:t>
            </a:r>
            <a:r>
              <a:rPr lang="ru-RU" sz="3200" dirty="0"/>
              <a:t>) = </a:t>
            </a:r>
            <a:r>
              <a:rPr lang="en-US" sz="3200" dirty="0" err="1"/>
              <a:t>i</a:t>
            </a:r>
            <a:r>
              <a:rPr lang="ru-RU" sz="3200" baseline="30000" dirty="0"/>
              <a:t>2</a:t>
            </a:r>
            <a:r>
              <a:rPr lang="en-US" sz="3200" dirty="0"/>
              <a:t>n</a:t>
            </a:r>
            <a:endParaRPr lang="en-US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53" y="1800520"/>
            <a:ext cx="6655322" cy="45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 smtClean="0"/>
              <a:t>Двойное хеширование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G(</a:t>
            </a:r>
            <a:r>
              <a:rPr lang="en-US" dirty="0" err="1" smtClean="0"/>
              <a:t>i</a:t>
            </a:r>
            <a:r>
              <a:rPr lang="en-US" dirty="0" smtClean="0"/>
              <a:t>)=h</a:t>
            </a:r>
            <a:r>
              <a:rPr lang="en-US" sz="2000" dirty="0" smtClean="0"/>
              <a:t>2</a:t>
            </a:r>
            <a:r>
              <a:rPr lang="en-US" dirty="0" smtClean="0"/>
              <a:t>(k) </a:t>
            </a:r>
          </a:p>
          <a:p>
            <a:pPr marL="0" indent="0">
              <a:buNone/>
            </a:pPr>
            <a:r>
              <a:rPr lang="ru-RU" b="1" i="1" dirty="0" smtClean="0"/>
              <a:t>смещение </a:t>
            </a:r>
            <a:r>
              <a:rPr lang="ru-RU" b="1" i="1" dirty="0"/>
              <a:t>= константа - (ключ % </a:t>
            </a:r>
            <a:r>
              <a:rPr lang="ru-RU" b="1" i="1" dirty="0" smtClean="0"/>
              <a:t>константа</a:t>
            </a:r>
            <a:r>
              <a:rPr lang="en-US" b="1" i="1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stepSize</a:t>
            </a:r>
            <a:r>
              <a:rPr lang="ru-RU" dirty="0"/>
              <a:t> = 5 - (</a:t>
            </a:r>
            <a:r>
              <a:rPr lang="en-US" dirty="0"/>
              <a:t>key</a:t>
            </a:r>
            <a:r>
              <a:rPr lang="ru-RU" dirty="0"/>
              <a:t> % 5);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34EA9-8F7D-41CB-81D7-A8A923DE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Поиск в хеш-таблице</a:t>
            </a:r>
            <a:endParaRPr lang="LID4096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84872-ED34-4639-8721-1EBC075B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аргумент поиска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хешируется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индекс i = h(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проверяется i-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позиция таблицы: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если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совпадает с ключом i-ой записи, то поиск результативен (искомая запись имеет индекс i), конец поиска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если совпадения не произошло, то переход к п. 3,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или i-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позиция пуста, поиск безрезультатен, конец поиска;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выполняется повторное хеширование, т. е. проверяется позиция с индексом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к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п. 2.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438611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884</Words>
  <Application>Microsoft Office PowerPoint</Application>
  <PresentationFormat>Широкоэкранный</PresentationFormat>
  <Paragraphs>97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Лекция 5. Алгоритмы хеширования данных</vt:lpstr>
      <vt:lpstr> Общие сведения и определения </vt:lpstr>
      <vt:lpstr>Общие сведения и определения</vt:lpstr>
      <vt:lpstr>Коллизии при хешировании</vt:lpstr>
      <vt:lpstr>Метод открытой адресации</vt:lpstr>
      <vt:lpstr>Линейное пробирование</vt:lpstr>
      <vt:lpstr>Квадратичное пробирование</vt:lpstr>
      <vt:lpstr>Двойное хеширование</vt:lpstr>
      <vt:lpstr>Поиск в хеш-таблице</vt:lpstr>
      <vt:lpstr>Метод цепочек</vt:lpstr>
      <vt:lpstr>Функции хеширования</vt:lpstr>
      <vt:lpstr> Хеш-функции для целочисленных ключей </vt:lpstr>
      <vt:lpstr> Хеш-функции для целочисленных ключей </vt:lpstr>
      <vt:lpstr> Хеш-функции для целочисленных ключей </vt:lpstr>
      <vt:lpstr> Хеш-функции для целочисленных ключей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10. Алгоритмы хеширования данных</dc:title>
  <dc:creator>STUDENT FITR</dc:creator>
  <cp:lastModifiedBy>Andrey</cp:lastModifiedBy>
  <cp:revision>20</cp:revision>
  <dcterms:created xsi:type="dcterms:W3CDTF">2021-10-01T09:08:00Z</dcterms:created>
  <dcterms:modified xsi:type="dcterms:W3CDTF">2023-02-05T13:06:17Z</dcterms:modified>
</cp:coreProperties>
</file>