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9" r:id="rId7"/>
    <p:sldId id="270" r:id="rId8"/>
    <p:sldId id="263" r:id="rId9"/>
    <p:sldId id="264" r:id="rId10"/>
    <p:sldId id="265" r:id="rId11"/>
    <p:sldId id="260" r:id="rId12"/>
    <p:sldId id="261" r:id="rId13"/>
    <p:sldId id="262" r:id="rId14"/>
    <p:sldId id="266" r:id="rId15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4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F6124-26D5-449C-978D-585B24AFAF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5FFC86C-DF64-461D-A821-5244EED3E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3B2E32-3BB6-4934-8223-0D3AB8F9D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1F80-EAA2-4A4E-993B-A5A95E6A70C7}" type="datetimeFigureOut">
              <a:rPr lang="LID4096" smtClean="0"/>
              <a:t>02/08/2023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0E3925-0615-432D-9D3B-12D085970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8D3DDE-98F4-40CD-A23B-951A9D141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DE24-857F-47C2-8617-9D671D9FBC6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07059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3EE49D-469C-447F-9A46-9B42C02EB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BD643FA-15A2-4CAE-80DE-DDC16B6E6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669BA5-430D-4245-B72C-27F5E0068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1F80-EAA2-4A4E-993B-A5A95E6A70C7}" type="datetimeFigureOut">
              <a:rPr lang="LID4096" smtClean="0"/>
              <a:t>02/08/2023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DC14E8-567D-4895-AA2B-A2AE623E0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C3602C-27B0-409E-B4C0-4AAE24DD6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DE24-857F-47C2-8617-9D671D9FBC6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6426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2626868-D99B-46DC-8587-E335B10644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AF4100C-F1E5-4BBE-9C27-93FC669C5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9427D1-119D-4353-82E3-2E9D5BE1F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1F80-EAA2-4A4E-993B-A5A95E6A70C7}" type="datetimeFigureOut">
              <a:rPr lang="LID4096" smtClean="0"/>
              <a:t>02/08/2023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B233B3-C3BA-4617-B2FD-62563DA50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B482C4-7729-42A4-BC7A-83CFED45C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DE24-857F-47C2-8617-9D671D9FBC6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1649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037CC2-9A21-4D0A-BF67-7431F9492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769D14-B949-4553-A6AD-6B2742AFC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7F7E84-6D4E-411A-85C9-7DD5EFD18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1F80-EAA2-4A4E-993B-A5A95E6A70C7}" type="datetimeFigureOut">
              <a:rPr lang="LID4096" smtClean="0"/>
              <a:t>02/08/2023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0E9B91-7277-4AFF-897C-E3C81590D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F90E73-70A0-4B11-9AD5-9FAF50589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DE24-857F-47C2-8617-9D671D9FBC6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6692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DFAB54-D32D-46A8-A5FA-182CA826F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E76C19-E5B8-4860-964E-212FA3732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C92ECF-2B1D-49FC-A27A-1F5AE7EEE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1F80-EAA2-4A4E-993B-A5A95E6A70C7}" type="datetimeFigureOut">
              <a:rPr lang="LID4096" smtClean="0"/>
              <a:t>02/08/2023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11308B-5662-4B66-AC28-0BCD545F1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9052C4-EBF6-4B27-8308-0E80BAD7A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DE24-857F-47C2-8617-9D671D9FBC6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08694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288F93-4F45-41C3-A6EA-334C713EA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1D5490-3A8D-430F-AB63-26E3C7397F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7CC559C-C7CB-4232-95D2-4439A5507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E8A06C-5E6F-4922-8EF4-452685DC5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1F80-EAA2-4A4E-993B-A5A95E6A70C7}" type="datetimeFigureOut">
              <a:rPr lang="LID4096" smtClean="0"/>
              <a:t>02/08/2023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160DF3-65FF-41C9-9C13-E533D365E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6C1CFAD-FBB2-41A8-A08B-B1326AE08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DE24-857F-47C2-8617-9D671D9FBC6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02104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F02C27-6818-4A68-B45B-EF4762782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230666-A243-448D-8266-18DA4C158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BFE96B4-A510-4F78-AABD-9FFEE7DC0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AE8C391-B29B-4C00-9AE9-244CB7BE33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BA4EC67-727A-4F66-9BEB-FB7D918FBB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86AC2D2-8FFF-4921-AE2D-E72335800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1F80-EAA2-4A4E-993B-A5A95E6A70C7}" type="datetimeFigureOut">
              <a:rPr lang="LID4096" smtClean="0"/>
              <a:t>02/08/2023</a:t>
            </a:fld>
            <a:endParaRPr lang="LID4096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F6621E6-81C3-4070-9672-07C9F05E7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D961865-71B4-4355-A25F-3463F160E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DE24-857F-47C2-8617-9D671D9FBC6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86772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3A4774-5AA0-4670-BF54-27598F2E6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9DA58FB-2D35-40B6-9105-E8D4CFD6C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1F80-EAA2-4A4E-993B-A5A95E6A70C7}" type="datetimeFigureOut">
              <a:rPr lang="LID4096" smtClean="0"/>
              <a:t>02/08/2023</a:t>
            </a:fld>
            <a:endParaRPr lang="LID4096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D98E0B0-2170-43CF-94CD-6BA9AD8F9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9839F7A-1F1D-449B-A3A6-9F076DD41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DE24-857F-47C2-8617-9D671D9FBC6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83717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7BA4FC1-E8F4-432E-AB26-98DE842F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1F80-EAA2-4A4E-993B-A5A95E6A70C7}" type="datetimeFigureOut">
              <a:rPr lang="LID4096" smtClean="0"/>
              <a:t>02/08/2023</a:t>
            </a:fld>
            <a:endParaRPr lang="LID4096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AEBB8BB-2872-4779-98C6-6AE7051AF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3B4A0AF-413C-42B3-ACBC-44A5F448F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DE24-857F-47C2-8617-9D671D9FBC6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5826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B4E896-272B-4DA2-AA84-E93C8B653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4CC2CD-2642-4CAC-8A4C-B53001B51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93F0CF7-94A1-4A70-ADCF-6F44CBA6E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10FC439-FE50-4FD1-AC8B-028151D20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1F80-EAA2-4A4E-993B-A5A95E6A70C7}" type="datetimeFigureOut">
              <a:rPr lang="LID4096" smtClean="0"/>
              <a:t>02/08/2023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D680669-629D-46F3-AFFF-E4AA1C96D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4508AAA-1E80-4AE2-B035-6E5FA8D4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DE24-857F-47C2-8617-9D671D9FBC6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55866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D0C4EC-AB35-4355-901B-8AD2201A4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01099CD-4438-42FA-9637-FFFAF5F9F6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5F25EFD-C7D8-42CA-9473-9920F9290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7499277-2E95-4700-A5CC-AC9DE2DED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1F80-EAA2-4A4E-993B-A5A95E6A70C7}" type="datetimeFigureOut">
              <a:rPr lang="LID4096" smtClean="0"/>
              <a:t>02/08/2023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857575-55AE-4827-8483-35EA2A615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CEAC95-D4EF-4572-9A74-89B5157DC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DE24-857F-47C2-8617-9D671D9FBC6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27398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AD8D7C-0327-4A15-A40C-206B63E79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6F9821-4949-4763-9A89-09CB11A3B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77999A-C2B0-4DE3-A285-8575CB880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61F80-EAA2-4A4E-993B-A5A95E6A70C7}" type="datetimeFigureOut">
              <a:rPr lang="LID4096" smtClean="0"/>
              <a:t>02/08/2023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EABCCF-D729-4536-A016-8C3D759884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1527AE-EDB1-495A-B4CF-C62DF52BB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BDE24-857F-47C2-8617-9D671D9FBC6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67045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F1988C-A683-4B06-A950-F3DB0EF0B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42855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sz="4000" dirty="0">
                <a:latin typeface="+mn-lt"/>
              </a:rPr>
              <a:t>Лекция </a:t>
            </a:r>
            <a:r>
              <a:rPr lang="en-US" sz="4000" dirty="0" smtClean="0">
                <a:latin typeface="+mn-lt"/>
              </a:rPr>
              <a:t>6</a:t>
            </a:r>
            <a:r>
              <a:rPr lang="ru-RU" sz="4000" dirty="0" smtClean="0">
                <a:latin typeface="+mn-lt"/>
              </a:rPr>
              <a:t>. </a:t>
            </a:r>
            <a:r>
              <a:rPr lang="ru-RU" sz="4000" dirty="0">
                <a:effectLst/>
                <a:latin typeface="+mn-lt"/>
                <a:ea typeface="Times New Roman" panose="02020603050405020304" pitchFamily="18" charset="0"/>
              </a:rPr>
              <a:t>Алгоритмы поиска текстовых данных</a:t>
            </a:r>
            <a:endParaRPr lang="LID4096" sz="4000" dirty="0">
              <a:latin typeface="+mn-l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461E6DB-AE25-48A7-AD3D-54A6B6679D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69127"/>
            <a:ext cx="9144000" cy="4010891"/>
          </a:xfrm>
        </p:spPr>
        <p:txBody>
          <a:bodyPr/>
          <a:lstStyle/>
          <a:p>
            <a:pPr marL="342900" lvl="0" indent="-342900" algn="l">
              <a:buFont typeface="+mj-lt"/>
              <a:buAutoNum type="arabicPeriod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Основные термины и определения</a:t>
            </a:r>
          </a:p>
          <a:p>
            <a:pPr marL="342900" lvl="0" indent="-342900" algn="l">
              <a:buFont typeface="+mj-lt"/>
              <a:buAutoNum type="arabicPeriod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Прямой поиск</a:t>
            </a:r>
          </a:p>
          <a:p>
            <a:pPr marL="342900" lvl="0" indent="-342900" algn="l">
              <a:buFont typeface="+mj-lt"/>
              <a:buAutoNum type="arabicPeriod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Алгоритм Кнута, Морриса,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Пратта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l">
              <a:buFont typeface="+mj-lt"/>
              <a:buAutoNum type="arabicPeriod"/>
            </a:pPr>
            <a:r>
              <a:rPr lang="ru-RU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Алгоритм </a:t>
            </a:r>
            <a:r>
              <a:rPr lang="ru-RU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Боуера</a:t>
            </a:r>
            <a:r>
              <a:rPr lang="ru-RU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 Мура</a:t>
            </a:r>
            <a:endParaRPr lang="ru-RU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765758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64D02D-62D8-4D5E-8473-9641EBF99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592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/>
              <a:t>Пример поиска</a:t>
            </a:r>
            <a:endParaRPr lang="LID4096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0BA170-1B32-49C0-81C9-892AC40B1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6" y="1288473"/>
            <a:ext cx="10515600" cy="4909272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LID4096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8F706FC4-E856-4C64-9BC0-D5333A0B8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679419"/>
              </p:ext>
            </p:extLst>
          </p:nvPr>
        </p:nvGraphicFramePr>
        <p:xfrm>
          <a:off x="824328" y="4257980"/>
          <a:ext cx="10515604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4">
                  <a:extLst>
                    <a:ext uri="{9D8B030D-6E8A-4147-A177-3AD203B41FA5}">
                      <a16:colId xmlns:a16="http://schemas.microsoft.com/office/drawing/2014/main" val="1946880691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399570509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61097420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928308211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751523978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3963130364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276121303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781314798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33474964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9676365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8839671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</a:t>
                      </a:r>
                      <a:endParaRPr lang="LID4096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  <a:endParaRPr lang="LID4096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</a:t>
                      </a:r>
                      <a:endParaRPr lang="LID4096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  <a:endParaRPr lang="LID4096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_</a:t>
                      </a:r>
                      <a:endParaRPr lang="LID4096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LID4096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  <a:endParaRPr lang="LID4096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</a:t>
                      </a:r>
                      <a:endParaRPr lang="LID4096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i</a:t>
                      </a:r>
                      <a:endParaRPr lang="LID4096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</a:t>
                      </a:r>
                      <a:endParaRPr lang="LID4096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</a:t>
                      </a:r>
                      <a:endParaRPr lang="LID4096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065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</a:t>
                      </a:r>
                      <a:endParaRPr lang="LID4096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</a:t>
                      </a:r>
                      <a:endParaRPr lang="LID4096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</a:t>
                      </a:r>
                      <a:endParaRPr lang="LID4096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  </a:t>
                      </a:r>
                      <a:endParaRPr lang="LID4096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LID4096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LID4096" sz="2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LID4096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LID4096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LID4096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LID4096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LID4096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049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LID4096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LID4096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LID4096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</a:t>
                      </a:r>
                      <a:endParaRPr lang="LID4096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</a:t>
                      </a:r>
                      <a:endParaRPr lang="LID4096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</a:t>
                      </a:r>
                      <a:endParaRPr lang="LID4096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LID4096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LID4096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LID4096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LID4096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LID4096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868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LID4096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LID4096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LID4096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LID4096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LID4096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</a:t>
                      </a:r>
                      <a:endParaRPr lang="LID4096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</a:t>
                      </a:r>
                      <a:endParaRPr lang="LID4096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</a:t>
                      </a:r>
                      <a:endParaRPr lang="LID4096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LID4096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LID4096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LID4096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813073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0CD8FC3D-FB32-4CF7-B293-09824FFAF4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8396380"/>
              </p:ext>
            </p:extLst>
          </p:nvPr>
        </p:nvGraphicFramePr>
        <p:xfrm>
          <a:off x="838191" y="2342897"/>
          <a:ext cx="4889500" cy="1322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375">
                  <a:extLst>
                    <a:ext uri="{9D8B030D-6E8A-4147-A177-3AD203B41FA5}">
                      <a16:colId xmlns:a16="http://schemas.microsoft.com/office/drawing/2014/main" val="252781209"/>
                    </a:ext>
                  </a:extLst>
                </a:gridCol>
                <a:gridCol w="1222375">
                  <a:extLst>
                    <a:ext uri="{9D8B030D-6E8A-4147-A177-3AD203B41FA5}">
                      <a16:colId xmlns:a16="http://schemas.microsoft.com/office/drawing/2014/main" val="2426609338"/>
                    </a:ext>
                  </a:extLst>
                </a:gridCol>
                <a:gridCol w="1222375">
                  <a:extLst>
                    <a:ext uri="{9D8B030D-6E8A-4147-A177-3AD203B41FA5}">
                      <a16:colId xmlns:a16="http://schemas.microsoft.com/office/drawing/2014/main" val="2315070929"/>
                    </a:ext>
                  </a:extLst>
                </a:gridCol>
                <a:gridCol w="1222375">
                  <a:extLst>
                    <a:ext uri="{9D8B030D-6E8A-4147-A177-3AD203B41FA5}">
                      <a16:colId xmlns:a16="http://schemas.microsoft.com/office/drawing/2014/main" val="2821145664"/>
                    </a:ext>
                  </a:extLst>
                </a:gridCol>
              </a:tblGrid>
              <a:tr h="661162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dirty="0">
                          <a:effectLst/>
                        </a:rPr>
                        <a:t>s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t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r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*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629244"/>
                  </a:ext>
                </a:extLst>
              </a:tr>
              <a:tr h="661162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25839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DCF2FF7-BF7C-4D00-9F47-7CECF965323B}"/>
              </a:ext>
            </a:extLst>
          </p:cNvPr>
          <p:cNvSpPr txBox="1"/>
          <p:nvPr/>
        </p:nvSpPr>
        <p:spPr>
          <a:xfrm>
            <a:off x="838191" y="1288473"/>
            <a:ext cx="6736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Найти подстроку </a:t>
            </a:r>
            <a:r>
              <a:rPr lang="en-US" sz="2400" dirty="0"/>
              <a:t>str  </a:t>
            </a:r>
            <a:r>
              <a:rPr lang="ru-RU" sz="2400" dirty="0"/>
              <a:t>в строке </a:t>
            </a:r>
            <a:r>
              <a:rPr lang="en-US" sz="2400" dirty="0" err="1"/>
              <a:t>some_string</a:t>
            </a:r>
            <a:endParaRPr lang="LID4096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B74C07-3A5E-4B6D-93C0-D75DBB0756BC}"/>
              </a:ext>
            </a:extLst>
          </p:cNvPr>
          <p:cNvSpPr txBox="1"/>
          <p:nvPr/>
        </p:nvSpPr>
        <p:spPr>
          <a:xfrm>
            <a:off x="914400" y="1943100"/>
            <a:ext cx="3512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Таблица смещений</a:t>
            </a:r>
            <a:endParaRPr lang="LID4096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081E39-5AA8-4BD5-8921-B8C9D4D9B7BF}"/>
              </a:ext>
            </a:extLst>
          </p:cNvPr>
          <p:cNvSpPr txBox="1"/>
          <p:nvPr/>
        </p:nvSpPr>
        <p:spPr>
          <a:xfrm>
            <a:off x="6464311" y="2102721"/>
            <a:ext cx="4509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Сложность алгоритма </a:t>
            </a:r>
            <a:r>
              <a:rPr lang="en-US" sz="2400" b="1" dirty="0"/>
              <a:t>O(</a:t>
            </a:r>
            <a:r>
              <a:rPr lang="en-US" sz="2400" b="1" dirty="0" err="1"/>
              <a:t>m+n</a:t>
            </a:r>
            <a:r>
              <a:rPr lang="en-US" sz="2400" b="1" dirty="0"/>
              <a:t>)</a:t>
            </a:r>
            <a:r>
              <a:rPr lang="ru-RU" sz="2400" b="1" dirty="0"/>
              <a:t> </a:t>
            </a:r>
            <a:endParaRPr lang="LID4096" sz="2400" b="1" dirty="0"/>
          </a:p>
        </p:txBody>
      </p:sp>
    </p:spTree>
    <p:extLst>
      <p:ext uri="{BB962C8B-B14F-4D97-AF65-F5344CB8AC3E}">
        <p14:creationId xmlns:p14="http://schemas.microsoft.com/office/powerpoint/2010/main" val="1852547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FD94DF-C2CF-4A41-9D4C-723B3B635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ru-RU" dirty="0"/>
              <a:t>Алгоритм Кнута, Морриса, </a:t>
            </a:r>
            <a:r>
              <a:rPr lang="ru-RU" dirty="0" err="1"/>
              <a:t>Пратта</a:t>
            </a:r>
            <a:r>
              <a:rPr lang="ru-RU" dirty="0"/>
              <a:t> (КМП)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258195-1B65-4035-AF0E-E93D468E5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645"/>
            <a:ext cx="10515600" cy="485731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b="1" dirty="0" smtClean="0"/>
              <a:t>Префикс</a:t>
            </a:r>
            <a:r>
              <a:rPr lang="ru-RU" sz="2400" dirty="0"/>
              <a:t> - это любая подстрока, которая начинается с первого символа. </a:t>
            </a:r>
            <a:endParaRPr lang="ru-RU" sz="24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dirty="0" smtClean="0"/>
              <a:t>Для </a:t>
            </a:r>
            <a:r>
              <a:rPr lang="ru-RU" sz="2400" dirty="0"/>
              <a:t>строки "</a:t>
            </a:r>
            <a:r>
              <a:rPr lang="ru-RU" sz="2400" b="1" dirty="0" err="1"/>
              <a:t>happy</a:t>
            </a:r>
            <a:r>
              <a:rPr lang="ru-RU" sz="2400" dirty="0"/>
              <a:t>", строки </a:t>
            </a:r>
            <a:r>
              <a:rPr lang="en-US" sz="2400" b="1" dirty="0" smtClean="0"/>
              <a:t>h</a:t>
            </a:r>
            <a:r>
              <a:rPr lang="en-US" sz="2400" dirty="0" smtClean="0"/>
              <a:t>, </a:t>
            </a:r>
            <a:r>
              <a:rPr lang="ru-RU" sz="2400" b="1" dirty="0" err="1" smtClean="0"/>
              <a:t>ha</a:t>
            </a:r>
            <a:r>
              <a:rPr lang="ru-RU" sz="2400" dirty="0"/>
              <a:t>, </a:t>
            </a:r>
            <a:r>
              <a:rPr lang="ru-RU" sz="2400" b="1" dirty="0" err="1" smtClean="0"/>
              <a:t>happ</a:t>
            </a:r>
            <a:r>
              <a:rPr lang="ru-RU" sz="2400" b="1" dirty="0" smtClean="0"/>
              <a:t> </a:t>
            </a:r>
            <a:r>
              <a:rPr lang="ru-RU" sz="2400" dirty="0"/>
              <a:t>будут являться префиксами.</a:t>
            </a:r>
            <a:endParaRPr lang="en-US" sz="2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b="1" dirty="0"/>
              <a:t>Суффикс</a:t>
            </a:r>
            <a:r>
              <a:rPr lang="ru-RU" sz="2400" dirty="0"/>
              <a:t> – это любая подстрока, заканчивающаяся последним символом. </a:t>
            </a:r>
            <a:endParaRPr lang="en-US" sz="24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dirty="0" smtClean="0"/>
              <a:t>Для </a:t>
            </a:r>
            <a:r>
              <a:rPr lang="ru-RU" sz="2400" dirty="0"/>
              <a:t>строки "</a:t>
            </a:r>
            <a:r>
              <a:rPr lang="ru-RU" sz="2400" b="1" dirty="0" err="1"/>
              <a:t>happy</a:t>
            </a:r>
            <a:r>
              <a:rPr lang="ru-RU" sz="2400" dirty="0"/>
              <a:t>", строки "</a:t>
            </a:r>
            <a:r>
              <a:rPr lang="ru-RU" sz="2400" b="1" dirty="0" err="1"/>
              <a:t>appy</a:t>
            </a:r>
            <a:r>
              <a:rPr lang="ru-RU" sz="2400" dirty="0"/>
              <a:t>", </a:t>
            </a:r>
            <a:r>
              <a:rPr lang="ru-RU" sz="2400" b="1" dirty="0"/>
              <a:t>“</a:t>
            </a:r>
            <a:r>
              <a:rPr lang="en-US" sz="2400" b="1" dirty="0" err="1"/>
              <a:t>py</a:t>
            </a:r>
            <a:r>
              <a:rPr lang="ru-RU" sz="2400" b="1" dirty="0"/>
              <a:t>”,</a:t>
            </a:r>
            <a:r>
              <a:rPr lang="ru-RU" sz="2400" dirty="0"/>
              <a:t> "</a:t>
            </a:r>
            <a:r>
              <a:rPr lang="ru-RU" sz="2400" b="1" dirty="0"/>
              <a:t>y</a:t>
            </a:r>
            <a:r>
              <a:rPr lang="ru-RU" sz="2400" dirty="0"/>
              <a:t>"  будут суффиксами.</a:t>
            </a: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2400" b="1" dirty="0" smtClean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Префикс-функция</a:t>
            </a:r>
            <a:r>
              <a:rPr lang="ru-RU" sz="2400" dirty="0" smtClean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 строки — это зависимость длины  наибольшего префикса, равного суффиксу от количества символов подстроки, взятой от начала строки.  </a:t>
            </a:r>
          </a:p>
          <a:p>
            <a:pPr marL="0" indent="0">
              <a:lnSpc>
                <a:spcPct val="100000"/>
              </a:lnSpc>
              <a:buNone/>
            </a:pPr>
            <a:endParaRPr lang="ru-RU" sz="2000" dirty="0">
              <a:solidFill>
                <a:srgbClr val="111111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11111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</a:t>
            </a:r>
            <a:r>
              <a:rPr lang="ru-RU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ример для 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abacaba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2400" dirty="0">
              <a:solidFill>
                <a:srgbClr val="11111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P("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abacaba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", 1) = </a:t>
            </a:r>
            <a:r>
              <a:rPr lang="en-US" sz="2400" dirty="0">
                <a:solidFill>
                  <a:srgbClr val="11111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ru-RU" sz="2400" dirty="0" smtClean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dirty="0" smtClean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“a”)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P("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abacaba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", 2) = </a:t>
            </a:r>
            <a:r>
              <a:rPr lang="en-US" sz="2400" dirty="0" smtClean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  ("ab“)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P("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abacaba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", 3) = </a:t>
            </a:r>
            <a:r>
              <a:rPr lang="en-US" sz="2400" dirty="0" smtClean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  ("aba“)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P("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abacaba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", 4) = </a:t>
            </a:r>
            <a:r>
              <a:rPr lang="en-US" sz="2400" dirty="0" smtClean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  ("</a:t>
            </a:r>
            <a:r>
              <a:rPr lang="en-US" sz="2400" dirty="0" err="1" smtClean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abac</a:t>
            </a:r>
            <a:r>
              <a:rPr lang="en-US" sz="2400" dirty="0" smtClean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“)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P("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abacaba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", 5) = </a:t>
            </a:r>
            <a:r>
              <a:rPr lang="en-US" sz="2400" dirty="0" smtClean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  ("abaca“) 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P("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abacaba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", 6) = </a:t>
            </a:r>
            <a:r>
              <a:rPr lang="en-US" sz="2400" dirty="0" smtClean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  ("</a:t>
            </a:r>
            <a:r>
              <a:rPr lang="en-US" sz="2400" dirty="0" err="1" smtClean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abacab</a:t>
            </a:r>
            <a:r>
              <a:rPr lang="en-US" sz="2400" dirty="0" smtClean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“)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P("</a:t>
            </a:r>
            <a:r>
              <a:rPr lang="en-US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abacaba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", 7) = </a:t>
            </a:r>
            <a:r>
              <a:rPr lang="en-US" sz="2400" dirty="0" smtClean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  ("</a:t>
            </a:r>
            <a:r>
              <a:rPr lang="en-US" sz="2400" dirty="0" err="1" smtClean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abacaba</a:t>
            </a:r>
            <a:r>
              <a:rPr lang="en-US" sz="2400" dirty="0" smtClean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ru-RU" sz="2400" dirty="0" smtClean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LID4096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042581" y="3572758"/>
            <a:ext cx="3770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11111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400" b="1" dirty="0">
                <a:solidFill>
                  <a:srgbClr val="11111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("</a:t>
            </a:r>
            <a:r>
              <a:rPr lang="en-US" sz="2400" b="1" dirty="0" err="1">
                <a:solidFill>
                  <a:srgbClr val="11111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abacaba</a:t>
            </a:r>
            <a:r>
              <a:rPr lang="en-US" sz="2400" b="1" dirty="0">
                <a:solidFill>
                  <a:srgbClr val="11111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") =0010123</a:t>
            </a:r>
            <a:endParaRPr 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509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3B1B7B-E4E0-4718-9165-131DBB6CD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/>
              <a:t>Алгоритм Кнута, Морриса, </a:t>
            </a:r>
            <a:r>
              <a:rPr lang="ru-RU" sz="4000" dirty="0" err="1"/>
              <a:t>Пратта</a:t>
            </a:r>
            <a:r>
              <a:rPr lang="ru-RU" sz="4000" dirty="0"/>
              <a:t> (КМП)</a:t>
            </a:r>
            <a:endParaRPr lang="LID4096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1D8110-ACE9-4D11-8596-71C8296DF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7300"/>
            <a:ext cx="10515600" cy="49196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Алгоритм КМП</a:t>
            </a:r>
          </a:p>
          <a:p>
            <a:pPr marL="0" indent="0">
              <a:buNone/>
            </a:pPr>
            <a:endParaRPr lang="ru-RU" dirty="0"/>
          </a:p>
          <a:p>
            <a:pPr marL="514350" indent="-514350">
              <a:buAutoNum type="arabicPeriod"/>
            </a:pPr>
            <a:r>
              <a:rPr lang="ru-RU" dirty="0"/>
              <a:t>Приписать искомую подстроку длиной </a:t>
            </a:r>
            <a:r>
              <a:rPr lang="en-US" dirty="0"/>
              <a:t>M </a:t>
            </a:r>
            <a:r>
              <a:rPr lang="ru-RU" dirty="0"/>
              <a:t>к строке длиной </a:t>
            </a:r>
            <a:r>
              <a:rPr lang="en-US" dirty="0"/>
              <a:t>N </a:t>
            </a:r>
            <a:r>
              <a:rPr lang="ru-RU" dirty="0"/>
              <a:t>слева, разделив их символом, не использующимся в строке и подстроке (</a:t>
            </a:r>
            <a:r>
              <a:rPr lang="en-US" dirty="0"/>
              <a:t>#, $, @)</a:t>
            </a:r>
            <a:r>
              <a:rPr lang="ru-RU" dirty="0"/>
              <a:t>.</a:t>
            </a:r>
          </a:p>
          <a:p>
            <a:pPr marL="514350" indent="-514350">
              <a:buAutoNum type="arabicPeriod"/>
            </a:pPr>
            <a:r>
              <a:rPr lang="en-US" dirty="0" err="1"/>
              <a:t>i</a:t>
            </a:r>
            <a:r>
              <a:rPr lang="en-US" dirty="0"/>
              <a:t>=1.</a:t>
            </a:r>
          </a:p>
          <a:p>
            <a:pPr marL="514350" indent="-514350">
              <a:buAutoNum type="arabicPeriod"/>
            </a:pPr>
            <a:r>
              <a:rPr lang="ru-RU" dirty="0"/>
              <a:t>Вычислять значения префикс-функции</a:t>
            </a:r>
            <a:r>
              <a:rPr lang="en-US" dirty="0"/>
              <a:t> </a:t>
            </a:r>
            <a:r>
              <a:rPr lang="ru-RU" dirty="0"/>
              <a:t>полученной строки</a:t>
            </a:r>
            <a:r>
              <a:rPr lang="en-US" dirty="0"/>
              <a:t> </a:t>
            </a:r>
            <a:r>
              <a:rPr lang="ru-RU" dirty="0"/>
              <a:t>для подстроки длиной </a:t>
            </a:r>
            <a:r>
              <a:rPr lang="en-US" dirty="0"/>
              <a:t>M+1+i.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/>
              <a:t>Если значение префикс-функции  равно длине подстроки</a:t>
            </a:r>
            <a:r>
              <a:rPr lang="en-US" dirty="0"/>
              <a:t> (M)</a:t>
            </a:r>
            <a:r>
              <a:rPr lang="ru-RU" dirty="0"/>
              <a:t>, то </a:t>
            </a:r>
            <a:r>
              <a:rPr lang="ru-RU" dirty="0" smtClean="0"/>
              <a:t>те</a:t>
            </a:r>
            <a:r>
              <a:rPr lang="ru-RU" dirty="0"/>
              <a:t>к</a:t>
            </a:r>
            <a:r>
              <a:rPr lang="ru-RU" dirty="0" smtClean="0"/>
              <a:t>ст </a:t>
            </a:r>
            <a:r>
              <a:rPr lang="ru-RU" dirty="0"/>
              <a:t>найден (</a:t>
            </a:r>
            <a:r>
              <a:rPr lang="en-US" dirty="0"/>
              <a:t>P=i-M+1) </a:t>
            </a:r>
            <a:r>
              <a:rPr lang="ru-RU" dirty="0"/>
              <a:t>КОНЕЦ</a:t>
            </a:r>
          </a:p>
          <a:p>
            <a:pPr marL="514350" indent="-514350">
              <a:buAutoNum type="arabicPeriod"/>
            </a:pPr>
            <a:r>
              <a:rPr lang="ru-RU" dirty="0"/>
              <a:t>Иначе</a:t>
            </a:r>
            <a:r>
              <a:rPr lang="en-US" dirty="0"/>
              <a:t>  </a:t>
            </a:r>
            <a:r>
              <a:rPr lang="en-US" dirty="0" err="1"/>
              <a:t>i</a:t>
            </a:r>
            <a:r>
              <a:rPr lang="en-US" dirty="0"/>
              <a:t>=i+1</a:t>
            </a:r>
          </a:p>
          <a:p>
            <a:pPr marL="514350" indent="-514350">
              <a:buAutoNum type="arabicPeriod"/>
            </a:pPr>
            <a:r>
              <a:rPr lang="ru-RU" dirty="0"/>
              <a:t>Если </a:t>
            </a:r>
            <a:r>
              <a:rPr lang="en-US" dirty="0" err="1"/>
              <a:t>i</a:t>
            </a:r>
            <a:r>
              <a:rPr lang="en-US" dirty="0"/>
              <a:t>&gt; M+N+1</a:t>
            </a:r>
            <a:r>
              <a:rPr lang="ru-RU" dirty="0"/>
              <a:t>, то ТЕКСТ НЕ НАЙДЕН   КОНЕЦ</a:t>
            </a:r>
          </a:p>
          <a:p>
            <a:pPr marL="514350" indent="-514350">
              <a:buAutoNum type="arabicPeriod"/>
            </a:pPr>
            <a:r>
              <a:rPr lang="ru-RU" dirty="0"/>
              <a:t>Иначе переход на п.3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665826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9255F0-ECE9-4651-BC2E-4B09C4AF9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1393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/>
              <a:t>Алгоритм Кнута, Морриса, </a:t>
            </a:r>
            <a:r>
              <a:rPr lang="ru-RU" sz="4000" dirty="0" err="1"/>
              <a:t>Пратта</a:t>
            </a:r>
            <a:r>
              <a:rPr lang="ru-RU" sz="4000" dirty="0"/>
              <a:t> (КМП)</a:t>
            </a:r>
            <a:endParaRPr lang="LID4096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F97841-B4BB-4F82-84B0-C76CD95FF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0427"/>
            <a:ext cx="10515600" cy="483653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Пример.</a:t>
            </a:r>
          </a:p>
          <a:p>
            <a:pPr marL="0" indent="0">
              <a:buNone/>
            </a:pPr>
            <a:r>
              <a:rPr lang="ru-RU" dirty="0"/>
              <a:t>Определить входит ли подстрока «</a:t>
            </a:r>
            <a:r>
              <a:rPr lang="en-US" dirty="0"/>
              <a:t>abba</a:t>
            </a:r>
            <a:r>
              <a:rPr lang="ru-RU" dirty="0"/>
              <a:t>»  в строку</a:t>
            </a:r>
            <a:r>
              <a:rPr lang="en-US" dirty="0"/>
              <a:t> </a:t>
            </a:r>
            <a:r>
              <a:rPr lang="ru-RU" dirty="0"/>
              <a:t>«</a:t>
            </a:r>
            <a:r>
              <a:rPr lang="en-US" dirty="0" err="1"/>
              <a:t>aababbabcd</a:t>
            </a:r>
            <a:r>
              <a:rPr lang="ru-RU" dirty="0"/>
              <a:t>»</a:t>
            </a:r>
          </a:p>
          <a:p>
            <a:pPr marL="0" indent="0">
              <a:buNone/>
            </a:pPr>
            <a:r>
              <a:rPr lang="ru-RU" dirty="0"/>
              <a:t> </a:t>
            </a:r>
          </a:p>
          <a:p>
            <a:pPr marL="0" indent="0">
              <a:buNone/>
            </a:pPr>
            <a:endParaRPr lang="LID4096" dirty="0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C1050F18-E0AE-4739-905C-F284A9093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325380"/>
              </p:ext>
            </p:extLst>
          </p:nvPr>
        </p:nvGraphicFramePr>
        <p:xfrm>
          <a:off x="972128" y="2402993"/>
          <a:ext cx="1038166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111">
                  <a:extLst>
                    <a:ext uri="{9D8B030D-6E8A-4147-A177-3AD203B41FA5}">
                      <a16:colId xmlns:a16="http://schemas.microsoft.com/office/drawing/2014/main" val="3378210007"/>
                    </a:ext>
                  </a:extLst>
                </a:gridCol>
                <a:gridCol w="692111">
                  <a:extLst>
                    <a:ext uri="{9D8B030D-6E8A-4147-A177-3AD203B41FA5}">
                      <a16:colId xmlns:a16="http://schemas.microsoft.com/office/drawing/2014/main" val="3032594724"/>
                    </a:ext>
                  </a:extLst>
                </a:gridCol>
                <a:gridCol w="692111">
                  <a:extLst>
                    <a:ext uri="{9D8B030D-6E8A-4147-A177-3AD203B41FA5}">
                      <a16:colId xmlns:a16="http://schemas.microsoft.com/office/drawing/2014/main" val="210605515"/>
                    </a:ext>
                  </a:extLst>
                </a:gridCol>
                <a:gridCol w="692111">
                  <a:extLst>
                    <a:ext uri="{9D8B030D-6E8A-4147-A177-3AD203B41FA5}">
                      <a16:colId xmlns:a16="http://schemas.microsoft.com/office/drawing/2014/main" val="2433412168"/>
                    </a:ext>
                  </a:extLst>
                </a:gridCol>
                <a:gridCol w="692111">
                  <a:extLst>
                    <a:ext uri="{9D8B030D-6E8A-4147-A177-3AD203B41FA5}">
                      <a16:colId xmlns:a16="http://schemas.microsoft.com/office/drawing/2014/main" val="2477672205"/>
                    </a:ext>
                  </a:extLst>
                </a:gridCol>
                <a:gridCol w="692111">
                  <a:extLst>
                    <a:ext uri="{9D8B030D-6E8A-4147-A177-3AD203B41FA5}">
                      <a16:colId xmlns:a16="http://schemas.microsoft.com/office/drawing/2014/main" val="2287688926"/>
                    </a:ext>
                  </a:extLst>
                </a:gridCol>
                <a:gridCol w="692111">
                  <a:extLst>
                    <a:ext uri="{9D8B030D-6E8A-4147-A177-3AD203B41FA5}">
                      <a16:colId xmlns:a16="http://schemas.microsoft.com/office/drawing/2014/main" val="3210556864"/>
                    </a:ext>
                  </a:extLst>
                </a:gridCol>
                <a:gridCol w="692111">
                  <a:extLst>
                    <a:ext uri="{9D8B030D-6E8A-4147-A177-3AD203B41FA5}">
                      <a16:colId xmlns:a16="http://schemas.microsoft.com/office/drawing/2014/main" val="2437748304"/>
                    </a:ext>
                  </a:extLst>
                </a:gridCol>
                <a:gridCol w="692111">
                  <a:extLst>
                    <a:ext uri="{9D8B030D-6E8A-4147-A177-3AD203B41FA5}">
                      <a16:colId xmlns:a16="http://schemas.microsoft.com/office/drawing/2014/main" val="769866982"/>
                    </a:ext>
                  </a:extLst>
                </a:gridCol>
                <a:gridCol w="692111">
                  <a:extLst>
                    <a:ext uri="{9D8B030D-6E8A-4147-A177-3AD203B41FA5}">
                      <a16:colId xmlns:a16="http://schemas.microsoft.com/office/drawing/2014/main" val="2575318772"/>
                    </a:ext>
                  </a:extLst>
                </a:gridCol>
                <a:gridCol w="692111">
                  <a:extLst>
                    <a:ext uri="{9D8B030D-6E8A-4147-A177-3AD203B41FA5}">
                      <a16:colId xmlns:a16="http://schemas.microsoft.com/office/drawing/2014/main" val="1897741379"/>
                    </a:ext>
                  </a:extLst>
                </a:gridCol>
                <a:gridCol w="692111">
                  <a:extLst>
                    <a:ext uri="{9D8B030D-6E8A-4147-A177-3AD203B41FA5}">
                      <a16:colId xmlns:a16="http://schemas.microsoft.com/office/drawing/2014/main" val="444850682"/>
                    </a:ext>
                  </a:extLst>
                </a:gridCol>
                <a:gridCol w="692111">
                  <a:extLst>
                    <a:ext uri="{9D8B030D-6E8A-4147-A177-3AD203B41FA5}">
                      <a16:colId xmlns:a16="http://schemas.microsoft.com/office/drawing/2014/main" val="375203997"/>
                    </a:ext>
                  </a:extLst>
                </a:gridCol>
                <a:gridCol w="692111">
                  <a:extLst>
                    <a:ext uri="{9D8B030D-6E8A-4147-A177-3AD203B41FA5}">
                      <a16:colId xmlns:a16="http://schemas.microsoft.com/office/drawing/2014/main" val="1396095257"/>
                    </a:ext>
                  </a:extLst>
                </a:gridCol>
                <a:gridCol w="692111">
                  <a:extLst>
                    <a:ext uri="{9D8B030D-6E8A-4147-A177-3AD203B41FA5}">
                      <a16:colId xmlns:a16="http://schemas.microsoft.com/office/drawing/2014/main" val="3371662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endParaRPr lang="LID4096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  <a:endParaRPr lang="LID4096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  <a:endParaRPr lang="LID4096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endParaRPr lang="LID4096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@</a:t>
                      </a:r>
                      <a:endParaRPr lang="LID4096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endParaRPr lang="LID4096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endParaRPr lang="LID4096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  <a:endParaRPr lang="LID4096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endParaRPr lang="LID4096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  <a:endParaRPr lang="LID4096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  <a:endParaRPr lang="LID4096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endParaRPr lang="LID4096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  <a:endParaRPr lang="LID4096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  <a:endParaRPr lang="LID4096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  <a:endParaRPr lang="LID4096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528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LID4096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LID4096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LID4096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LID4096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LID4096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LID4096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  <a:endParaRPr lang="LID4096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81579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4E9720E-3198-4850-8644-FC49B6985B86}"/>
              </a:ext>
            </a:extLst>
          </p:cNvPr>
          <p:cNvSpPr txBox="1"/>
          <p:nvPr/>
        </p:nvSpPr>
        <p:spPr>
          <a:xfrm>
            <a:off x="1106056" y="3875809"/>
            <a:ext cx="6197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Текст найден</a:t>
            </a:r>
          </a:p>
          <a:p>
            <a:r>
              <a:rPr lang="en-US" sz="2400" dirty="0"/>
              <a:t>S=6-4+1=3</a:t>
            </a:r>
            <a:endParaRPr lang="LID4096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B5EAE3-CFD5-463D-B78B-4D3816F983A2}"/>
              </a:ext>
            </a:extLst>
          </p:cNvPr>
          <p:cNvSpPr txBox="1"/>
          <p:nvPr/>
        </p:nvSpPr>
        <p:spPr>
          <a:xfrm>
            <a:off x="1194955" y="5049982"/>
            <a:ext cx="8042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Сложность алгоритма  </a:t>
            </a:r>
            <a:r>
              <a:rPr lang="en-US" sz="2400" b="1" dirty="0"/>
              <a:t>O(N+M)</a:t>
            </a:r>
            <a:endParaRPr lang="LID4096" sz="2400" b="1" dirty="0"/>
          </a:p>
        </p:txBody>
      </p:sp>
    </p:spTree>
    <p:extLst>
      <p:ext uri="{BB962C8B-B14F-4D97-AF65-F5344CB8AC3E}">
        <p14:creationId xmlns:p14="http://schemas.microsoft.com/office/powerpoint/2010/main" val="1448524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1F03D5-3C28-443C-BAE2-6E8A9B358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9048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/>
              <a:t>Выводы</a:t>
            </a:r>
            <a:endParaRPr lang="LID4096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21C5C9-5444-4C2A-9F3B-B75F5BD20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9255"/>
            <a:ext cx="10515600" cy="486770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ru-RU" dirty="0"/>
              <a:t>Самый простой алгоритм поиска текста – алгоритм прямого поиска имеет сложность </a:t>
            </a:r>
            <a:r>
              <a:rPr lang="en-US" dirty="0"/>
              <a:t>O(m*n)</a:t>
            </a:r>
          </a:p>
          <a:p>
            <a:pPr marL="514350" indent="-514350">
              <a:buAutoNum type="arabicPeriod"/>
            </a:pPr>
            <a:r>
              <a:rPr lang="ru-RU" dirty="0"/>
              <a:t>Алгоритмы КМП и </a:t>
            </a:r>
            <a:r>
              <a:rPr lang="ru-RU" dirty="0" err="1"/>
              <a:t>Боуера</a:t>
            </a:r>
            <a:r>
              <a:rPr lang="ru-RU" dirty="0"/>
              <a:t>-Мура имеют сложность </a:t>
            </a:r>
            <a:r>
              <a:rPr lang="en-US" dirty="0"/>
              <a:t>O(</a:t>
            </a:r>
            <a:r>
              <a:rPr lang="en-US" dirty="0" err="1"/>
              <a:t>m+n</a:t>
            </a:r>
            <a:r>
              <a:rPr lang="en-US" dirty="0"/>
              <a:t>)</a:t>
            </a:r>
            <a:r>
              <a:rPr lang="ru-RU" dirty="0"/>
              <a:t>, но имеют более сложную </a:t>
            </a:r>
            <a:r>
              <a:rPr lang="ru-RU"/>
              <a:t>программную реализацию</a:t>
            </a:r>
            <a:r>
              <a:rPr lang="ru-RU" dirty="0"/>
              <a:t>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520466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3640C9-C525-4EE7-AA36-24C60D87D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ru-RU" sz="4000" dirty="0"/>
              <a:t>Основные термины и определения</a:t>
            </a:r>
            <a:endParaRPr lang="LID4096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E69902-E6AE-44CA-831B-1C4F3C8A7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045"/>
            <a:ext cx="10515600" cy="50859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Алфавит 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конечное множество символов.</a:t>
            </a:r>
          </a:p>
          <a:p>
            <a:pPr marL="0" indent="0">
              <a:buNone/>
            </a:pP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Строка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(слово) – последовательность символов из некоторого алфавита. </a:t>
            </a:r>
          </a:p>
          <a:p>
            <a:pPr marL="0" indent="0">
              <a:buNone/>
            </a:pPr>
            <a:r>
              <a:rPr lang="ru-RU" sz="2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Длина строки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– количество символов в строке.</a:t>
            </a:r>
          </a:p>
          <a:p>
            <a:pPr marL="0" indent="0"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Строка X называется 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подстрокой 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строки Y, если найдутся такие строки Z</a:t>
            </a:r>
            <a:r>
              <a:rPr lang="ru-RU" sz="20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и Z</a:t>
            </a:r>
            <a:r>
              <a:rPr lang="ru-RU" sz="20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что Y=Z</a:t>
            </a:r>
            <a:r>
              <a:rPr lang="ru-RU" sz="20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XZ</a:t>
            </a:r>
            <a:r>
              <a:rPr lang="ru-RU" sz="20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Подстрока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X называется 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префиксом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строки Y, если есть такая 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подстрока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Z, что Y=XZ. </a:t>
            </a:r>
          </a:p>
          <a:p>
            <a:pPr marL="0" indent="0">
              <a:buNone/>
            </a:pP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Подстрока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X называется 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суффиксом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строки Y, если есть такая 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подстрока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Z, что Y=ZX. </a:t>
            </a:r>
          </a:p>
          <a:p>
            <a:pPr marL="0" indent="0">
              <a:buNone/>
            </a:pP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Задачу поиска подстроки в строке.</a:t>
            </a:r>
          </a:p>
          <a:p>
            <a:pPr marL="0" indent="0"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Дана строка. Необходимо определить, входит ли заданная 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подстрока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в данную строку. Если входит, то требуется определить  номер символа строки, начиная с которого подстрока входит в строку.</a:t>
            </a:r>
          </a:p>
          <a:p>
            <a:pPr marL="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980514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0DE16A-4E91-4B5D-9848-F05A0E1E7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011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ru-RU" sz="4000" dirty="0"/>
              <a:t>Алгоритм прямого поиска</a:t>
            </a:r>
            <a:endParaRPr lang="LID4096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305ACB-3A8B-492E-B6D6-1E9E72092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045"/>
            <a:ext cx="10515600" cy="5085918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894601-1BE4-4A9D-AFEF-451FE4C6D111}"/>
              </a:ext>
            </a:extLst>
          </p:cNvPr>
          <p:cNvSpPr txBox="1"/>
          <p:nvPr/>
        </p:nvSpPr>
        <p:spPr>
          <a:xfrm>
            <a:off x="1263192" y="4139573"/>
            <a:ext cx="936081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 smtClean="0"/>
              <a:t>1</a:t>
            </a:r>
            <a:r>
              <a:rPr lang="ru-RU" sz="2000" dirty="0"/>
              <a:t>. I=1, </a:t>
            </a:r>
          </a:p>
          <a:p>
            <a:r>
              <a:rPr lang="ru-RU" sz="2000" dirty="0"/>
              <a:t>2. J=1</a:t>
            </a:r>
          </a:p>
          <a:p>
            <a:r>
              <a:rPr lang="ru-RU" sz="2000" dirty="0"/>
              <a:t>3. Если Т[I]=W[J], то I=I+1, J=J+1 переход на п.5  иначе </a:t>
            </a:r>
            <a:r>
              <a:rPr lang="en-US" sz="2000" dirty="0" smtClean="0"/>
              <a:t>I</a:t>
            </a:r>
            <a:r>
              <a:rPr lang="ru-RU" sz="2000" dirty="0" smtClean="0"/>
              <a:t>=</a:t>
            </a:r>
            <a:r>
              <a:rPr lang="en-US" sz="2000" dirty="0" smtClean="0"/>
              <a:t>I</a:t>
            </a:r>
            <a:r>
              <a:rPr lang="ru-RU" sz="2000" dirty="0" smtClean="0"/>
              <a:t>+1</a:t>
            </a:r>
            <a:r>
              <a:rPr lang="en-US" sz="2000" dirty="0" smtClean="0"/>
              <a:t>, J=1</a:t>
            </a:r>
            <a:r>
              <a:rPr lang="ru-RU" sz="2000" dirty="0" smtClean="0"/>
              <a:t> </a:t>
            </a:r>
            <a:r>
              <a:rPr lang="ru-RU" sz="2000" dirty="0"/>
              <a:t>и переход на п.4</a:t>
            </a:r>
          </a:p>
          <a:p>
            <a:r>
              <a:rPr lang="ru-RU" sz="2000" dirty="0"/>
              <a:t>4. Если </a:t>
            </a:r>
            <a:r>
              <a:rPr lang="en-US" sz="2000" dirty="0" smtClean="0"/>
              <a:t>I</a:t>
            </a:r>
            <a:r>
              <a:rPr lang="ru-RU" sz="2000" dirty="0" smtClean="0"/>
              <a:t>+M&gt;N</a:t>
            </a:r>
            <a:r>
              <a:rPr lang="ru-RU" sz="2000" dirty="0"/>
              <a:t>, то конец «Текст не найден» иначе переход на п.3</a:t>
            </a:r>
          </a:p>
          <a:p>
            <a:r>
              <a:rPr lang="ru-RU" sz="2000" dirty="0"/>
              <a:t>5. Если </a:t>
            </a:r>
            <a:r>
              <a:rPr lang="en-US" sz="2000" dirty="0" smtClean="0"/>
              <a:t>J</a:t>
            </a:r>
            <a:r>
              <a:rPr lang="ru-RU" sz="2000" dirty="0" smtClean="0"/>
              <a:t>&lt;M</a:t>
            </a:r>
            <a:r>
              <a:rPr lang="ru-RU" sz="2000" dirty="0"/>
              <a:t>, то переход на п.3 иначе вывод </a:t>
            </a:r>
            <a:r>
              <a:rPr lang="en-US" sz="2000" dirty="0" smtClean="0"/>
              <a:t>I </a:t>
            </a:r>
            <a:r>
              <a:rPr lang="ru-RU" sz="2000" dirty="0" smtClean="0"/>
              <a:t>и </a:t>
            </a:r>
            <a:r>
              <a:rPr lang="ru-RU" sz="2000" dirty="0"/>
              <a:t>конец (Текст найден)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968" y="1235206"/>
            <a:ext cx="8829675" cy="13144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63192" y="2549656"/>
            <a:ext cx="835214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Задан </a:t>
            </a:r>
            <a:r>
              <a:rPr lang="ru-RU" sz="2400" dirty="0"/>
              <a:t>массив Т из N элементов и массив W из M элементов, причем 0&lt;M≤N. </a:t>
            </a:r>
            <a:r>
              <a:rPr lang="ru-RU" sz="2400" dirty="0" smtClean="0"/>
              <a:t>Требуется найти </a:t>
            </a:r>
            <a:r>
              <a:rPr lang="ru-RU" sz="2400" dirty="0"/>
              <a:t>первое вхождение W в </a:t>
            </a:r>
            <a:r>
              <a:rPr lang="ru-RU" sz="2400" dirty="0" smtClean="0"/>
              <a:t>Т и вернуть </a:t>
            </a:r>
            <a:r>
              <a:rPr lang="ru-RU" sz="2400" dirty="0"/>
              <a:t>индекс i, указывающий на первое с начала </a:t>
            </a:r>
            <a:r>
              <a:rPr lang="en-US" sz="2400" dirty="0" smtClean="0"/>
              <a:t>T</a:t>
            </a:r>
            <a:r>
              <a:rPr lang="ru-RU" sz="2400" dirty="0" smtClean="0"/>
              <a:t> </a:t>
            </a:r>
            <a:r>
              <a:rPr lang="ru-RU" sz="2400" dirty="0"/>
              <a:t>совпадение с </a:t>
            </a:r>
            <a:r>
              <a:rPr lang="en-US" sz="2400" dirty="0" smtClean="0"/>
              <a:t>M</a:t>
            </a:r>
            <a:r>
              <a:rPr lang="ru-RU" sz="2400" dirty="0" smtClean="0"/>
              <a:t>.</a:t>
            </a:r>
            <a:r>
              <a:rPr lang="ru-RU" dirty="0"/>
              <a:t/>
            </a:r>
            <a:br>
              <a:rPr lang="ru-RU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25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D98496-2EB6-4F73-9449-366113A85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7711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ru-RU" sz="4000" dirty="0"/>
              <a:t>Алгоритм прямого поиска</a:t>
            </a:r>
            <a:endParaRPr lang="LID4096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A6D075-DE1C-4DCB-95F1-ECDD7EC13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5573"/>
            <a:ext cx="10515600" cy="523139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Пример прямого поиска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LID4096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8919DD2-4F13-4F7E-90EF-0317C2D004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7936" y="1409129"/>
            <a:ext cx="5929706" cy="3964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14CA80-5E0C-48B1-8EEE-BFE7B24BD67A}"/>
              </a:ext>
            </a:extLst>
          </p:cNvPr>
          <p:cNvSpPr txBox="1"/>
          <p:nvPr/>
        </p:nvSpPr>
        <p:spPr>
          <a:xfrm>
            <a:off x="7343048" y="2167951"/>
            <a:ext cx="37655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Сложность алгоритма </a:t>
            </a:r>
          </a:p>
          <a:p>
            <a:r>
              <a:rPr lang="en-US" sz="2800" dirty="0"/>
              <a:t>O(n*m)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790206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652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 smtClean="0"/>
              <a:t>Реализация алгоритма прямого поиска</a:t>
            </a:r>
            <a:endParaRPr lang="en-US" sz="4000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9916" y="1409975"/>
            <a:ext cx="7872167" cy="467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060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652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 smtClean="0"/>
              <a:t>Реализация алгоритма прямого поиска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310326"/>
            <a:ext cx="36387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 void </a:t>
            </a:r>
            <a:r>
              <a:rPr lang="en-US" dirty="0" err="1"/>
              <a:t>btSearch_Click</a:t>
            </a:r>
            <a:r>
              <a:rPr lang="en-US" dirty="0"/>
              <a:t>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r>
              <a:rPr lang="en-US" dirty="0"/>
              <a:t>        {   </a:t>
            </a:r>
          </a:p>
          <a:p>
            <a:r>
              <a:rPr lang="en-US" dirty="0"/>
              <a:t>            string s1 = </a:t>
            </a:r>
            <a:r>
              <a:rPr lang="en-US" dirty="0" err="1"/>
              <a:t>txtString.Text</a:t>
            </a:r>
            <a:r>
              <a:rPr lang="en-US" dirty="0"/>
              <a:t>;</a:t>
            </a:r>
          </a:p>
          <a:p>
            <a:r>
              <a:rPr lang="en-US" dirty="0"/>
              <a:t>            string s2=</a:t>
            </a:r>
            <a:r>
              <a:rPr lang="en-US" dirty="0" err="1"/>
              <a:t>txtSubstring.Text</a:t>
            </a:r>
            <a:r>
              <a:rPr lang="en-US" dirty="0"/>
              <a:t>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            </a:t>
            </a:r>
            <a:r>
              <a:rPr lang="en-US" dirty="0" err="1"/>
              <a:t>int</a:t>
            </a:r>
            <a:r>
              <a:rPr lang="en-US" dirty="0"/>
              <a:t> m=</a:t>
            </a:r>
            <a:r>
              <a:rPr lang="en-US" dirty="0" err="1"/>
              <a:t>strsearch</a:t>
            </a:r>
            <a:r>
              <a:rPr lang="en-US" dirty="0"/>
              <a:t>(s1, s2);</a:t>
            </a:r>
          </a:p>
          <a:p>
            <a:r>
              <a:rPr lang="en-US" dirty="0"/>
              <a:t>           </a:t>
            </a:r>
          </a:p>
          <a:p>
            <a:r>
              <a:rPr lang="en-US" dirty="0"/>
              <a:t>            if (m &gt; 0)</a:t>
            </a:r>
          </a:p>
          <a:p>
            <a:r>
              <a:rPr lang="en-US" dirty="0"/>
              <a:t>                </a:t>
            </a:r>
            <a:r>
              <a:rPr lang="en-US" dirty="0" err="1"/>
              <a:t>txtRes.Text</a:t>
            </a:r>
            <a:r>
              <a:rPr lang="en-US" dirty="0"/>
              <a:t> = "</a:t>
            </a:r>
            <a:r>
              <a:rPr lang="en-US" dirty="0" err="1"/>
              <a:t>i</a:t>
            </a:r>
            <a:r>
              <a:rPr lang="en-US" dirty="0"/>
              <a:t>=" + m;</a:t>
            </a:r>
          </a:p>
          <a:p>
            <a:r>
              <a:rPr lang="en-US" dirty="0"/>
              <a:t>            else </a:t>
            </a:r>
            <a:r>
              <a:rPr lang="en-US" dirty="0" err="1"/>
              <a:t>txtRes.Text</a:t>
            </a:r>
            <a:r>
              <a:rPr lang="en-US" dirty="0"/>
              <a:t> = "</a:t>
            </a:r>
            <a:r>
              <a:rPr lang="en-US" dirty="0" err="1"/>
              <a:t>не</a:t>
            </a:r>
            <a:r>
              <a:rPr lang="en-US" dirty="0"/>
              <a:t> </a:t>
            </a:r>
            <a:r>
              <a:rPr lang="en-US" dirty="0" err="1"/>
              <a:t>найдено</a:t>
            </a:r>
            <a:r>
              <a:rPr lang="en-US" dirty="0"/>
              <a:t>";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50730" y="1385740"/>
            <a:ext cx="6400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strsearch</a:t>
            </a:r>
            <a:r>
              <a:rPr lang="en-US" dirty="0"/>
              <a:t>(string s1, string s2)</a:t>
            </a:r>
          </a:p>
          <a:p>
            <a:r>
              <a:rPr lang="en-US" dirty="0"/>
              <a:t>     </a:t>
            </a:r>
            <a:r>
              <a:rPr lang="en-US" dirty="0" smtClean="0"/>
              <a:t>{     </a:t>
            </a:r>
            <a:r>
              <a:rPr lang="en-US" dirty="0" err="1"/>
              <a:t>int</a:t>
            </a:r>
            <a:r>
              <a:rPr lang="en-US" dirty="0"/>
              <a:t> m = 0;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</a:t>
            </a:r>
          </a:p>
          <a:p>
            <a:r>
              <a:rPr lang="en-US" dirty="0"/>
              <a:t>            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s1.Length - s2.Length;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        </a:t>
            </a:r>
            <a:r>
              <a:rPr lang="en-US" dirty="0" smtClean="0"/>
              <a:t>{   </a:t>
            </a:r>
            <a:r>
              <a:rPr lang="en-US" dirty="0" err="1"/>
              <a:t>int</a:t>
            </a:r>
            <a:r>
              <a:rPr lang="en-US" dirty="0"/>
              <a:t> j;</a:t>
            </a:r>
          </a:p>
          <a:p>
            <a:r>
              <a:rPr lang="en-US" dirty="0"/>
              <a:t>                for (j = 0; j &lt; s2.Length; </a:t>
            </a:r>
            <a:r>
              <a:rPr lang="en-US" dirty="0" err="1"/>
              <a:t>j++</a:t>
            </a:r>
            <a:r>
              <a:rPr lang="en-US" dirty="0"/>
              <a:t>)</a:t>
            </a:r>
          </a:p>
          <a:p>
            <a:r>
              <a:rPr lang="en-US" dirty="0"/>
              <a:t>                </a:t>
            </a:r>
            <a:r>
              <a:rPr lang="en-US" dirty="0" smtClean="0"/>
              <a:t>{</a:t>
            </a:r>
            <a:r>
              <a:rPr lang="ru-RU" dirty="0" smtClean="0"/>
              <a:t>  </a:t>
            </a:r>
            <a:r>
              <a:rPr lang="en-US" dirty="0" smtClean="0"/>
              <a:t>if </a:t>
            </a:r>
            <a:r>
              <a:rPr lang="en-US" dirty="0"/>
              <a:t>(s1[</a:t>
            </a:r>
            <a:r>
              <a:rPr lang="en-US" dirty="0" err="1"/>
              <a:t>i</a:t>
            </a:r>
            <a:r>
              <a:rPr lang="en-US" dirty="0"/>
              <a:t>] == s2[j])</a:t>
            </a:r>
          </a:p>
          <a:p>
            <a:r>
              <a:rPr lang="en-US" dirty="0"/>
              <a:t>                    </a:t>
            </a:r>
            <a:r>
              <a:rPr lang="en-US" dirty="0" smtClean="0"/>
              <a:t>{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 smtClean="0"/>
              <a:t>++;</a:t>
            </a:r>
            <a:r>
              <a:rPr lang="ru-RU" dirty="0" smtClean="0"/>
              <a:t>  </a:t>
            </a:r>
            <a:r>
              <a:rPr lang="en-US" dirty="0" smtClean="0"/>
              <a:t>continue;</a:t>
            </a:r>
            <a:r>
              <a:rPr lang="ru-RU" dirty="0" smtClean="0"/>
              <a:t>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                    else break;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   if (j == s2.Length)</a:t>
            </a:r>
          </a:p>
          <a:p>
            <a:r>
              <a:rPr lang="en-US" dirty="0"/>
              <a:t>                { m= </a:t>
            </a:r>
            <a:r>
              <a:rPr lang="en-US" dirty="0" err="1"/>
              <a:t>i</a:t>
            </a:r>
            <a:r>
              <a:rPr lang="en-US" dirty="0"/>
              <a:t> - s2.Length + 1;</a:t>
            </a:r>
          </a:p>
          <a:p>
            <a:r>
              <a:rPr lang="en-US" dirty="0"/>
              <a:t>                    break;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    else m = 0; 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    return m;</a:t>
            </a:r>
          </a:p>
          <a:p>
            <a:r>
              <a:rPr lang="en-US" dirty="0"/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2639854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823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 smtClean="0"/>
              <a:t>Недостатки алгоритма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351"/>
            <a:ext cx="10515600" cy="4998612"/>
          </a:xfrm>
        </p:spPr>
        <p:txBody>
          <a:bodyPr/>
          <a:lstStyle/>
          <a:p>
            <a:pPr marL="0" indent="22225">
              <a:buAutoNum type="arabicPeriod"/>
            </a:pPr>
            <a:r>
              <a:rPr lang="ru-RU" dirty="0" smtClean="0"/>
              <a:t>Высокая </a:t>
            </a:r>
            <a:r>
              <a:rPr lang="ru-RU" dirty="0"/>
              <a:t>сложность — </a:t>
            </a:r>
            <a:r>
              <a:rPr lang="ru-RU" dirty="0" smtClean="0"/>
              <a:t>O(N*M);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2. </a:t>
            </a:r>
            <a:r>
              <a:rPr lang="ru-RU" dirty="0" smtClean="0"/>
              <a:t>После </a:t>
            </a:r>
            <a:r>
              <a:rPr lang="ru-RU" dirty="0"/>
              <a:t>несовпадения просмотр всегда начинается с первого символа образца и поэтому может включать символы T, которые ранее уже просматривались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3</a:t>
            </a:r>
            <a:r>
              <a:rPr lang="ru-RU" dirty="0"/>
              <a:t>. информация о тексте T, получаемая при проверке </a:t>
            </a:r>
            <a:r>
              <a:rPr lang="ru-RU" dirty="0" smtClean="0"/>
              <a:t>текущего </a:t>
            </a:r>
            <a:r>
              <a:rPr lang="ru-RU" dirty="0"/>
              <a:t>сдвига </a:t>
            </a:r>
            <a:r>
              <a:rPr lang="en-US" dirty="0" smtClean="0"/>
              <a:t>W</a:t>
            </a:r>
            <a:r>
              <a:rPr lang="ru-RU" dirty="0" smtClean="0"/>
              <a:t>, </a:t>
            </a:r>
            <a:r>
              <a:rPr lang="ru-RU" dirty="0"/>
              <a:t>никак не используется при проверке последующих сдвигов.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088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79F528-8AA3-4E76-A9AC-4709A984F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123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ru-RU" sz="4000" dirty="0"/>
              <a:t>Алгоритм </a:t>
            </a:r>
            <a:r>
              <a:rPr lang="ru-RU" sz="4000" dirty="0" err="1"/>
              <a:t>Боуера</a:t>
            </a:r>
            <a:r>
              <a:rPr lang="ru-RU" sz="4000" dirty="0"/>
              <a:t>-Мура</a:t>
            </a:r>
            <a:endParaRPr lang="LID4096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B0EA56-690A-4F64-951A-7AE49D389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0655"/>
            <a:ext cx="10515600" cy="509630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ru-RU" dirty="0"/>
              <a:t>Строка и подстрока совмещаются по первым символам</a:t>
            </a:r>
          </a:p>
          <a:p>
            <a:pPr marL="514350" indent="-514350">
              <a:buAutoNum type="arabicPeriod"/>
            </a:pPr>
            <a:r>
              <a:rPr lang="ru-RU" dirty="0"/>
              <a:t>Сравнение символов строки и подстроки начинается с последнего символа подстроки и производится справа налево</a:t>
            </a:r>
          </a:p>
          <a:p>
            <a:pPr marL="514350" indent="-514350">
              <a:spcBef>
                <a:spcPts val="600"/>
              </a:spcBef>
              <a:buAutoNum type="arabicPeriod"/>
            </a:pPr>
            <a:r>
              <a:rPr lang="ru-RU" dirty="0"/>
              <a:t>Если совпали все символы строки и подстроки, то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/>
              <a:t>      ТЕКСТ НАЙДЕН – Возврат номера левого совпавшего символа  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/>
              <a:t>      строки и КОНЕЦ</a:t>
            </a:r>
          </a:p>
          <a:p>
            <a:pPr marL="0" indent="0">
              <a:buNone/>
            </a:pPr>
            <a:r>
              <a:rPr lang="ru-RU" dirty="0"/>
              <a:t>4.   Иначе – сдвиг подстроки на число символов в соответствии с  </a:t>
            </a:r>
          </a:p>
          <a:p>
            <a:pPr marL="0" indent="0">
              <a:buNone/>
            </a:pPr>
            <a:r>
              <a:rPr lang="ru-RU"/>
              <a:t>      таблицей сдвига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9919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AB7D48-9627-468B-AD65-1076D02E5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/>
              <a:t>Создание таблицы сдвигов</a:t>
            </a:r>
            <a:endParaRPr lang="LID4096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A0D69D-8DBF-4C50-A583-9C89BA61D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5423"/>
            <a:ext cx="10515600" cy="502357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Пропускать столько символов, сколько возможно, но не больше!</a:t>
            </a:r>
          </a:p>
          <a:p>
            <a:pPr marL="0" indent="0">
              <a:buNone/>
            </a:pPr>
            <a:r>
              <a:rPr lang="ru-RU" dirty="0"/>
              <a:t>В таблице смещений каждому символу подстроки, кроме последнего,  ставится в соответствие величина смещения, равная номеру символа </a:t>
            </a:r>
            <a:r>
              <a:rPr lang="ru-RU" dirty="0" smtClean="0"/>
              <a:t>(начиная с нуля) от </a:t>
            </a:r>
            <a:r>
              <a:rPr lang="ru-RU" dirty="0"/>
              <a:t>конца строки. Последнему символу и символам, не входящим в подстроку ставится в соответствие величина смещения, равная длине подстроки.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Пример. Таблица смещений для подстроки </a:t>
            </a:r>
            <a:r>
              <a:rPr lang="en-US" dirty="0"/>
              <a:t>sister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LID4096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20598D9-B49F-4BDC-8091-04948F90FA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894172"/>
              </p:ext>
            </p:extLst>
          </p:nvPr>
        </p:nvGraphicFramePr>
        <p:xfrm>
          <a:off x="3280063" y="4493755"/>
          <a:ext cx="4892802" cy="1322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467">
                  <a:extLst>
                    <a:ext uri="{9D8B030D-6E8A-4147-A177-3AD203B41FA5}">
                      <a16:colId xmlns:a16="http://schemas.microsoft.com/office/drawing/2014/main" val="240287954"/>
                    </a:ext>
                  </a:extLst>
                </a:gridCol>
                <a:gridCol w="815467">
                  <a:extLst>
                    <a:ext uri="{9D8B030D-6E8A-4147-A177-3AD203B41FA5}">
                      <a16:colId xmlns:a16="http://schemas.microsoft.com/office/drawing/2014/main" val="1432637389"/>
                    </a:ext>
                  </a:extLst>
                </a:gridCol>
                <a:gridCol w="815467">
                  <a:extLst>
                    <a:ext uri="{9D8B030D-6E8A-4147-A177-3AD203B41FA5}">
                      <a16:colId xmlns:a16="http://schemas.microsoft.com/office/drawing/2014/main" val="394481915"/>
                    </a:ext>
                  </a:extLst>
                </a:gridCol>
                <a:gridCol w="815467">
                  <a:extLst>
                    <a:ext uri="{9D8B030D-6E8A-4147-A177-3AD203B41FA5}">
                      <a16:colId xmlns:a16="http://schemas.microsoft.com/office/drawing/2014/main" val="1425906203"/>
                    </a:ext>
                  </a:extLst>
                </a:gridCol>
                <a:gridCol w="815467">
                  <a:extLst>
                    <a:ext uri="{9D8B030D-6E8A-4147-A177-3AD203B41FA5}">
                      <a16:colId xmlns:a16="http://schemas.microsoft.com/office/drawing/2014/main" val="969083062"/>
                    </a:ext>
                  </a:extLst>
                </a:gridCol>
                <a:gridCol w="815467">
                  <a:extLst>
                    <a:ext uri="{9D8B030D-6E8A-4147-A177-3AD203B41FA5}">
                      <a16:colId xmlns:a16="http://schemas.microsoft.com/office/drawing/2014/main" val="230596752"/>
                    </a:ext>
                  </a:extLst>
                </a:gridCol>
              </a:tblGrid>
              <a:tr h="66117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</a:t>
                      </a:r>
                      <a:endParaRPr lang="LID4096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i</a:t>
                      </a:r>
                      <a:endParaRPr lang="LID4096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  <a:endParaRPr lang="LID4096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  <a:endParaRPr lang="LID4096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</a:t>
                      </a:r>
                      <a:endParaRPr lang="LID4096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*</a:t>
                      </a:r>
                      <a:endParaRPr lang="LID4096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588168"/>
                  </a:ext>
                </a:extLst>
              </a:tr>
              <a:tr h="66117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LID4096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  <a:endParaRPr lang="LID4096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LID4096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LID4096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  <a:endParaRPr lang="LID4096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  <a:endParaRPr lang="LID4096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195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74642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1054</Words>
  <Application>Microsoft Office PowerPoint</Application>
  <PresentationFormat>Широкоэкранный</PresentationFormat>
  <Paragraphs>170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Тема Office</vt:lpstr>
      <vt:lpstr>Лекция 6. Алгоритмы поиска текстовых данных</vt:lpstr>
      <vt:lpstr>Основные термины и определения</vt:lpstr>
      <vt:lpstr>Алгоритм прямого поиска</vt:lpstr>
      <vt:lpstr>Алгоритм прямого поиска</vt:lpstr>
      <vt:lpstr>Реализация алгоритма прямого поиска</vt:lpstr>
      <vt:lpstr>Реализация алгоритма прямого поиска</vt:lpstr>
      <vt:lpstr>Недостатки алгоритма</vt:lpstr>
      <vt:lpstr>Алгоритм Боуера-Мура</vt:lpstr>
      <vt:lpstr>Создание таблицы сдвигов</vt:lpstr>
      <vt:lpstr>Пример поиска</vt:lpstr>
      <vt:lpstr>Алгоритм Кнута, Морриса, Пратта (КМП)</vt:lpstr>
      <vt:lpstr>Алгоритм Кнута, Морриса, Пратта (КМП)</vt:lpstr>
      <vt:lpstr>Алгоритм Кнута, Морриса, Пратта (КМП)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9. Алгоритмы поиска текстовых данных</dc:title>
  <dc:creator>A. Б.</dc:creator>
  <cp:lastModifiedBy>Andrey</cp:lastModifiedBy>
  <cp:revision>16</cp:revision>
  <dcterms:created xsi:type="dcterms:W3CDTF">2021-09-26T09:13:08Z</dcterms:created>
  <dcterms:modified xsi:type="dcterms:W3CDTF">2023-02-08T08:23:33Z</dcterms:modified>
</cp:coreProperties>
</file>