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4" r:id="rId4"/>
    <p:sldId id="257" r:id="rId5"/>
    <p:sldId id="258" r:id="rId6"/>
    <p:sldId id="259" r:id="rId7"/>
    <p:sldId id="260" r:id="rId8"/>
    <p:sldId id="261" r:id="rId9"/>
    <p:sldId id="279" r:id="rId10"/>
    <p:sldId id="282" r:id="rId11"/>
    <p:sldId id="285" r:id="rId12"/>
    <p:sldId id="262" r:id="rId13"/>
    <p:sldId id="263" r:id="rId14"/>
    <p:sldId id="264" r:id="rId15"/>
    <p:sldId id="265" r:id="rId16"/>
    <p:sldId id="266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66" autoAdjust="0"/>
  </p:normalViewPr>
  <p:slideViewPr>
    <p:cSldViewPr snapToGrid="0">
      <p:cViewPr varScale="1">
        <p:scale>
          <a:sx n="74" d="100"/>
          <a:sy n="74" d="100"/>
        </p:scale>
        <p:origin x="3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95C06-B750-4466-B452-3F2AD674B6DE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B44-B0A7-48CF-950B-3B59BB84FF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81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95C06-B750-4466-B452-3F2AD674B6DE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B44-B0A7-48CF-950B-3B59BB84FF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12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95C06-B750-4466-B452-3F2AD674B6DE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B44-B0A7-48CF-950B-3B59BB84FF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6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95C06-B750-4466-B452-3F2AD674B6DE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B44-B0A7-48CF-950B-3B59BB84FF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33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95C06-B750-4466-B452-3F2AD674B6DE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B44-B0A7-48CF-950B-3B59BB84FF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53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95C06-B750-4466-B452-3F2AD674B6DE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B44-B0A7-48CF-950B-3B59BB84FF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73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95C06-B750-4466-B452-3F2AD674B6DE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B44-B0A7-48CF-950B-3B59BB84FF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29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95C06-B750-4466-B452-3F2AD674B6DE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B44-B0A7-48CF-950B-3B59BB84FF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60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95C06-B750-4466-B452-3F2AD674B6DE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B44-B0A7-48CF-950B-3B59BB84FF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79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95C06-B750-4466-B452-3F2AD674B6DE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B44-B0A7-48CF-950B-3B59BB84FF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79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95C06-B750-4466-B452-3F2AD674B6DE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CB44-B0A7-48CF-950B-3B59BB84FF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38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95C06-B750-4466-B452-3F2AD674B6DE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ACB44-B0A7-48CF-950B-3B59BB84FF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07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lobalcompetition.compression.ru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11337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br>
              <a:rPr lang="ru-RU" sz="4000" dirty="0"/>
            </a:br>
            <a:r>
              <a:rPr lang="ru-RU" sz="4000" dirty="0"/>
              <a:t>Лекция 7. Алгоритмы словарного сжатия данных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095625"/>
            <a:ext cx="9144000" cy="2162175"/>
          </a:xfrm>
        </p:spPr>
        <p:txBody>
          <a:bodyPr>
            <a:normAutofit/>
          </a:bodyPr>
          <a:lstStyle/>
          <a:p>
            <a:pPr marL="457200" lvl="0" indent="-457200" algn="l">
              <a:buFont typeface="+mj-lt"/>
              <a:buAutoNum type="arabicPeriod"/>
            </a:pPr>
            <a:r>
              <a:rPr lang="ru-RU" dirty="0"/>
              <a:t>Основные определения</a:t>
            </a:r>
          </a:p>
          <a:p>
            <a:pPr marL="457200" lvl="0" indent="-457200" algn="l">
              <a:buFont typeface="+mj-lt"/>
              <a:buAutoNum type="arabicPeriod"/>
            </a:pPr>
            <a:r>
              <a:rPr lang="ru-RU" dirty="0"/>
              <a:t>Алгоритм </a:t>
            </a:r>
            <a:r>
              <a:rPr lang="en-US" dirty="0"/>
              <a:t>RLE</a:t>
            </a:r>
            <a:endParaRPr lang="ru-RU" dirty="0"/>
          </a:p>
          <a:p>
            <a:pPr marL="457200" lvl="0" indent="-457200" algn="l">
              <a:buFont typeface="+mj-lt"/>
              <a:buAutoNum type="arabicPeriod"/>
            </a:pPr>
            <a:r>
              <a:rPr lang="ru-RU" dirty="0"/>
              <a:t>Словарные алгоритмы сжатия</a:t>
            </a:r>
          </a:p>
          <a:p>
            <a:pPr lvl="0" algn="l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1852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8965"/>
            <a:ext cx="10515600" cy="734005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000" dirty="0"/>
              <a:t>LZ77  </a:t>
            </a:r>
            <a:r>
              <a:rPr lang="ru-RU" sz="4000" dirty="0"/>
              <a:t>Пример сжатия </a:t>
            </a:r>
            <a:endParaRPr lang="en-US" sz="4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66529" y="1085850"/>
            <a:ext cx="1105397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b="1" dirty="0"/>
              <a:t>расколотый колокол около колокольни расколот  </a:t>
            </a:r>
            <a:r>
              <a:rPr lang="ru-RU" dirty="0"/>
              <a:t>(44 символа – 44 байта)</a:t>
            </a:r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 </a:t>
            </a:r>
          </a:p>
          <a:p>
            <a:endParaRPr lang="ru-RU" dirty="0"/>
          </a:p>
          <a:p>
            <a:endParaRPr lang="ru-RU" dirty="0"/>
          </a:p>
          <a:p>
            <a:r>
              <a:rPr lang="ru-RU" b="1" dirty="0"/>
              <a:t>Алгоритм формирования сжатого текста</a:t>
            </a:r>
            <a:endParaRPr lang="en-US" b="1" dirty="0"/>
          </a:p>
          <a:p>
            <a:r>
              <a:rPr lang="ru-RU" b="1" dirty="0"/>
              <a:t>Формирование сжатого текста</a:t>
            </a:r>
            <a:endParaRPr lang="en-US" dirty="0"/>
          </a:p>
          <a:p>
            <a:r>
              <a:rPr lang="ru-RU" dirty="0"/>
              <a:t>Последовательная запись кодов (без запятых) из таблицы образует сжатый текст</a:t>
            </a:r>
            <a:endParaRPr lang="en-US" dirty="0"/>
          </a:p>
          <a:p>
            <a:r>
              <a:rPr lang="ru-RU" dirty="0"/>
              <a:t>  </a:t>
            </a:r>
            <a:endParaRPr lang="en-US" dirty="0"/>
          </a:p>
          <a:p>
            <a:r>
              <a:rPr lang="ru-RU" b="1" dirty="0"/>
              <a:t>00р00а00с00к00о00л21т00ы00й00_74о83л540147ь00н00и111р366.</a:t>
            </a:r>
            <a:endParaRPr lang="en-US" dirty="0"/>
          </a:p>
          <a:p>
            <a:r>
              <a:rPr lang="ru-RU" dirty="0"/>
              <a:t> </a:t>
            </a:r>
            <a:endParaRPr lang="en-US" dirty="0"/>
          </a:p>
          <a:p>
            <a:r>
              <a:rPr lang="ru-RU" dirty="0"/>
              <a:t>Сжатый текст содержит 18 комбинаций по три символа (байта) – итого 54 байт.</a:t>
            </a:r>
            <a:endParaRPr lang="en-US" dirty="0"/>
          </a:p>
          <a:p>
            <a:r>
              <a:rPr lang="ru-RU" dirty="0"/>
              <a:t>Комбинации 00 можно заменить одним нулем (11комбинаций). Размер сжатого текста составит 43 байта. Значит </a:t>
            </a:r>
            <a:r>
              <a:rPr lang="ru-RU" dirty="0" err="1"/>
              <a:t>Ксж</a:t>
            </a:r>
            <a:r>
              <a:rPr lang="ru-RU" dirty="0"/>
              <a:t>&gt;1. 54/43=1,26</a:t>
            </a:r>
            <a:endParaRPr lang="en-US" dirty="0"/>
          </a:p>
          <a:p>
            <a:r>
              <a:rPr lang="ru-RU" dirty="0"/>
              <a:t>При увеличении размера текста появится больше комбинаций из 3, 4 и более символов и коэффициент сжатия увеличится.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999239"/>
              </p:ext>
            </p:extLst>
          </p:nvPr>
        </p:nvGraphicFramePr>
        <p:xfrm>
          <a:off x="566529" y="1540624"/>
          <a:ext cx="10787270" cy="822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3793">
                  <a:extLst>
                    <a:ext uri="{9D8B030D-6E8A-4147-A177-3AD203B41FA5}">
                      <a16:colId xmlns:a16="http://schemas.microsoft.com/office/drawing/2014/main" val="2657456638"/>
                    </a:ext>
                  </a:extLst>
                </a:gridCol>
                <a:gridCol w="706700">
                  <a:extLst>
                    <a:ext uri="{9D8B030D-6E8A-4147-A177-3AD203B41FA5}">
                      <a16:colId xmlns:a16="http://schemas.microsoft.com/office/drawing/2014/main" val="1388509847"/>
                    </a:ext>
                  </a:extLst>
                </a:gridCol>
                <a:gridCol w="781942">
                  <a:extLst>
                    <a:ext uri="{9D8B030D-6E8A-4147-A177-3AD203B41FA5}">
                      <a16:colId xmlns:a16="http://schemas.microsoft.com/office/drawing/2014/main" val="153942696"/>
                    </a:ext>
                  </a:extLst>
                </a:gridCol>
                <a:gridCol w="780839">
                  <a:extLst>
                    <a:ext uri="{9D8B030D-6E8A-4147-A177-3AD203B41FA5}">
                      <a16:colId xmlns:a16="http://schemas.microsoft.com/office/drawing/2014/main" val="3873141266"/>
                    </a:ext>
                  </a:extLst>
                </a:gridCol>
                <a:gridCol w="781942">
                  <a:extLst>
                    <a:ext uri="{9D8B030D-6E8A-4147-A177-3AD203B41FA5}">
                      <a16:colId xmlns:a16="http://schemas.microsoft.com/office/drawing/2014/main" val="3021495895"/>
                    </a:ext>
                  </a:extLst>
                </a:gridCol>
                <a:gridCol w="781942">
                  <a:extLst>
                    <a:ext uri="{9D8B030D-6E8A-4147-A177-3AD203B41FA5}">
                      <a16:colId xmlns:a16="http://schemas.microsoft.com/office/drawing/2014/main" val="3337971834"/>
                    </a:ext>
                  </a:extLst>
                </a:gridCol>
                <a:gridCol w="781942">
                  <a:extLst>
                    <a:ext uri="{9D8B030D-6E8A-4147-A177-3AD203B41FA5}">
                      <a16:colId xmlns:a16="http://schemas.microsoft.com/office/drawing/2014/main" val="854309869"/>
                    </a:ext>
                  </a:extLst>
                </a:gridCol>
                <a:gridCol w="937448">
                  <a:extLst>
                    <a:ext uri="{9D8B030D-6E8A-4147-A177-3AD203B41FA5}">
                      <a16:colId xmlns:a16="http://schemas.microsoft.com/office/drawing/2014/main" val="2014868283"/>
                    </a:ext>
                  </a:extLst>
                </a:gridCol>
                <a:gridCol w="938551">
                  <a:extLst>
                    <a:ext uri="{9D8B030D-6E8A-4147-A177-3AD203B41FA5}">
                      <a16:colId xmlns:a16="http://schemas.microsoft.com/office/drawing/2014/main" val="1594678620"/>
                    </a:ext>
                  </a:extLst>
                </a:gridCol>
                <a:gridCol w="780839">
                  <a:extLst>
                    <a:ext uri="{9D8B030D-6E8A-4147-A177-3AD203B41FA5}">
                      <a16:colId xmlns:a16="http://schemas.microsoft.com/office/drawing/2014/main" val="1166349287"/>
                    </a:ext>
                  </a:extLst>
                </a:gridCol>
                <a:gridCol w="938551">
                  <a:extLst>
                    <a:ext uri="{9D8B030D-6E8A-4147-A177-3AD203B41FA5}">
                      <a16:colId xmlns:a16="http://schemas.microsoft.com/office/drawing/2014/main" val="2359962473"/>
                    </a:ext>
                  </a:extLst>
                </a:gridCol>
                <a:gridCol w="781942">
                  <a:extLst>
                    <a:ext uri="{9D8B030D-6E8A-4147-A177-3AD203B41FA5}">
                      <a16:colId xmlns:a16="http://schemas.microsoft.com/office/drawing/2014/main" val="641905277"/>
                    </a:ext>
                  </a:extLst>
                </a:gridCol>
                <a:gridCol w="780839">
                  <a:extLst>
                    <a:ext uri="{9D8B030D-6E8A-4147-A177-3AD203B41FA5}">
                      <a16:colId xmlns:a16="http://schemas.microsoft.com/office/drawing/2014/main" val="3067814980"/>
                    </a:ext>
                  </a:extLst>
                </a:gridCol>
              </a:tblGrid>
              <a:tr h="591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  <a:latin typeface="+mn-lt"/>
                          <a:ea typeface="+mn-ea"/>
                        </a:rPr>
                        <a:t>Комби</a:t>
                      </a:r>
                      <a:r>
                        <a:rPr lang="ru-RU" sz="1800" dirty="0">
                          <a:effectLst/>
                          <a:latin typeface="+mn-lt"/>
                          <a:ea typeface="+mn-ea"/>
                        </a:rPr>
                        <a:t>-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  <a:ea typeface="+mn-ea"/>
                        </a:rPr>
                        <a:t>нация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р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а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к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о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л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от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ы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й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_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колок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ол</a:t>
                      </a:r>
                      <a:r>
                        <a:rPr lang="ru-RU" sz="1800" dirty="0">
                          <a:effectLst/>
                        </a:rPr>
                        <a:t>_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3995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Код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0,0, р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0,0,а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0,0,с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0,0,к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0,0,о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0,0,л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2,1,т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0,0,ы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0,0,й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0,0,_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7,4,к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4,2,л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9280246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038768"/>
              </p:ext>
            </p:extLst>
          </p:nvPr>
        </p:nvGraphicFramePr>
        <p:xfrm>
          <a:off x="566529" y="2544990"/>
          <a:ext cx="8634938" cy="822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2675">
                  <a:extLst>
                    <a:ext uri="{9D8B030D-6E8A-4147-A177-3AD203B41FA5}">
                      <a16:colId xmlns:a16="http://schemas.microsoft.com/office/drawing/2014/main" val="3245254079"/>
                    </a:ext>
                  </a:extLst>
                </a:gridCol>
                <a:gridCol w="1108693">
                  <a:extLst>
                    <a:ext uri="{9D8B030D-6E8A-4147-A177-3AD203B41FA5}">
                      <a16:colId xmlns:a16="http://schemas.microsoft.com/office/drawing/2014/main" val="1305858728"/>
                    </a:ext>
                  </a:extLst>
                </a:gridCol>
                <a:gridCol w="1218363">
                  <a:extLst>
                    <a:ext uri="{9D8B030D-6E8A-4147-A177-3AD203B41FA5}">
                      <a16:colId xmlns:a16="http://schemas.microsoft.com/office/drawing/2014/main" val="4252611199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1249429314"/>
                    </a:ext>
                  </a:extLst>
                </a:gridCol>
                <a:gridCol w="705679">
                  <a:extLst>
                    <a:ext uri="{9D8B030D-6E8A-4147-A177-3AD203B41FA5}">
                      <a16:colId xmlns:a16="http://schemas.microsoft.com/office/drawing/2014/main" val="926015777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1313093769"/>
                    </a:ext>
                  </a:extLst>
                </a:gridCol>
                <a:gridCol w="3158476">
                  <a:extLst>
                    <a:ext uri="{9D8B030D-6E8A-4147-A177-3AD203B41FA5}">
                      <a16:colId xmlns:a16="http://schemas.microsoft.com/office/drawing/2014/main" val="42080287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Комби</a:t>
                      </a:r>
                      <a:r>
                        <a:rPr lang="ru-RU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-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нация</a:t>
                      </a:r>
                      <a:endParaRPr lang="en-US" sz="18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около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_колоколь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н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_р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</a:rPr>
                        <a:t>асколот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211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Код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5,4,о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14,7,ь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0,0,н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0,0,и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11,1,р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36,6,.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8323547"/>
                  </a:ext>
                </a:extLst>
              </a:tr>
            </a:tbl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111750" y="272787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46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000" dirty="0"/>
              <a:t>LZ77. </a:t>
            </a:r>
            <a:r>
              <a:rPr lang="ru-RU" sz="4000" dirty="0"/>
              <a:t>Пример сжатия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Распаковка текста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Последовательно читается сжатый текст. Если символу предшествует нулевой  байт, то в распакованный текст вносится сам символ. Если символу предшествуют два числа </a:t>
            </a:r>
            <a:r>
              <a:rPr lang="en-US" dirty="0"/>
              <a:t>M </a:t>
            </a:r>
            <a:r>
              <a:rPr lang="ru-RU" dirty="0"/>
              <a:t>и </a:t>
            </a:r>
            <a:r>
              <a:rPr lang="en-US" dirty="0"/>
              <a:t>N </a:t>
            </a:r>
            <a:r>
              <a:rPr lang="ru-RU" dirty="0"/>
              <a:t>больше нуля, то в восстановленном тексте читается комбинация символов, начинающаяся на М символов левее текущего и содержащая </a:t>
            </a:r>
            <a:r>
              <a:rPr lang="en-US" dirty="0"/>
              <a:t>N </a:t>
            </a:r>
            <a:r>
              <a:rPr lang="ru-RU" dirty="0"/>
              <a:t>последовательных символов. Этак комбинация вставляется в текст.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10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Алгоритм </a:t>
            </a:r>
            <a:r>
              <a:rPr lang="en-US" sz="4000" dirty="0"/>
              <a:t>LZ78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57276"/>
            <a:ext cx="10515600" cy="539432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900" b="1" dirty="0"/>
              <a:t>Сжатие текста</a:t>
            </a:r>
            <a:endParaRPr lang="ru-RU" sz="2900" dirty="0"/>
          </a:p>
          <a:p>
            <a:pPr marL="0" lvl="0" indent="0">
              <a:buNone/>
            </a:pPr>
            <a:r>
              <a:rPr lang="en-US" sz="2900" dirty="0"/>
              <a:t>1. </a:t>
            </a:r>
            <a:r>
              <a:rPr lang="ru-RU" sz="2900" dirty="0"/>
              <a:t>Создается словарь комбинаций символов для сжимаемого текста.</a:t>
            </a:r>
          </a:p>
          <a:p>
            <a:pPr marL="0" lvl="0" indent="0">
              <a:buNone/>
            </a:pPr>
            <a:r>
              <a:rPr lang="en-US" sz="2900" dirty="0"/>
              <a:t>2. </a:t>
            </a:r>
            <a:r>
              <a:rPr lang="ru-RU" sz="2900" dirty="0"/>
              <a:t>Комбинации символов в сжимаемом тексте заменяются их кодом (не номером) из словаря символов.</a:t>
            </a:r>
          </a:p>
          <a:p>
            <a:pPr marL="0" indent="0">
              <a:buNone/>
            </a:pPr>
            <a:r>
              <a:rPr lang="ru-RU" sz="2900" b="1" dirty="0"/>
              <a:t> Создание словаря комбинаций символов</a:t>
            </a:r>
            <a:endParaRPr lang="ru-RU" sz="2900" dirty="0"/>
          </a:p>
          <a:p>
            <a:pPr marL="0" indent="0">
              <a:buNone/>
            </a:pPr>
            <a:r>
              <a:rPr lang="ru-RU" sz="2900" dirty="0"/>
              <a:t>1. Создается таблица, содержащая 3 строки: строка 1 – Комбинации символов, строка 2 – Номер комбинации по порядку, строка 3 – Код комбинации в виде «число» «символ»</a:t>
            </a:r>
          </a:p>
          <a:p>
            <a:pPr marL="0" indent="0">
              <a:buNone/>
            </a:pPr>
            <a:r>
              <a:rPr lang="ru-RU" sz="2900" dirty="0"/>
              <a:t>2. В таблицу вносится пустая комбинация символов и ей присваивается номер 0.</a:t>
            </a:r>
          </a:p>
          <a:p>
            <a:pPr marL="0" indent="0">
              <a:buNone/>
            </a:pPr>
            <a:r>
              <a:rPr lang="ru-RU" sz="2900" dirty="0"/>
              <a:t>3. Из сжимаемого текста читается первый символ (пусть это буква А) и считается, что он является комбинацией, ему присваивается номер 1 и код 0</a:t>
            </a:r>
            <a:r>
              <a:rPr lang="en-US" sz="2900" dirty="0"/>
              <a:t>A</a:t>
            </a:r>
            <a:r>
              <a:rPr lang="ru-RU" sz="2900" dirty="0"/>
              <a:t> (для символа «</a:t>
            </a:r>
            <a:r>
              <a:rPr lang="en-US" sz="2900" dirty="0"/>
              <a:t>A</a:t>
            </a:r>
            <a:r>
              <a:rPr lang="ru-RU" sz="2900" dirty="0"/>
              <a:t>»)</a:t>
            </a:r>
          </a:p>
          <a:p>
            <a:pPr marL="0" indent="0">
              <a:buNone/>
            </a:pPr>
            <a:r>
              <a:rPr lang="ru-RU" sz="2900" dirty="0"/>
              <a:t>4. Из сжимаемого текста читается следующий символ и проверяется существует ли такая комбинация в таблице. </a:t>
            </a:r>
          </a:p>
          <a:p>
            <a:pPr marL="0" indent="0">
              <a:buNone/>
            </a:pPr>
            <a:r>
              <a:rPr lang="ru-RU" sz="2900" dirty="0"/>
              <a:t>5. Если комбинация не существует, то она записывается в таблицу, ей присваивается очередной номер и код аналогично п.3</a:t>
            </a:r>
          </a:p>
          <a:p>
            <a:pPr marL="0" indent="0">
              <a:buNone/>
            </a:pPr>
            <a:r>
              <a:rPr lang="ru-RU" sz="2900" dirty="0"/>
              <a:t>6.  Если комбинация существует, то код комбинации начинается с номера существующей комбинации, а из сжимаемого текста читается следующий символ и дописывается справа к прочитанной комбинации и переход к пункту </a:t>
            </a:r>
            <a:r>
              <a:rPr lang="en-US" sz="2900" dirty="0"/>
              <a:t>5</a:t>
            </a:r>
            <a:r>
              <a:rPr lang="ru-RU" sz="2900" dirty="0"/>
              <a:t>.</a:t>
            </a:r>
          </a:p>
          <a:p>
            <a:pPr marL="0" indent="0">
              <a:buNone/>
            </a:pPr>
            <a:r>
              <a:rPr lang="ru-RU" sz="2900" dirty="0"/>
              <a:t>7. Если следующего символа в сжимаемом тексте нет, то КОНЕЦ (словарь сформирован)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55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515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Алгоритм </a:t>
            </a:r>
            <a:r>
              <a:rPr lang="en-US" sz="4000" dirty="0"/>
              <a:t>LZ78 (</a:t>
            </a:r>
            <a:r>
              <a:rPr lang="ru-RU" sz="4000" dirty="0"/>
              <a:t>пример)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9320" y="1229360"/>
            <a:ext cx="10515600" cy="5405120"/>
          </a:xfrm>
          <a:noFill/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Текст «расколотый колокол около колокольни расколот» (44 символа). Значит объем составляет 44*8=352 бит.</a:t>
            </a:r>
          </a:p>
          <a:p>
            <a:pPr marL="0" indent="0">
              <a:buNone/>
            </a:pPr>
            <a:r>
              <a:rPr lang="ru-RU" sz="2000" dirty="0"/>
              <a:t>Таблица формирования словаря 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933497"/>
              </p:ext>
            </p:extLst>
          </p:nvPr>
        </p:nvGraphicFramePr>
        <p:xfrm>
          <a:off x="985520" y="2534921"/>
          <a:ext cx="10307324" cy="1503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8780">
                  <a:extLst>
                    <a:ext uri="{9D8B030D-6E8A-4147-A177-3AD203B41FA5}">
                      <a16:colId xmlns:a16="http://schemas.microsoft.com/office/drawing/2014/main" val="3409456530"/>
                    </a:ext>
                  </a:extLst>
                </a:gridCol>
                <a:gridCol w="454692">
                  <a:extLst>
                    <a:ext uri="{9D8B030D-6E8A-4147-A177-3AD203B41FA5}">
                      <a16:colId xmlns:a16="http://schemas.microsoft.com/office/drawing/2014/main" val="1341825740"/>
                    </a:ext>
                  </a:extLst>
                </a:gridCol>
                <a:gridCol w="758532">
                  <a:extLst>
                    <a:ext uri="{9D8B030D-6E8A-4147-A177-3AD203B41FA5}">
                      <a16:colId xmlns:a16="http://schemas.microsoft.com/office/drawing/2014/main" val="3438203371"/>
                    </a:ext>
                  </a:extLst>
                </a:gridCol>
                <a:gridCol w="758532">
                  <a:extLst>
                    <a:ext uri="{9D8B030D-6E8A-4147-A177-3AD203B41FA5}">
                      <a16:colId xmlns:a16="http://schemas.microsoft.com/office/drawing/2014/main" val="2170846883"/>
                    </a:ext>
                  </a:extLst>
                </a:gridCol>
                <a:gridCol w="758532">
                  <a:extLst>
                    <a:ext uri="{9D8B030D-6E8A-4147-A177-3AD203B41FA5}">
                      <a16:colId xmlns:a16="http://schemas.microsoft.com/office/drawing/2014/main" val="1741524034"/>
                    </a:ext>
                  </a:extLst>
                </a:gridCol>
                <a:gridCol w="758532">
                  <a:extLst>
                    <a:ext uri="{9D8B030D-6E8A-4147-A177-3AD203B41FA5}">
                      <a16:colId xmlns:a16="http://schemas.microsoft.com/office/drawing/2014/main" val="54371703"/>
                    </a:ext>
                  </a:extLst>
                </a:gridCol>
                <a:gridCol w="758532">
                  <a:extLst>
                    <a:ext uri="{9D8B030D-6E8A-4147-A177-3AD203B41FA5}">
                      <a16:colId xmlns:a16="http://schemas.microsoft.com/office/drawing/2014/main" val="1435492519"/>
                    </a:ext>
                  </a:extLst>
                </a:gridCol>
                <a:gridCol w="758532">
                  <a:extLst>
                    <a:ext uri="{9D8B030D-6E8A-4147-A177-3AD203B41FA5}">
                      <a16:colId xmlns:a16="http://schemas.microsoft.com/office/drawing/2014/main" val="3752784770"/>
                    </a:ext>
                  </a:extLst>
                </a:gridCol>
                <a:gridCol w="758532">
                  <a:extLst>
                    <a:ext uri="{9D8B030D-6E8A-4147-A177-3AD203B41FA5}">
                      <a16:colId xmlns:a16="http://schemas.microsoft.com/office/drawing/2014/main" val="3682731158"/>
                    </a:ext>
                  </a:extLst>
                </a:gridCol>
                <a:gridCol w="758532">
                  <a:extLst>
                    <a:ext uri="{9D8B030D-6E8A-4147-A177-3AD203B41FA5}">
                      <a16:colId xmlns:a16="http://schemas.microsoft.com/office/drawing/2014/main" val="3070828358"/>
                    </a:ext>
                  </a:extLst>
                </a:gridCol>
                <a:gridCol w="758532">
                  <a:extLst>
                    <a:ext uri="{9D8B030D-6E8A-4147-A177-3AD203B41FA5}">
                      <a16:colId xmlns:a16="http://schemas.microsoft.com/office/drawing/2014/main" val="3721695563"/>
                    </a:ext>
                  </a:extLst>
                </a:gridCol>
                <a:gridCol w="758532">
                  <a:extLst>
                    <a:ext uri="{9D8B030D-6E8A-4147-A177-3AD203B41FA5}">
                      <a16:colId xmlns:a16="http://schemas.microsoft.com/office/drawing/2014/main" val="7144647"/>
                    </a:ext>
                  </a:extLst>
                </a:gridCol>
                <a:gridCol w="758532">
                  <a:extLst>
                    <a:ext uri="{9D8B030D-6E8A-4147-A177-3AD203B41FA5}">
                      <a16:colId xmlns:a16="http://schemas.microsoft.com/office/drawing/2014/main" val="2359589210"/>
                    </a:ext>
                  </a:extLst>
                </a:gridCol>
              </a:tblGrid>
              <a:tr h="7483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Комби</a:t>
                      </a:r>
                      <a:r>
                        <a:rPr lang="ru-RU" sz="2000" dirty="0">
                          <a:effectLst/>
                        </a:rPr>
                        <a:t>-нация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р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а</a:t>
                      </a:r>
                      <a:endParaRPr lang="ru-RU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к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л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от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ы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й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_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ко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659104"/>
                  </a:ext>
                </a:extLst>
              </a:tr>
              <a:tr h="3488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Номер</a:t>
                      </a:r>
                      <a:endParaRPr lang="ru-RU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2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3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4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5</a:t>
                      </a:r>
                      <a:endParaRPr lang="ru-RU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6</a:t>
                      </a:r>
                      <a:endParaRPr lang="ru-RU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7</a:t>
                      </a:r>
                      <a:endParaRPr lang="ru-RU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8</a:t>
                      </a:r>
                      <a:endParaRPr lang="ru-RU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9</a:t>
                      </a:r>
                      <a:endParaRPr lang="ru-RU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10</a:t>
                      </a:r>
                      <a:endParaRPr lang="ru-RU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11</a:t>
                      </a:r>
                      <a:endParaRPr lang="ru-RU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079328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Код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0р</a:t>
                      </a:r>
                      <a:endParaRPr lang="ru-RU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0а</a:t>
                      </a:r>
                      <a:endParaRPr lang="ru-RU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0с</a:t>
                      </a:r>
                      <a:endParaRPr lang="ru-RU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0к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0о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0л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5т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0ы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0й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0_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4о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0654366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720296"/>
              </p:ext>
            </p:extLst>
          </p:nvPr>
        </p:nvGraphicFramePr>
        <p:xfrm>
          <a:off x="985520" y="4211321"/>
          <a:ext cx="10307321" cy="1364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4043">
                  <a:extLst>
                    <a:ext uri="{9D8B030D-6E8A-4147-A177-3AD203B41FA5}">
                      <a16:colId xmlns:a16="http://schemas.microsoft.com/office/drawing/2014/main" val="3462651775"/>
                    </a:ext>
                  </a:extLst>
                </a:gridCol>
                <a:gridCol w="461023">
                  <a:extLst>
                    <a:ext uri="{9D8B030D-6E8A-4147-A177-3AD203B41FA5}">
                      <a16:colId xmlns:a16="http://schemas.microsoft.com/office/drawing/2014/main" val="2313229402"/>
                    </a:ext>
                  </a:extLst>
                </a:gridCol>
                <a:gridCol w="699624">
                  <a:extLst>
                    <a:ext uri="{9D8B030D-6E8A-4147-A177-3AD203B41FA5}">
                      <a16:colId xmlns:a16="http://schemas.microsoft.com/office/drawing/2014/main" val="3016930240"/>
                    </a:ext>
                  </a:extLst>
                </a:gridCol>
                <a:gridCol w="700635">
                  <a:extLst>
                    <a:ext uri="{9D8B030D-6E8A-4147-A177-3AD203B41FA5}">
                      <a16:colId xmlns:a16="http://schemas.microsoft.com/office/drawing/2014/main" val="297673605"/>
                    </a:ext>
                  </a:extLst>
                </a:gridCol>
                <a:gridCol w="714789">
                  <a:extLst>
                    <a:ext uri="{9D8B030D-6E8A-4147-A177-3AD203B41FA5}">
                      <a16:colId xmlns:a16="http://schemas.microsoft.com/office/drawing/2014/main" val="1808640613"/>
                    </a:ext>
                  </a:extLst>
                </a:gridCol>
                <a:gridCol w="699624">
                  <a:extLst>
                    <a:ext uri="{9D8B030D-6E8A-4147-A177-3AD203B41FA5}">
                      <a16:colId xmlns:a16="http://schemas.microsoft.com/office/drawing/2014/main" val="1606198441"/>
                    </a:ext>
                  </a:extLst>
                </a:gridCol>
                <a:gridCol w="685469">
                  <a:extLst>
                    <a:ext uri="{9D8B030D-6E8A-4147-A177-3AD203B41FA5}">
                      <a16:colId xmlns:a16="http://schemas.microsoft.com/office/drawing/2014/main" val="3608125381"/>
                    </a:ext>
                  </a:extLst>
                </a:gridCol>
                <a:gridCol w="700635">
                  <a:extLst>
                    <a:ext uri="{9D8B030D-6E8A-4147-A177-3AD203B41FA5}">
                      <a16:colId xmlns:a16="http://schemas.microsoft.com/office/drawing/2014/main" val="1040427794"/>
                    </a:ext>
                  </a:extLst>
                </a:gridCol>
                <a:gridCol w="685469">
                  <a:extLst>
                    <a:ext uri="{9D8B030D-6E8A-4147-A177-3AD203B41FA5}">
                      <a16:colId xmlns:a16="http://schemas.microsoft.com/office/drawing/2014/main" val="1453423621"/>
                    </a:ext>
                  </a:extLst>
                </a:gridCol>
                <a:gridCol w="686482">
                  <a:extLst>
                    <a:ext uri="{9D8B030D-6E8A-4147-A177-3AD203B41FA5}">
                      <a16:colId xmlns:a16="http://schemas.microsoft.com/office/drawing/2014/main" val="3995552739"/>
                    </a:ext>
                  </a:extLst>
                </a:gridCol>
                <a:gridCol w="686482">
                  <a:extLst>
                    <a:ext uri="{9D8B030D-6E8A-4147-A177-3AD203B41FA5}">
                      <a16:colId xmlns:a16="http://schemas.microsoft.com/office/drawing/2014/main" val="3694636156"/>
                    </a:ext>
                  </a:extLst>
                </a:gridCol>
                <a:gridCol w="685469">
                  <a:extLst>
                    <a:ext uri="{9D8B030D-6E8A-4147-A177-3AD203B41FA5}">
                      <a16:colId xmlns:a16="http://schemas.microsoft.com/office/drawing/2014/main" val="2642136448"/>
                    </a:ext>
                  </a:extLst>
                </a:gridCol>
                <a:gridCol w="681426">
                  <a:extLst>
                    <a:ext uri="{9D8B030D-6E8A-4147-A177-3AD203B41FA5}">
                      <a16:colId xmlns:a16="http://schemas.microsoft.com/office/drawing/2014/main" val="4136268314"/>
                    </a:ext>
                  </a:extLst>
                </a:gridCol>
                <a:gridCol w="656151">
                  <a:extLst>
                    <a:ext uri="{9D8B030D-6E8A-4147-A177-3AD203B41FA5}">
                      <a16:colId xmlns:a16="http://schemas.microsoft.com/office/drawing/2014/main" val="883055482"/>
                    </a:ext>
                  </a:extLst>
                </a:gridCol>
              </a:tblGrid>
              <a:tr h="3775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Комби</a:t>
                      </a:r>
                      <a:r>
                        <a:rPr lang="ru-RU" sz="2000" dirty="0">
                          <a:effectLst/>
                        </a:rPr>
                        <a:t>-нация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ло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кол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_о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коло</a:t>
                      </a:r>
                      <a:endParaRPr lang="ru-RU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_к</a:t>
                      </a:r>
                      <a:endParaRPr lang="ru-RU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ол</a:t>
                      </a:r>
                      <a:endParaRPr lang="ru-RU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око</a:t>
                      </a:r>
                      <a:endParaRPr lang="ru-RU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ль </a:t>
                      </a:r>
                      <a:endParaRPr lang="ru-RU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н 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и 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_р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ас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колот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869998"/>
                  </a:ext>
                </a:extLst>
              </a:tr>
              <a:tr h="3775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Номер</a:t>
                      </a:r>
                      <a:endParaRPr lang="ru-RU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12</a:t>
                      </a:r>
                      <a:endParaRPr lang="ru-RU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13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14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15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16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17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18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19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20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21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22</a:t>
                      </a:r>
                      <a:endParaRPr lang="ru-RU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23</a:t>
                      </a:r>
                      <a:endParaRPr lang="ru-RU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24</a:t>
                      </a:r>
                      <a:endParaRPr lang="ru-RU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4029489"/>
                  </a:ext>
                </a:extLst>
              </a:tr>
              <a:tr h="3775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Код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6о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11л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10о</a:t>
                      </a:r>
                      <a:endParaRPr lang="ru-RU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13о</a:t>
                      </a:r>
                      <a:endParaRPr lang="ru-RU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10к</a:t>
                      </a:r>
                      <a:endParaRPr lang="ru-RU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5о</a:t>
                      </a:r>
                      <a:endParaRPr lang="ru-RU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17о</a:t>
                      </a:r>
                      <a:endParaRPr lang="ru-RU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6ь</a:t>
                      </a:r>
                      <a:endParaRPr lang="ru-RU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0н</a:t>
                      </a:r>
                      <a:endParaRPr lang="ru-RU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0и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10р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2с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15т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873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22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25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Алгоритм </a:t>
            </a:r>
            <a:r>
              <a:rPr lang="en-US" sz="4000" dirty="0"/>
              <a:t>LZ78 (</a:t>
            </a:r>
            <a:r>
              <a:rPr lang="ru-RU" sz="4000" dirty="0"/>
              <a:t>пример)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95376"/>
            <a:ext cx="10515600" cy="5081587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/>
              <a:t> Создание сжатого текста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ru-RU" sz="2000" dirty="0"/>
              <a:t>Если записать просто номера комбинаций, то получим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/>
              <a:t>0 1 2 3 4 …24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/>
              <a:t>М=25*5=125 бит = 16 байт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 err="1"/>
              <a:t>Ксж</a:t>
            </a:r>
            <a:r>
              <a:rPr lang="ru-RU" sz="2000" dirty="0"/>
              <a:t>=352/16=22</a:t>
            </a:r>
          </a:p>
          <a:p>
            <a:pPr marL="0" indent="0">
              <a:buNone/>
            </a:pPr>
            <a:r>
              <a:rPr lang="ru-RU" sz="2000" dirty="0"/>
              <a:t>Но нужен словарь объемом 16 + 352 = 368 байт. Значит </a:t>
            </a:r>
            <a:r>
              <a:rPr lang="ru-RU" sz="2000" dirty="0" err="1"/>
              <a:t>Ксж</a:t>
            </a:r>
            <a:r>
              <a:rPr lang="en-US" sz="2000" dirty="0"/>
              <a:t>&lt;1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2. </a:t>
            </a:r>
            <a:r>
              <a:rPr lang="ru-RU" sz="2000" dirty="0"/>
              <a:t>Для сжатия текста можно просто последовательно записать коды из таблицы. Сжатый текст будет иметь вид</a:t>
            </a:r>
          </a:p>
          <a:p>
            <a:pPr marL="0" indent="0">
              <a:buNone/>
            </a:pPr>
            <a:r>
              <a:rPr lang="ru-RU" sz="2000" dirty="0"/>
              <a:t>0р0а0с0к0о0л5т0ы0й0_4о6о11л10о13о10к5о17о6ь0н0и10р2с15т  -55 символов</a:t>
            </a:r>
          </a:p>
          <a:p>
            <a:pPr marL="0" indent="0">
              <a:buNone/>
            </a:pPr>
            <a:r>
              <a:rPr lang="ru-RU" sz="2000" dirty="0"/>
              <a:t>Каждая комбинация имеет размер 5+8=13 байт. Размер сжатого текста 13*24=312 бит</a:t>
            </a:r>
          </a:p>
          <a:p>
            <a:pPr marL="0" indent="0">
              <a:buNone/>
            </a:pPr>
            <a:r>
              <a:rPr lang="ru-RU" sz="2000" dirty="0" err="1"/>
              <a:t>Ксж</a:t>
            </a:r>
            <a:r>
              <a:rPr lang="ru-RU" sz="2000" dirty="0"/>
              <a:t>=352/312=1,13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2604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Алгоритм </a:t>
            </a:r>
            <a:r>
              <a:rPr lang="en-US" sz="4000" dirty="0"/>
              <a:t>LZ78 (</a:t>
            </a:r>
            <a:r>
              <a:rPr lang="ru-RU" sz="4000" dirty="0"/>
              <a:t>распаковка текста)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600" dirty="0"/>
              <a:t>1. Последовательно читаются символы сжатого текста и по ним восстанавливается словарь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600" dirty="0"/>
              <a:t>2. Коды комбинаций символов заменятся самими комбинациями из словаря</a:t>
            </a:r>
          </a:p>
          <a:p>
            <a:pPr marL="0" indent="0">
              <a:buNone/>
            </a:pPr>
            <a:r>
              <a:rPr lang="ru-RU" sz="2600" b="1" dirty="0"/>
              <a:t>Алгоритм восстановления словаря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600" dirty="0"/>
              <a:t>Прочитать очередной  номер комбинации.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600" dirty="0"/>
              <a:t>Если номер комбинации равен 0, то в строку «Комбинация» нужно записать просто символ из кода, а в строку номер записать очередной номер.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600" dirty="0"/>
              <a:t>Если номер комбинации не равен нулю, то в строку «Комбинация»  записать комбинацию символов с прочитанным номером и дописать к ней справа символ из кода, а в строку номер записать очередной номер.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600" dirty="0"/>
              <a:t>Если кодов больше нет, то КОНЕЦ – словарь восстановлен.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9269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Алгоритм </a:t>
            </a:r>
            <a:r>
              <a:rPr lang="en-US" sz="4000" dirty="0"/>
              <a:t>LZ78 (</a:t>
            </a:r>
            <a:r>
              <a:rPr lang="ru-RU" sz="4000" dirty="0"/>
              <a:t>распаковка  текста)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2975" y="1081088"/>
            <a:ext cx="10515600" cy="4929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Сжатый текст</a:t>
            </a:r>
          </a:p>
          <a:p>
            <a:pPr marL="0" indent="0">
              <a:buNone/>
            </a:pPr>
            <a:r>
              <a:rPr lang="ru-RU" sz="2000" b="1" dirty="0"/>
              <a:t>0р0а0с0к0о0л5т0ы0й0_4о6о11л10о13о10к5о17о6ь0н0и10р2с15т</a:t>
            </a:r>
          </a:p>
          <a:p>
            <a:pPr marL="0" indent="0">
              <a:buNone/>
            </a:pPr>
            <a:endParaRPr lang="ru-RU" sz="2000" b="1" dirty="0"/>
          </a:p>
          <a:p>
            <a:pPr marL="0" indent="0">
              <a:buNone/>
            </a:pPr>
            <a:r>
              <a:rPr lang="ru-RU" sz="2000" dirty="0"/>
              <a:t>Восстановленная таблица словаря</a:t>
            </a:r>
          </a:p>
          <a:p>
            <a:pPr marL="0" indent="0">
              <a:buNone/>
            </a:pPr>
            <a:endParaRPr lang="ru-RU" sz="20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955544"/>
              </p:ext>
            </p:extLst>
          </p:nvPr>
        </p:nvGraphicFramePr>
        <p:xfrm>
          <a:off x="838200" y="2943225"/>
          <a:ext cx="8591549" cy="12919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6179">
                  <a:extLst>
                    <a:ext uri="{9D8B030D-6E8A-4147-A177-3AD203B41FA5}">
                      <a16:colId xmlns:a16="http://schemas.microsoft.com/office/drawing/2014/main" val="3984259461"/>
                    </a:ext>
                  </a:extLst>
                </a:gridCol>
                <a:gridCol w="373393">
                  <a:extLst>
                    <a:ext uri="{9D8B030D-6E8A-4147-A177-3AD203B41FA5}">
                      <a16:colId xmlns:a16="http://schemas.microsoft.com/office/drawing/2014/main" val="90557630"/>
                    </a:ext>
                  </a:extLst>
                </a:gridCol>
                <a:gridCol w="622907">
                  <a:extLst>
                    <a:ext uri="{9D8B030D-6E8A-4147-A177-3AD203B41FA5}">
                      <a16:colId xmlns:a16="http://schemas.microsoft.com/office/drawing/2014/main" val="2317055229"/>
                    </a:ext>
                  </a:extLst>
                </a:gridCol>
                <a:gridCol w="622907">
                  <a:extLst>
                    <a:ext uri="{9D8B030D-6E8A-4147-A177-3AD203B41FA5}">
                      <a16:colId xmlns:a16="http://schemas.microsoft.com/office/drawing/2014/main" val="2245106253"/>
                    </a:ext>
                  </a:extLst>
                </a:gridCol>
                <a:gridCol w="622907">
                  <a:extLst>
                    <a:ext uri="{9D8B030D-6E8A-4147-A177-3AD203B41FA5}">
                      <a16:colId xmlns:a16="http://schemas.microsoft.com/office/drawing/2014/main" val="3207770880"/>
                    </a:ext>
                  </a:extLst>
                </a:gridCol>
                <a:gridCol w="622907">
                  <a:extLst>
                    <a:ext uri="{9D8B030D-6E8A-4147-A177-3AD203B41FA5}">
                      <a16:colId xmlns:a16="http://schemas.microsoft.com/office/drawing/2014/main" val="3698216634"/>
                    </a:ext>
                  </a:extLst>
                </a:gridCol>
                <a:gridCol w="622907">
                  <a:extLst>
                    <a:ext uri="{9D8B030D-6E8A-4147-A177-3AD203B41FA5}">
                      <a16:colId xmlns:a16="http://schemas.microsoft.com/office/drawing/2014/main" val="939742401"/>
                    </a:ext>
                  </a:extLst>
                </a:gridCol>
                <a:gridCol w="622907">
                  <a:extLst>
                    <a:ext uri="{9D8B030D-6E8A-4147-A177-3AD203B41FA5}">
                      <a16:colId xmlns:a16="http://schemas.microsoft.com/office/drawing/2014/main" val="2526883386"/>
                    </a:ext>
                  </a:extLst>
                </a:gridCol>
                <a:gridCol w="622907">
                  <a:extLst>
                    <a:ext uri="{9D8B030D-6E8A-4147-A177-3AD203B41FA5}">
                      <a16:colId xmlns:a16="http://schemas.microsoft.com/office/drawing/2014/main" val="1209365495"/>
                    </a:ext>
                  </a:extLst>
                </a:gridCol>
                <a:gridCol w="622907">
                  <a:extLst>
                    <a:ext uri="{9D8B030D-6E8A-4147-A177-3AD203B41FA5}">
                      <a16:colId xmlns:a16="http://schemas.microsoft.com/office/drawing/2014/main" val="1199661352"/>
                    </a:ext>
                  </a:extLst>
                </a:gridCol>
                <a:gridCol w="622907">
                  <a:extLst>
                    <a:ext uri="{9D8B030D-6E8A-4147-A177-3AD203B41FA5}">
                      <a16:colId xmlns:a16="http://schemas.microsoft.com/office/drawing/2014/main" val="3650911995"/>
                    </a:ext>
                  </a:extLst>
                </a:gridCol>
                <a:gridCol w="622907">
                  <a:extLst>
                    <a:ext uri="{9D8B030D-6E8A-4147-A177-3AD203B41FA5}">
                      <a16:colId xmlns:a16="http://schemas.microsoft.com/office/drawing/2014/main" val="400862080"/>
                    </a:ext>
                  </a:extLst>
                </a:gridCol>
                <a:gridCol w="622907">
                  <a:extLst>
                    <a:ext uri="{9D8B030D-6E8A-4147-A177-3AD203B41FA5}">
                      <a16:colId xmlns:a16="http://schemas.microsoft.com/office/drawing/2014/main" val="2394470589"/>
                    </a:ext>
                  </a:extLst>
                </a:gridCol>
              </a:tblGrid>
              <a:tr h="3829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Комбина-ция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р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а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к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л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от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ы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й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_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ко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918527"/>
                  </a:ext>
                </a:extLst>
              </a:tr>
              <a:tr h="2582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Номер</a:t>
                      </a:r>
                      <a:endParaRPr lang="ru-RU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2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3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4</a:t>
                      </a:r>
                      <a:endParaRPr lang="ru-RU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5</a:t>
                      </a:r>
                      <a:endParaRPr lang="ru-RU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6</a:t>
                      </a:r>
                      <a:endParaRPr lang="ru-RU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7</a:t>
                      </a:r>
                      <a:endParaRPr lang="ru-RU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8</a:t>
                      </a:r>
                      <a:endParaRPr lang="ru-RU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9</a:t>
                      </a:r>
                      <a:endParaRPr lang="ru-RU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10</a:t>
                      </a:r>
                      <a:endParaRPr lang="ru-RU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11</a:t>
                      </a:r>
                      <a:endParaRPr lang="ru-RU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1195456"/>
                  </a:ext>
                </a:extLst>
              </a:tr>
              <a:tr h="37752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Код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0р</a:t>
                      </a:r>
                      <a:endParaRPr lang="ru-RU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0а</a:t>
                      </a:r>
                      <a:endParaRPr lang="ru-RU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0с</a:t>
                      </a:r>
                      <a:endParaRPr lang="ru-RU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0к</a:t>
                      </a:r>
                      <a:endParaRPr lang="ru-RU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0о</a:t>
                      </a:r>
                      <a:endParaRPr lang="ru-RU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0л</a:t>
                      </a:r>
                      <a:endParaRPr lang="ru-RU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5т</a:t>
                      </a:r>
                      <a:endParaRPr lang="ru-RU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0ы</a:t>
                      </a:r>
                      <a:endParaRPr lang="ru-RU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0й</a:t>
                      </a:r>
                      <a:endParaRPr lang="ru-RU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0_</a:t>
                      </a:r>
                      <a:endParaRPr lang="ru-RU" sz="20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4о</a:t>
                      </a:r>
                      <a:endParaRPr lang="ru-RU" sz="20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224752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42975" y="4562475"/>
            <a:ext cx="888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Восстановление текста – последовательная запись комбинаций из таблицы</a:t>
            </a:r>
          </a:p>
        </p:txBody>
      </p:sp>
    </p:spTree>
    <p:extLst>
      <p:ext uri="{BB962C8B-B14F-4D97-AF65-F5344CB8AC3E}">
        <p14:creationId xmlns:p14="http://schemas.microsoft.com/office/powerpoint/2010/main" val="3806381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Алгоритм </a:t>
            </a:r>
            <a:r>
              <a:rPr lang="en-US" sz="4000" dirty="0"/>
              <a:t>LZW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62050"/>
            <a:ext cx="10515600" cy="5429250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800" b="1" dirty="0"/>
              <a:t>Сжатие текста</a:t>
            </a:r>
            <a:endParaRPr lang="en-US" sz="3800" dirty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800" dirty="0"/>
              <a:t>Создается словарь комбинаций символов для сжимаемого текста.</a:t>
            </a:r>
            <a:endParaRPr lang="en-US" sz="3800" dirty="0"/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800" dirty="0"/>
              <a:t>Комбинации символов в сжимаемом тексте заменяются их  </a:t>
            </a:r>
            <a:r>
              <a:rPr lang="ru-RU" sz="3800" b="1" dirty="0"/>
              <a:t>номером</a:t>
            </a:r>
            <a:r>
              <a:rPr lang="ru-RU" sz="3800" dirty="0"/>
              <a:t>  из словаря символов.</a:t>
            </a:r>
            <a:endParaRPr lang="en-US" sz="3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800" dirty="0"/>
              <a:t> </a:t>
            </a:r>
            <a:endParaRPr lang="en-US" sz="3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800" b="1" dirty="0"/>
              <a:t>Создание словаря комбинаций символов</a:t>
            </a:r>
            <a:endParaRPr lang="en-US" sz="3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800" dirty="0"/>
              <a:t>1. Создается таблица, содержащая 4 строки: строка 1 – Номер комбинации символов, строка 2 – Сжимаемый текст, строка 3 – Код комбинации, строка 4 – Комбинация в словаре</a:t>
            </a:r>
            <a:endParaRPr lang="en-US" sz="3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800" dirty="0"/>
              <a:t>2. В таблицу вносится пустая комбинация символов и ей присваивается номер 0.</a:t>
            </a:r>
            <a:endParaRPr lang="en-US" sz="3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800" dirty="0"/>
              <a:t>3. В таблицу вносятся все символы алфавита текста и им присваиваются последовательные номера. (Могут быть внесены все символы таблицы </a:t>
            </a:r>
            <a:r>
              <a:rPr lang="en-US" sz="3800" dirty="0"/>
              <a:t>ASCII </a:t>
            </a:r>
            <a:r>
              <a:rPr lang="ru-RU" sz="3800" dirty="0"/>
              <a:t>с номерами от 1 до 255)</a:t>
            </a:r>
            <a:endParaRPr lang="en-US" sz="3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800" dirty="0"/>
              <a:t>4.  Из сжимаемого текста читается очередной символ и он считается текущей комбинацией.   </a:t>
            </a:r>
            <a:endParaRPr lang="en-US" sz="3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800" dirty="0"/>
              <a:t>5. Если текущая  комбинация есть в словаре, то запоминается ее код (номер)  и читается следующий символ из текста и приписывается справа к текущей комбинации. Если такой комбинации нет, то она записывается в словарь с очередным номером (в строке «Номер»), а в сжатый текст записывается запомненный код (номер)  текущей комбинации. Если такая комбинация есть в словаре, то она становится текущей и переход к п.5. </a:t>
            </a:r>
            <a:endParaRPr lang="en-US" sz="3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800" dirty="0"/>
              <a:t>Если больше нет символов, то номер последней комбинации помещается в сжатый текст и кодирование завершается.</a:t>
            </a:r>
            <a:endParaRPr lang="en-US" sz="3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33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Алгоритм </a:t>
            </a:r>
            <a:r>
              <a:rPr lang="en-US" sz="4000" dirty="0"/>
              <a:t>LZW. </a:t>
            </a:r>
            <a:r>
              <a:rPr lang="ru-RU" sz="4000" dirty="0"/>
              <a:t>Пример.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33475"/>
            <a:ext cx="10515600" cy="5043488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расколотый_колокол_около_колокольни_расколот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Алфавит текста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Таблица формирования словаря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468927"/>
              </p:ext>
            </p:extLst>
          </p:nvPr>
        </p:nvGraphicFramePr>
        <p:xfrm>
          <a:off x="988473" y="2083027"/>
          <a:ext cx="7803101" cy="11224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6342">
                  <a:extLst>
                    <a:ext uri="{9D8B030D-6E8A-4147-A177-3AD203B41FA5}">
                      <a16:colId xmlns:a16="http://schemas.microsoft.com/office/drawing/2014/main" val="879146397"/>
                    </a:ext>
                  </a:extLst>
                </a:gridCol>
                <a:gridCol w="440794">
                  <a:extLst>
                    <a:ext uri="{9D8B030D-6E8A-4147-A177-3AD203B41FA5}">
                      <a16:colId xmlns:a16="http://schemas.microsoft.com/office/drawing/2014/main" val="1042275592"/>
                    </a:ext>
                  </a:extLst>
                </a:gridCol>
                <a:gridCol w="452601">
                  <a:extLst>
                    <a:ext uri="{9D8B030D-6E8A-4147-A177-3AD203B41FA5}">
                      <a16:colId xmlns:a16="http://schemas.microsoft.com/office/drawing/2014/main" val="991117745"/>
                    </a:ext>
                  </a:extLst>
                </a:gridCol>
                <a:gridCol w="453913">
                  <a:extLst>
                    <a:ext uri="{9D8B030D-6E8A-4147-A177-3AD203B41FA5}">
                      <a16:colId xmlns:a16="http://schemas.microsoft.com/office/drawing/2014/main" val="3181714030"/>
                    </a:ext>
                  </a:extLst>
                </a:gridCol>
                <a:gridCol w="440794">
                  <a:extLst>
                    <a:ext uri="{9D8B030D-6E8A-4147-A177-3AD203B41FA5}">
                      <a16:colId xmlns:a16="http://schemas.microsoft.com/office/drawing/2014/main" val="3109893729"/>
                    </a:ext>
                  </a:extLst>
                </a:gridCol>
                <a:gridCol w="440794">
                  <a:extLst>
                    <a:ext uri="{9D8B030D-6E8A-4147-A177-3AD203B41FA5}">
                      <a16:colId xmlns:a16="http://schemas.microsoft.com/office/drawing/2014/main" val="333162864"/>
                    </a:ext>
                  </a:extLst>
                </a:gridCol>
                <a:gridCol w="452601">
                  <a:extLst>
                    <a:ext uri="{9D8B030D-6E8A-4147-A177-3AD203B41FA5}">
                      <a16:colId xmlns:a16="http://schemas.microsoft.com/office/drawing/2014/main" val="2771342134"/>
                    </a:ext>
                  </a:extLst>
                </a:gridCol>
                <a:gridCol w="440794">
                  <a:extLst>
                    <a:ext uri="{9D8B030D-6E8A-4147-A177-3AD203B41FA5}">
                      <a16:colId xmlns:a16="http://schemas.microsoft.com/office/drawing/2014/main" val="3012961989"/>
                    </a:ext>
                  </a:extLst>
                </a:gridCol>
                <a:gridCol w="440794">
                  <a:extLst>
                    <a:ext uri="{9D8B030D-6E8A-4147-A177-3AD203B41FA5}">
                      <a16:colId xmlns:a16="http://schemas.microsoft.com/office/drawing/2014/main" val="1497688068"/>
                    </a:ext>
                  </a:extLst>
                </a:gridCol>
                <a:gridCol w="440794">
                  <a:extLst>
                    <a:ext uri="{9D8B030D-6E8A-4147-A177-3AD203B41FA5}">
                      <a16:colId xmlns:a16="http://schemas.microsoft.com/office/drawing/2014/main" val="3267129510"/>
                    </a:ext>
                  </a:extLst>
                </a:gridCol>
                <a:gridCol w="598220">
                  <a:extLst>
                    <a:ext uri="{9D8B030D-6E8A-4147-A177-3AD203B41FA5}">
                      <a16:colId xmlns:a16="http://schemas.microsoft.com/office/drawing/2014/main" val="3543136668"/>
                    </a:ext>
                  </a:extLst>
                </a:gridCol>
                <a:gridCol w="598220">
                  <a:extLst>
                    <a:ext uri="{9D8B030D-6E8A-4147-A177-3AD203B41FA5}">
                      <a16:colId xmlns:a16="http://schemas.microsoft.com/office/drawing/2014/main" val="3096088562"/>
                    </a:ext>
                  </a:extLst>
                </a:gridCol>
                <a:gridCol w="598220">
                  <a:extLst>
                    <a:ext uri="{9D8B030D-6E8A-4147-A177-3AD203B41FA5}">
                      <a16:colId xmlns:a16="http://schemas.microsoft.com/office/drawing/2014/main" val="583852414"/>
                    </a:ext>
                  </a:extLst>
                </a:gridCol>
                <a:gridCol w="598220">
                  <a:extLst>
                    <a:ext uri="{9D8B030D-6E8A-4147-A177-3AD203B41FA5}">
                      <a16:colId xmlns:a16="http://schemas.microsoft.com/office/drawing/2014/main" val="543668613"/>
                    </a:ext>
                  </a:extLst>
                </a:gridCol>
              </a:tblGrid>
              <a:tr h="7566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Номер символа 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8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9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10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11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12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13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6143170"/>
                  </a:ext>
                </a:extLst>
              </a:tr>
              <a:tr h="3511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Символ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а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и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й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к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л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н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о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р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с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т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ы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ь</a:t>
                      </a:r>
                      <a:endParaRPr lang="en-US" sz="24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_</a:t>
                      </a:r>
                      <a:endParaRPr lang="en-US" sz="24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8715032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39134"/>
              </p:ext>
            </p:extLst>
          </p:nvPr>
        </p:nvGraphicFramePr>
        <p:xfrm>
          <a:off x="988471" y="3655219"/>
          <a:ext cx="10079578" cy="25979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9963">
                  <a:extLst>
                    <a:ext uri="{9D8B030D-6E8A-4147-A177-3AD203B41FA5}">
                      <a16:colId xmlns:a16="http://schemas.microsoft.com/office/drawing/2014/main" val="798288787"/>
                    </a:ext>
                  </a:extLst>
                </a:gridCol>
                <a:gridCol w="354187">
                  <a:extLst>
                    <a:ext uri="{9D8B030D-6E8A-4147-A177-3AD203B41FA5}">
                      <a16:colId xmlns:a16="http://schemas.microsoft.com/office/drawing/2014/main" val="106253215"/>
                    </a:ext>
                  </a:extLst>
                </a:gridCol>
                <a:gridCol w="326304">
                  <a:extLst>
                    <a:ext uri="{9D8B030D-6E8A-4147-A177-3AD203B41FA5}">
                      <a16:colId xmlns:a16="http://schemas.microsoft.com/office/drawing/2014/main" val="1885494208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3820724158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383702656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407681861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259299525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180060838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598251276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794166874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34167595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87299494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40340502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8084161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314143184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25561888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58980728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94788524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485398457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321149142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809791835"/>
                    </a:ext>
                  </a:extLst>
                </a:gridCol>
                <a:gridCol w="809624">
                  <a:extLst>
                    <a:ext uri="{9D8B030D-6E8A-4147-A177-3AD203B41FA5}">
                      <a16:colId xmlns:a16="http://schemas.microsoft.com/office/drawing/2014/main" val="2937152284"/>
                    </a:ext>
                  </a:extLst>
                </a:gridCol>
              </a:tblGrid>
              <a:tr h="8118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Номер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0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5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6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7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8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9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10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11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12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13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14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15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16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17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18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19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20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2059501895"/>
                  </a:ext>
                </a:extLst>
              </a:tr>
              <a:tr h="4871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Текст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effectLst/>
                        <a:latin typeface="+mn-lt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effectLst/>
                        <a:latin typeface="+mn-lt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effectLst/>
                        <a:latin typeface="+mn-lt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effectLst/>
                        <a:latin typeface="+mn-lt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effectLst/>
                        <a:latin typeface="+mn-lt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 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 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 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 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 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 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 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 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 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р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а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с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к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о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л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о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1410404569"/>
                  </a:ext>
                </a:extLst>
              </a:tr>
              <a:tr h="8118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Код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0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2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3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4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5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6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7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8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9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10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11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12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13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8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1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9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4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7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5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7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421199594"/>
                  </a:ext>
                </a:extLst>
              </a:tr>
              <a:tr h="48711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Словарь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effectLst/>
                        <a:latin typeface="+mn-lt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а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и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й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к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л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н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о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р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с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т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ы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ь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_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  <a:latin typeface="+mn-lt"/>
                        </a:rPr>
                        <a:t>ра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ас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  <a:latin typeface="+mn-lt"/>
                        </a:rPr>
                        <a:t>ск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ко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  <a:latin typeface="+mn-lt"/>
                        </a:rPr>
                        <a:t>ол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  <a:latin typeface="+mn-lt"/>
                        </a:rPr>
                        <a:t>ло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от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235452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843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Алгоритм </a:t>
            </a:r>
            <a:r>
              <a:rPr lang="en-US" sz="4000" dirty="0"/>
              <a:t>LZW. </a:t>
            </a:r>
            <a:r>
              <a:rPr lang="ru-RU" sz="4000" dirty="0"/>
              <a:t>Пример.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33475"/>
            <a:ext cx="10515600" cy="5043488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 err="1"/>
              <a:t>расколо</a:t>
            </a:r>
            <a:r>
              <a:rPr lang="ru-RU" dirty="0" err="1"/>
              <a:t>тый_колокол_около_колокольни_расколот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086093"/>
              </p:ext>
            </p:extLst>
          </p:nvPr>
        </p:nvGraphicFramePr>
        <p:xfrm>
          <a:off x="971550" y="1644809"/>
          <a:ext cx="10382252" cy="19482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9626">
                  <a:extLst>
                    <a:ext uri="{9D8B030D-6E8A-4147-A177-3AD203B41FA5}">
                      <a16:colId xmlns:a16="http://schemas.microsoft.com/office/drawing/2014/main" val="2912134537"/>
                    </a:ext>
                  </a:extLst>
                </a:gridCol>
                <a:gridCol w="634048">
                  <a:extLst>
                    <a:ext uri="{9D8B030D-6E8A-4147-A177-3AD203B41FA5}">
                      <a16:colId xmlns:a16="http://schemas.microsoft.com/office/drawing/2014/main" val="479175162"/>
                    </a:ext>
                  </a:extLst>
                </a:gridCol>
                <a:gridCol w="737108">
                  <a:extLst>
                    <a:ext uri="{9D8B030D-6E8A-4147-A177-3AD203B41FA5}">
                      <a16:colId xmlns:a16="http://schemas.microsoft.com/office/drawing/2014/main" val="387564954"/>
                    </a:ext>
                  </a:extLst>
                </a:gridCol>
                <a:gridCol w="510823">
                  <a:extLst>
                    <a:ext uri="{9D8B030D-6E8A-4147-A177-3AD203B41FA5}">
                      <a16:colId xmlns:a16="http://schemas.microsoft.com/office/drawing/2014/main" val="2056469257"/>
                    </a:ext>
                  </a:extLst>
                </a:gridCol>
                <a:gridCol w="510823">
                  <a:extLst>
                    <a:ext uri="{9D8B030D-6E8A-4147-A177-3AD203B41FA5}">
                      <a16:colId xmlns:a16="http://schemas.microsoft.com/office/drawing/2014/main" val="2781520263"/>
                    </a:ext>
                  </a:extLst>
                </a:gridCol>
                <a:gridCol w="953312">
                  <a:extLst>
                    <a:ext uri="{9D8B030D-6E8A-4147-A177-3AD203B41FA5}">
                      <a16:colId xmlns:a16="http://schemas.microsoft.com/office/drawing/2014/main" val="1299906755"/>
                    </a:ext>
                  </a:extLst>
                </a:gridCol>
                <a:gridCol w="793120">
                  <a:extLst>
                    <a:ext uri="{9D8B030D-6E8A-4147-A177-3AD203B41FA5}">
                      <a16:colId xmlns:a16="http://schemas.microsoft.com/office/drawing/2014/main" val="3799005080"/>
                    </a:ext>
                  </a:extLst>
                </a:gridCol>
                <a:gridCol w="953312">
                  <a:extLst>
                    <a:ext uri="{9D8B030D-6E8A-4147-A177-3AD203B41FA5}">
                      <a16:colId xmlns:a16="http://schemas.microsoft.com/office/drawing/2014/main" val="2685943623"/>
                    </a:ext>
                  </a:extLst>
                </a:gridCol>
                <a:gridCol w="794240">
                  <a:extLst>
                    <a:ext uri="{9D8B030D-6E8A-4147-A177-3AD203B41FA5}">
                      <a16:colId xmlns:a16="http://schemas.microsoft.com/office/drawing/2014/main" val="532726705"/>
                    </a:ext>
                  </a:extLst>
                </a:gridCol>
                <a:gridCol w="1111264">
                  <a:extLst>
                    <a:ext uri="{9D8B030D-6E8A-4147-A177-3AD203B41FA5}">
                      <a16:colId xmlns:a16="http://schemas.microsoft.com/office/drawing/2014/main" val="2593891597"/>
                    </a:ext>
                  </a:extLst>
                </a:gridCol>
                <a:gridCol w="1111264">
                  <a:extLst>
                    <a:ext uri="{9D8B030D-6E8A-4147-A177-3AD203B41FA5}">
                      <a16:colId xmlns:a16="http://schemas.microsoft.com/office/drawing/2014/main" val="3294436659"/>
                    </a:ext>
                  </a:extLst>
                </a:gridCol>
                <a:gridCol w="953312">
                  <a:extLst>
                    <a:ext uri="{9D8B030D-6E8A-4147-A177-3AD203B41FA5}">
                      <a16:colId xmlns:a16="http://schemas.microsoft.com/office/drawing/2014/main" val="1270590153"/>
                    </a:ext>
                  </a:extLst>
                </a:gridCol>
              </a:tblGrid>
              <a:tr h="5173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Номер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3631641092"/>
                  </a:ext>
                </a:extLst>
              </a:tr>
              <a:tr h="37506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Текст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т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ы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й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 _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ко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ло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кол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_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кол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1393563371"/>
                  </a:ext>
                </a:extLst>
              </a:tr>
              <a:tr h="5173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Код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783285985"/>
                  </a:ext>
                </a:extLst>
              </a:tr>
              <a:tr h="5173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Словарь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ты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ый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й_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_к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кол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лок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кол_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_о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ок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коло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о_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extLst>
                  <a:ext uri="{0D108BD9-81ED-4DB2-BD59-A6C34878D82A}">
                    <a16:rowId xmlns:a16="http://schemas.microsoft.com/office/drawing/2014/main" val="1520507064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809509"/>
              </p:ext>
            </p:extLst>
          </p:nvPr>
        </p:nvGraphicFramePr>
        <p:xfrm>
          <a:off x="971545" y="3787934"/>
          <a:ext cx="9763129" cy="24652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6355">
                  <a:extLst>
                    <a:ext uri="{9D8B030D-6E8A-4147-A177-3AD203B41FA5}">
                      <a16:colId xmlns:a16="http://schemas.microsoft.com/office/drawing/2014/main" val="262512609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4005066650"/>
                    </a:ext>
                  </a:extLst>
                </a:gridCol>
                <a:gridCol w="610303">
                  <a:extLst>
                    <a:ext uri="{9D8B030D-6E8A-4147-A177-3AD203B41FA5}">
                      <a16:colId xmlns:a16="http://schemas.microsoft.com/office/drawing/2014/main" val="647649213"/>
                    </a:ext>
                  </a:extLst>
                </a:gridCol>
                <a:gridCol w="854311">
                  <a:extLst>
                    <a:ext uri="{9D8B030D-6E8A-4147-A177-3AD203B41FA5}">
                      <a16:colId xmlns:a16="http://schemas.microsoft.com/office/drawing/2014/main" val="4013653286"/>
                    </a:ext>
                  </a:extLst>
                </a:gridCol>
                <a:gridCol w="854311">
                  <a:extLst>
                    <a:ext uri="{9D8B030D-6E8A-4147-A177-3AD203B41FA5}">
                      <a16:colId xmlns:a16="http://schemas.microsoft.com/office/drawing/2014/main" val="4204005944"/>
                    </a:ext>
                  </a:extLst>
                </a:gridCol>
                <a:gridCol w="854311">
                  <a:extLst>
                    <a:ext uri="{9D8B030D-6E8A-4147-A177-3AD203B41FA5}">
                      <a16:colId xmlns:a16="http://schemas.microsoft.com/office/drawing/2014/main" val="3450407114"/>
                    </a:ext>
                  </a:extLst>
                </a:gridCol>
                <a:gridCol w="854311">
                  <a:extLst>
                    <a:ext uri="{9D8B030D-6E8A-4147-A177-3AD203B41FA5}">
                      <a16:colId xmlns:a16="http://schemas.microsoft.com/office/drawing/2014/main" val="1876419939"/>
                    </a:ext>
                  </a:extLst>
                </a:gridCol>
                <a:gridCol w="518397">
                  <a:extLst>
                    <a:ext uri="{9D8B030D-6E8A-4147-A177-3AD203B41FA5}">
                      <a16:colId xmlns:a16="http://schemas.microsoft.com/office/drawing/2014/main" val="519346994"/>
                    </a:ext>
                  </a:extLst>
                </a:gridCol>
                <a:gridCol w="518397">
                  <a:extLst>
                    <a:ext uri="{9D8B030D-6E8A-4147-A177-3AD203B41FA5}">
                      <a16:colId xmlns:a16="http://schemas.microsoft.com/office/drawing/2014/main" val="1701292879"/>
                    </a:ext>
                  </a:extLst>
                </a:gridCol>
                <a:gridCol w="525640">
                  <a:extLst>
                    <a:ext uri="{9D8B030D-6E8A-4147-A177-3AD203B41FA5}">
                      <a16:colId xmlns:a16="http://schemas.microsoft.com/office/drawing/2014/main" val="3107636392"/>
                    </a:ext>
                  </a:extLst>
                </a:gridCol>
                <a:gridCol w="525640">
                  <a:extLst>
                    <a:ext uri="{9D8B030D-6E8A-4147-A177-3AD203B41FA5}">
                      <a16:colId xmlns:a16="http://schemas.microsoft.com/office/drawing/2014/main" val="376595500"/>
                    </a:ext>
                  </a:extLst>
                </a:gridCol>
                <a:gridCol w="847439">
                  <a:extLst>
                    <a:ext uri="{9D8B030D-6E8A-4147-A177-3AD203B41FA5}">
                      <a16:colId xmlns:a16="http://schemas.microsoft.com/office/drawing/2014/main" val="1985353453"/>
                    </a:ext>
                  </a:extLst>
                </a:gridCol>
                <a:gridCol w="847439">
                  <a:extLst>
                    <a:ext uri="{9D8B030D-6E8A-4147-A177-3AD203B41FA5}">
                      <a16:colId xmlns:a16="http://schemas.microsoft.com/office/drawing/2014/main" val="702741392"/>
                    </a:ext>
                  </a:extLst>
                </a:gridCol>
              </a:tblGrid>
              <a:tr h="7703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Номер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33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40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41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42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43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35755502"/>
                  </a:ext>
                </a:extLst>
              </a:tr>
              <a:tr h="4622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Текст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_к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ол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ок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ол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ь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н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и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_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ра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ск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оло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т.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68930635"/>
                  </a:ext>
                </a:extLst>
              </a:tr>
              <a:tr h="4622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Код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44472412"/>
                  </a:ext>
                </a:extLst>
              </a:tr>
              <a:tr h="77038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Словарь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коло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оло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око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оль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ьн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ни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и_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_р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рас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ско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олот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т.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66034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0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85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dirty="0"/>
              <a:t>Конкурс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1101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/>
              <a:t>Информация на 2020 г.</a:t>
            </a:r>
            <a:endParaRPr lang="en-US" b="1" dirty="0"/>
          </a:p>
          <a:p>
            <a:pPr marL="0" lvl="0" indent="0">
              <a:buNone/>
            </a:pPr>
            <a:r>
              <a:rPr lang="ru-RU" dirty="0"/>
              <a:t> Прямо сейчас идет конкурс </a:t>
            </a:r>
            <a:r>
              <a:rPr lang="ru-RU" dirty="0" err="1">
                <a:hlinkClick r:id="rId2"/>
              </a:rPr>
              <a:t>Global</a:t>
            </a:r>
            <a:r>
              <a:rPr lang="ru-RU" dirty="0">
                <a:hlinkClick r:id="rId2"/>
              </a:rPr>
              <a:t> </a:t>
            </a:r>
            <a:r>
              <a:rPr lang="ru-RU" dirty="0" err="1">
                <a:hlinkClick r:id="rId2"/>
              </a:rPr>
              <a:t>Data</a:t>
            </a:r>
            <a:r>
              <a:rPr lang="ru-RU" dirty="0">
                <a:hlinkClick r:id="rId2"/>
              </a:rPr>
              <a:t> </a:t>
            </a:r>
            <a:r>
              <a:rPr lang="ru-RU" dirty="0" err="1">
                <a:hlinkClick r:id="rId2"/>
              </a:rPr>
              <a:t>Compression</a:t>
            </a:r>
            <a:r>
              <a:rPr lang="ru-RU" dirty="0">
                <a:hlinkClick r:id="rId2"/>
              </a:rPr>
              <a:t> </a:t>
            </a:r>
            <a:r>
              <a:rPr lang="ru-RU" dirty="0" err="1">
                <a:hlinkClick r:id="rId2"/>
              </a:rPr>
              <a:t>Competition</a:t>
            </a:r>
            <a:r>
              <a:rPr lang="ru-RU" dirty="0"/>
              <a:t> с прямым призовым фондом 50000 € (т.е. вся сумма планируется к выплате после оглашения результатов). Это самый крупный в истории конкурс по сжатию без потерь, если считать размер выплаты ко времени конкурса. </a:t>
            </a:r>
            <a:br>
              <a:rPr lang="ru-RU" dirty="0"/>
            </a:br>
            <a:r>
              <a:rPr lang="ru-RU" dirty="0"/>
              <a:t>В конкурсе 4 вида данных:</a:t>
            </a:r>
            <a:endParaRPr lang="en-US" dirty="0"/>
          </a:p>
          <a:p>
            <a:pPr lvl="0"/>
            <a:r>
              <a:rPr lang="ru-RU" dirty="0"/>
              <a:t>Тексты (дань традиции). Размер 1 </a:t>
            </a:r>
            <a:r>
              <a:rPr lang="ru-RU" dirty="0" err="1"/>
              <a:t>Gb</a:t>
            </a:r>
            <a:r>
              <a:rPr lang="ru-RU" dirty="0"/>
              <a:t>. </a:t>
            </a:r>
          </a:p>
          <a:p>
            <a:pPr lvl="0"/>
            <a:r>
              <a:rPr lang="ru-RU" dirty="0"/>
              <a:t>Картинки. Размер 1 </a:t>
            </a:r>
            <a:r>
              <a:rPr lang="ru-RU" dirty="0" err="1"/>
              <a:t>Gb</a:t>
            </a:r>
            <a:r>
              <a:rPr lang="ru-RU" dirty="0"/>
              <a:t>. </a:t>
            </a:r>
          </a:p>
          <a:p>
            <a:pPr lvl="0"/>
            <a:r>
              <a:rPr lang="ru-RU" dirty="0"/>
              <a:t>Количественно-качественные данные: исполняемые файлы с большим процентом числовых таблиц. Размер 1 </a:t>
            </a:r>
            <a:r>
              <a:rPr lang="ru-RU" dirty="0" err="1"/>
              <a:t>Gb</a:t>
            </a:r>
            <a:r>
              <a:rPr lang="ru-RU" dirty="0"/>
              <a:t>. </a:t>
            </a:r>
          </a:p>
          <a:p>
            <a:pPr lvl="0"/>
            <a:r>
              <a:rPr lang="ru-RU" dirty="0"/>
              <a:t>Блочное сжатие — 1 </a:t>
            </a:r>
            <a:r>
              <a:rPr lang="ru-RU" dirty="0" err="1"/>
              <a:t>Gb</a:t>
            </a:r>
            <a:r>
              <a:rPr lang="ru-RU" dirty="0"/>
              <a:t> блоков по 32 </a:t>
            </a:r>
            <a:r>
              <a:rPr lang="ru-RU" dirty="0" err="1"/>
              <a:t>Kb</a:t>
            </a:r>
            <a:r>
              <a:rPr lang="ru-RU" dirty="0"/>
              <a:t> — это кейс баз данных, </a:t>
            </a:r>
            <a:r>
              <a:rPr lang="ru-RU" dirty="0" err="1"/>
              <a:t>block</a:t>
            </a:r>
            <a:r>
              <a:rPr lang="ru-RU" dirty="0"/>
              <a:t> </a:t>
            </a:r>
            <a:r>
              <a:rPr lang="ru-RU" dirty="0" err="1"/>
              <a:t>storage</a:t>
            </a:r>
            <a:r>
              <a:rPr lang="ru-RU" dirty="0"/>
              <a:t>, сжатия файловых систем. </a:t>
            </a:r>
          </a:p>
          <a:p>
            <a:pPr marL="0" indent="0">
              <a:buNone/>
            </a:pPr>
            <a:r>
              <a:rPr lang="ru-RU" dirty="0"/>
              <a:t>Для каждого вида данных есть 3 варианта ограничений по скорости для быстрых, средних и медленных  алгоритмов.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Итого получается 12 номинаций, в каждой из которых призы за лучшие места.</a:t>
            </a:r>
            <a:r>
              <a:rPr lang="ru-RU" b="1" dirty="0"/>
              <a:t> </a:t>
            </a:r>
            <a:br>
              <a:rPr lang="ru-RU" dirty="0"/>
            </a:br>
            <a:r>
              <a:rPr lang="ru-RU" dirty="0"/>
              <a:t>Соревнование международное, и в нем уже участвуют авторы алгоритмов сжатия от профессоров университетов США до индийских программистов. </a:t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13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Алгоритм </a:t>
            </a:r>
            <a:r>
              <a:rPr lang="en-US" sz="4000" dirty="0"/>
              <a:t>LZW. </a:t>
            </a:r>
            <a:r>
              <a:rPr lang="ru-RU" sz="4000" dirty="0"/>
              <a:t>Пример.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33475"/>
            <a:ext cx="10515600" cy="504348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err="1"/>
              <a:t>расколотый_колокол_около_колокольни_расколот</a:t>
            </a:r>
            <a:r>
              <a:rPr lang="ru-RU" sz="2400" dirty="0"/>
              <a:t> (44 символа  352 бита)</a:t>
            </a:r>
          </a:p>
          <a:p>
            <a:pPr marL="0" indent="0">
              <a:buNone/>
            </a:pPr>
            <a:r>
              <a:rPr lang="ru-RU" dirty="0"/>
              <a:t>    </a:t>
            </a:r>
            <a:endParaRPr lang="ru-RU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b="1" dirty="0"/>
              <a:t>Создание сжатого текста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/>
              <a:t>Сжатый текст может быть представлен в виде последовательности чисел из строки «Код»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/>
              <a:t>8 1 9 4 7 5 7 10 11 3 13 17  19 25 13 7  25 7 24 18 29 18 12 6 2 13 14 16 33 10</a:t>
            </a:r>
          </a:p>
          <a:p>
            <a:pPr marL="0" indent="0">
              <a:buNone/>
            </a:pPr>
            <a:r>
              <a:rPr lang="ru-RU" sz="2400" dirty="0"/>
              <a:t>Максимальное число в коде 33, значит при использовании 6-битового кода можно записать все числа. Всего 30 чисел, значит объем сжатого текста составляет 30*6=180 бит. Коэффициент сжатия составляет </a:t>
            </a:r>
            <a:r>
              <a:rPr lang="ru-RU" sz="2400" dirty="0" err="1"/>
              <a:t>К</a:t>
            </a:r>
            <a:r>
              <a:rPr lang="ru-RU" sz="2400" baseline="-25000" dirty="0" err="1"/>
              <a:t>сж</a:t>
            </a:r>
            <a:r>
              <a:rPr lang="ru-RU" sz="2400" dirty="0"/>
              <a:t>=352/180=1,96.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064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Алгоритм </a:t>
            </a:r>
            <a:r>
              <a:rPr lang="en-US" sz="4000" dirty="0"/>
              <a:t>LZW. </a:t>
            </a:r>
            <a:r>
              <a:rPr lang="ru-RU" sz="4000" dirty="0"/>
              <a:t>Пример.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33475"/>
            <a:ext cx="10515600" cy="50434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/>
              <a:t>Алгоритм  распаковки сжатого текста </a:t>
            </a:r>
            <a:endParaRPr lang="en-US" dirty="0"/>
          </a:p>
          <a:p>
            <a:pPr marL="0" lvl="0" indent="266700">
              <a:buFont typeface="+mj-lt"/>
              <a:buAutoNum type="arabicPeriod"/>
            </a:pPr>
            <a:r>
              <a:rPr lang="ru-RU" dirty="0"/>
              <a:t>Формируется таблица из 4 строк, аналогичная таблице кодирования</a:t>
            </a:r>
            <a:endParaRPr lang="en-US" dirty="0"/>
          </a:p>
          <a:p>
            <a:pPr marL="0" lvl="0" indent="266700">
              <a:buFont typeface="+mj-lt"/>
              <a:buAutoNum type="arabicPeriod"/>
            </a:pPr>
            <a:r>
              <a:rPr lang="ru-RU" dirty="0"/>
              <a:t>В строку код последовательно записываются коды из сжатого текста</a:t>
            </a:r>
            <a:endParaRPr lang="en-US" dirty="0"/>
          </a:p>
          <a:p>
            <a:pPr marL="0" lvl="0" indent="266700">
              <a:buFont typeface="+mj-lt"/>
              <a:buAutoNum type="arabicPeriod"/>
            </a:pPr>
            <a:r>
              <a:rPr lang="ru-RU" dirty="0"/>
              <a:t>Коды сжатого текста преобразуются в символы по словарю символов.</a:t>
            </a:r>
            <a:endParaRPr lang="en-US" dirty="0"/>
          </a:p>
          <a:p>
            <a:pPr marL="0" lvl="0" indent="266700">
              <a:buFont typeface="+mj-lt"/>
              <a:buAutoNum type="arabicPeriod"/>
            </a:pPr>
            <a:r>
              <a:rPr lang="ru-RU" dirty="0"/>
              <a:t>Как только прочитана первая  пара символов формируется комбинация (</a:t>
            </a:r>
            <a:r>
              <a:rPr lang="ru-RU" dirty="0" err="1"/>
              <a:t>ра</a:t>
            </a:r>
            <a:r>
              <a:rPr lang="ru-RU" dirty="0"/>
              <a:t>) и записывается в словарь после символов алфавита (под номером 14) и определяется код этой комбинации.</a:t>
            </a:r>
            <a:endParaRPr lang="en-US" dirty="0"/>
          </a:p>
          <a:p>
            <a:pPr marL="0" lvl="0" indent="266700">
              <a:buFont typeface="+mj-lt"/>
              <a:buAutoNum type="arabicPeriod"/>
            </a:pPr>
            <a:r>
              <a:rPr lang="ru-RU" dirty="0"/>
              <a:t>При прочтении следующей буквы формируется следующая комбинация путем присоединения полученной буквы к предыдущей декодированной (ас) и определяется ее код.</a:t>
            </a:r>
            <a:endParaRPr lang="en-US" dirty="0"/>
          </a:p>
          <a:p>
            <a:pPr marL="0" lvl="0" indent="266700">
              <a:buFont typeface="+mj-lt"/>
              <a:buAutoNum type="arabicPeriod"/>
            </a:pPr>
            <a:r>
              <a:rPr lang="ru-RU" dirty="0"/>
              <a:t>Если очередное число в сжатом тексте не входит в перечень кодов алфавита (число 17), но комбинация с таким кодом уже есть в словаре, она может быть определена по коду (ко).</a:t>
            </a:r>
            <a:endParaRPr lang="en-US" dirty="0"/>
          </a:p>
          <a:p>
            <a:pPr marL="0" lvl="0" indent="266700">
              <a:buFont typeface="+mj-lt"/>
              <a:buAutoNum type="arabicPeriod"/>
            </a:pPr>
            <a:r>
              <a:rPr lang="ru-RU" dirty="0"/>
              <a:t>В словарь вносится комбинация, состоящая из предыдущей комбинации (ко) дополненной первой буквой следующей комбинации (</a:t>
            </a:r>
            <a:r>
              <a:rPr lang="ru-RU" dirty="0" err="1"/>
              <a:t>ло</a:t>
            </a:r>
            <a:r>
              <a:rPr lang="ru-RU" dirty="0"/>
              <a:t>). (Вносится комбинация «кол»).</a:t>
            </a:r>
            <a:endParaRPr lang="en-US" dirty="0"/>
          </a:p>
          <a:p>
            <a:pPr marL="0" lvl="0" indent="266700">
              <a:buFont typeface="+mj-lt"/>
              <a:buAutoNum type="arabicPeriod"/>
            </a:pPr>
            <a:r>
              <a:rPr lang="ru-RU" dirty="0"/>
              <a:t>Если символ является последним – словарь сформирован. Последовательность символов в </a:t>
            </a:r>
            <a:endParaRPr lang="en-US" dirty="0"/>
          </a:p>
          <a:p>
            <a:pPr marL="0" indent="266700">
              <a:buFont typeface="+mj-lt"/>
              <a:buAutoNum type="arabicPeriod"/>
            </a:pPr>
            <a:r>
              <a:rPr lang="ru-RU" dirty="0"/>
              <a:t>строке «Текст» является распакованным текстом. 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36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Алгоритм </a:t>
            </a:r>
            <a:r>
              <a:rPr lang="en-US" sz="4000" dirty="0"/>
              <a:t>LZW. </a:t>
            </a:r>
            <a:r>
              <a:rPr lang="ru-RU" sz="4000" dirty="0"/>
              <a:t>Пример.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33475"/>
            <a:ext cx="10515600" cy="5043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8 1 9 4 7 5 7 10 11 3 13 17  19 25 13 7  25 7 24 18 29 18 12 6 2 14 16 33 10</a:t>
            </a:r>
            <a:endParaRPr lang="en-US" sz="2400" b="1" dirty="0"/>
          </a:p>
          <a:p>
            <a:pPr marL="0" indent="0">
              <a:buNone/>
            </a:pPr>
            <a:r>
              <a:rPr lang="ru-RU" sz="2000" dirty="0"/>
              <a:t>Таблица кодов алфавита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330480"/>
              </p:ext>
            </p:extLst>
          </p:nvPr>
        </p:nvGraphicFramePr>
        <p:xfrm>
          <a:off x="930592" y="2014379"/>
          <a:ext cx="10423209" cy="1584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3375">
                  <a:extLst>
                    <a:ext uri="{9D8B030D-6E8A-4147-A177-3AD203B41FA5}">
                      <a16:colId xmlns:a16="http://schemas.microsoft.com/office/drawing/2014/main" val="2424111396"/>
                    </a:ext>
                  </a:extLst>
                </a:gridCol>
                <a:gridCol w="538435">
                  <a:extLst>
                    <a:ext uri="{9D8B030D-6E8A-4147-A177-3AD203B41FA5}">
                      <a16:colId xmlns:a16="http://schemas.microsoft.com/office/drawing/2014/main" val="4134915632"/>
                    </a:ext>
                  </a:extLst>
                </a:gridCol>
                <a:gridCol w="646122">
                  <a:extLst>
                    <a:ext uri="{9D8B030D-6E8A-4147-A177-3AD203B41FA5}">
                      <a16:colId xmlns:a16="http://schemas.microsoft.com/office/drawing/2014/main" val="3021754169"/>
                    </a:ext>
                  </a:extLst>
                </a:gridCol>
                <a:gridCol w="590783">
                  <a:extLst>
                    <a:ext uri="{9D8B030D-6E8A-4147-A177-3AD203B41FA5}">
                      <a16:colId xmlns:a16="http://schemas.microsoft.com/office/drawing/2014/main" val="2050131648"/>
                    </a:ext>
                  </a:extLst>
                </a:gridCol>
                <a:gridCol w="566853">
                  <a:extLst>
                    <a:ext uri="{9D8B030D-6E8A-4147-A177-3AD203B41FA5}">
                      <a16:colId xmlns:a16="http://schemas.microsoft.com/office/drawing/2014/main" val="1218024681"/>
                    </a:ext>
                  </a:extLst>
                </a:gridCol>
                <a:gridCol w="566853">
                  <a:extLst>
                    <a:ext uri="{9D8B030D-6E8A-4147-A177-3AD203B41FA5}">
                      <a16:colId xmlns:a16="http://schemas.microsoft.com/office/drawing/2014/main" val="1004242019"/>
                    </a:ext>
                  </a:extLst>
                </a:gridCol>
                <a:gridCol w="562366">
                  <a:extLst>
                    <a:ext uri="{9D8B030D-6E8A-4147-A177-3AD203B41FA5}">
                      <a16:colId xmlns:a16="http://schemas.microsoft.com/office/drawing/2014/main" val="1108224977"/>
                    </a:ext>
                  </a:extLst>
                </a:gridCol>
                <a:gridCol w="566853">
                  <a:extLst>
                    <a:ext uri="{9D8B030D-6E8A-4147-A177-3AD203B41FA5}">
                      <a16:colId xmlns:a16="http://schemas.microsoft.com/office/drawing/2014/main" val="4043003391"/>
                    </a:ext>
                  </a:extLst>
                </a:gridCol>
                <a:gridCol w="538435">
                  <a:extLst>
                    <a:ext uri="{9D8B030D-6E8A-4147-A177-3AD203B41FA5}">
                      <a16:colId xmlns:a16="http://schemas.microsoft.com/office/drawing/2014/main" val="566231125"/>
                    </a:ext>
                  </a:extLst>
                </a:gridCol>
                <a:gridCol w="595270">
                  <a:extLst>
                    <a:ext uri="{9D8B030D-6E8A-4147-A177-3AD203B41FA5}">
                      <a16:colId xmlns:a16="http://schemas.microsoft.com/office/drawing/2014/main" val="1534416230"/>
                    </a:ext>
                  </a:extLst>
                </a:gridCol>
                <a:gridCol w="538435">
                  <a:extLst>
                    <a:ext uri="{9D8B030D-6E8A-4147-A177-3AD203B41FA5}">
                      <a16:colId xmlns:a16="http://schemas.microsoft.com/office/drawing/2014/main" val="3864619635"/>
                    </a:ext>
                  </a:extLst>
                </a:gridCol>
                <a:gridCol w="759792">
                  <a:extLst>
                    <a:ext uri="{9D8B030D-6E8A-4147-A177-3AD203B41FA5}">
                      <a16:colId xmlns:a16="http://schemas.microsoft.com/office/drawing/2014/main" val="1854706535"/>
                    </a:ext>
                  </a:extLst>
                </a:gridCol>
                <a:gridCol w="717914">
                  <a:extLst>
                    <a:ext uri="{9D8B030D-6E8A-4147-A177-3AD203B41FA5}">
                      <a16:colId xmlns:a16="http://schemas.microsoft.com/office/drawing/2014/main" val="2936569836"/>
                    </a:ext>
                  </a:extLst>
                </a:gridCol>
                <a:gridCol w="789705">
                  <a:extLst>
                    <a:ext uri="{9D8B030D-6E8A-4147-A177-3AD203B41FA5}">
                      <a16:colId xmlns:a16="http://schemas.microsoft.com/office/drawing/2014/main" val="1390355294"/>
                    </a:ext>
                  </a:extLst>
                </a:gridCol>
                <a:gridCol w="682018">
                  <a:extLst>
                    <a:ext uri="{9D8B030D-6E8A-4147-A177-3AD203B41FA5}">
                      <a16:colId xmlns:a16="http://schemas.microsoft.com/office/drawing/2014/main" val="18229647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Номер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0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2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3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4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5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6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7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8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9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10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11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12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13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26496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Текст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endParaRPr lang="en-US" sz="2000" dirty="0">
                        <a:effectLst/>
                        <a:latin typeface="+mn-lt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endParaRPr lang="en-US" sz="2000">
                        <a:effectLst/>
                        <a:latin typeface="+mn-lt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endParaRPr lang="en-US" sz="2000">
                        <a:effectLst/>
                        <a:latin typeface="+mn-lt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endParaRPr lang="en-US" sz="2000">
                        <a:effectLst/>
                        <a:latin typeface="+mn-lt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endParaRPr lang="en-US" sz="2000">
                        <a:effectLst/>
                        <a:latin typeface="+mn-lt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endParaRPr lang="en-US" sz="2000">
                        <a:effectLst/>
                        <a:latin typeface="+mn-lt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endParaRPr lang="en-US" sz="2000">
                        <a:effectLst/>
                        <a:latin typeface="+mn-lt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 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 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 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 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 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 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 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27952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Код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0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1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2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3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4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5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6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7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8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9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10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11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12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13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76395272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Словарь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endParaRPr lang="en-US" sz="2000">
                        <a:effectLst/>
                        <a:latin typeface="+mn-lt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а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и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й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к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л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н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о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р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с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т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ы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+mn-lt"/>
                        </a:rPr>
                        <a:t>ь</a:t>
                      </a:r>
                      <a:endParaRPr lang="en-US" sz="2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+mn-lt"/>
                        </a:rPr>
                        <a:t>_</a:t>
                      </a:r>
                      <a:endParaRPr lang="en-US" sz="2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98216763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917035"/>
              </p:ext>
            </p:extLst>
          </p:nvPr>
        </p:nvGraphicFramePr>
        <p:xfrm>
          <a:off x="930592" y="4065191"/>
          <a:ext cx="10423212" cy="1584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7956">
                  <a:extLst>
                    <a:ext uri="{9D8B030D-6E8A-4147-A177-3AD203B41FA5}">
                      <a16:colId xmlns:a16="http://schemas.microsoft.com/office/drawing/2014/main" val="3515925832"/>
                    </a:ext>
                  </a:extLst>
                </a:gridCol>
                <a:gridCol w="605097">
                  <a:extLst>
                    <a:ext uri="{9D8B030D-6E8A-4147-A177-3AD203B41FA5}">
                      <a16:colId xmlns:a16="http://schemas.microsoft.com/office/drawing/2014/main" val="1943159177"/>
                    </a:ext>
                  </a:extLst>
                </a:gridCol>
                <a:gridCol w="536818">
                  <a:extLst>
                    <a:ext uri="{9D8B030D-6E8A-4147-A177-3AD203B41FA5}">
                      <a16:colId xmlns:a16="http://schemas.microsoft.com/office/drawing/2014/main" val="2999011124"/>
                    </a:ext>
                  </a:extLst>
                </a:gridCol>
                <a:gridCol w="536818">
                  <a:extLst>
                    <a:ext uri="{9D8B030D-6E8A-4147-A177-3AD203B41FA5}">
                      <a16:colId xmlns:a16="http://schemas.microsoft.com/office/drawing/2014/main" val="1222140251"/>
                    </a:ext>
                  </a:extLst>
                </a:gridCol>
                <a:gridCol w="536818">
                  <a:extLst>
                    <a:ext uri="{9D8B030D-6E8A-4147-A177-3AD203B41FA5}">
                      <a16:colId xmlns:a16="http://schemas.microsoft.com/office/drawing/2014/main" val="2090948339"/>
                    </a:ext>
                  </a:extLst>
                </a:gridCol>
                <a:gridCol w="536818">
                  <a:extLst>
                    <a:ext uri="{9D8B030D-6E8A-4147-A177-3AD203B41FA5}">
                      <a16:colId xmlns:a16="http://schemas.microsoft.com/office/drawing/2014/main" val="3253011574"/>
                    </a:ext>
                  </a:extLst>
                </a:gridCol>
                <a:gridCol w="536818">
                  <a:extLst>
                    <a:ext uri="{9D8B030D-6E8A-4147-A177-3AD203B41FA5}">
                      <a16:colId xmlns:a16="http://schemas.microsoft.com/office/drawing/2014/main" val="1137820895"/>
                    </a:ext>
                  </a:extLst>
                </a:gridCol>
                <a:gridCol w="536818">
                  <a:extLst>
                    <a:ext uri="{9D8B030D-6E8A-4147-A177-3AD203B41FA5}">
                      <a16:colId xmlns:a16="http://schemas.microsoft.com/office/drawing/2014/main" val="2315265720"/>
                    </a:ext>
                  </a:extLst>
                </a:gridCol>
                <a:gridCol w="536818">
                  <a:extLst>
                    <a:ext uri="{9D8B030D-6E8A-4147-A177-3AD203B41FA5}">
                      <a16:colId xmlns:a16="http://schemas.microsoft.com/office/drawing/2014/main" val="225542753"/>
                    </a:ext>
                  </a:extLst>
                </a:gridCol>
                <a:gridCol w="779327">
                  <a:extLst>
                    <a:ext uri="{9D8B030D-6E8A-4147-A177-3AD203B41FA5}">
                      <a16:colId xmlns:a16="http://schemas.microsoft.com/office/drawing/2014/main" val="2958223294"/>
                    </a:ext>
                  </a:extLst>
                </a:gridCol>
                <a:gridCol w="873506">
                  <a:extLst>
                    <a:ext uri="{9D8B030D-6E8A-4147-A177-3AD203B41FA5}">
                      <a16:colId xmlns:a16="http://schemas.microsoft.com/office/drawing/2014/main" val="1006684827"/>
                    </a:ext>
                  </a:extLst>
                </a:gridCol>
                <a:gridCol w="683972">
                  <a:extLst>
                    <a:ext uri="{9D8B030D-6E8A-4147-A177-3AD203B41FA5}">
                      <a16:colId xmlns:a16="http://schemas.microsoft.com/office/drawing/2014/main" val="1190475742"/>
                    </a:ext>
                  </a:extLst>
                </a:gridCol>
                <a:gridCol w="683972">
                  <a:extLst>
                    <a:ext uri="{9D8B030D-6E8A-4147-A177-3AD203B41FA5}">
                      <a16:colId xmlns:a16="http://schemas.microsoft.com/office/drawing/2014/main" val="2188129222"/>
                    </a:ext>
                  </a:extLst>
                </a:gridCol>
                <a:gridCol w="683972">
                  <a:extLst>
                    <a:ext uri="{9D8B030D-6E8A-4147-A177-3AD203B41FA5}">
                      <a16:colId xmlns:a16="http://schemas.microsoft.com/office/drawing/2014/main" val="281699722"/>
                    </a:ext>
                  </a:extLst>
                </a:gridCol>
                <a:gridCol w="967684">
                  <a:extLst>
                    <a:ext uri="{9D8B030D-6E8A-4147-A177-3AD203B41FA5}">
                      <a16:colId xmlns:a16="http://schemas.microsoft.com/office/drawing/2014/main" val="1631602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Номер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02821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Текст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р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а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с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к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л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т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ы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й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_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ко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ло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кол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22781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Код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0302041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Словарь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ра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ас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ск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ко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ол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ло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от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ты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ый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й_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_к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кол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лок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коло_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25005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204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Алгоритм </a:t>
            </a:r>
            <a:r>
              <a:rPr lang="en-US" sz="4000" dirty="0"/>
              <a:t>LZW. </a:t>
            </a:r>
            <a:r>
              <a:rPr lang="ru-RU" sz="4000" dirty="0"/>
              <a:t>Пример.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33475"/>
            <a:ext cx="10515600" cy="5043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8 1 9 4 7 5 7 10 11 3 13 17  19 25 13 7  25 7 24 18 29 18 12 6 2 14 16 33 10</a:t>
            </a:r>
            <a:endParaRPr lang="en-US" sz="2400" b="1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893328"/>
              </p:ext>
            </p:extLst>
          </p:nvPr>
        </p:nvGraphicFramePr>
        <p:xfrm>
          <a:off x="838200" y="1566704"/>
          <a:ext cx="10448924" cy="1584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1182">
                  <a:extLst>
                    <a:ext uri="{9D8B030D-6E8A-4147-A177-3AD203B41FA5}">
                      <a16:colId xmlns:a16="http://schemas.microsoft.com/office/drawing/2014/main" val="1560102370"/>
                    </a:ext>
                  </a:extLst>
                </a:gridCol>
                <a:gridCol w="684649">
                  <a:extLst>
                    <a:ext uri="{9D8B030D-6E8A-4147-A177-3AD203B41FA5}">
                      <a16:colId xmlns:a16="http://schemas.microsoft.com/office/drawing/2014/main" val="2284120914"/>
                    </a:ext>
                  </a:extLst>
                </a:gridCol>
                <a:gridCol w="729187">
                  <a:extLst>
                    <a:ext uri="{9D8B030D-6E8A-4147-A177-3AD203B41FA5}">
                      <a16:colId xmlns:a16="http://schemas.microsoft.com/office/drawing/2014/main" val="886740010"/>
                    </a:ext>
                  </a:extLst>
                </a:gridCol>
                <a:gridCol w="880411">
                  <a:extLst>
                    <a:ext uri="{9D8B030D-6E8A-4147-A177-3AD203B41FA5}">
                      <a16:colId xmlns:a16="http://schemas.microsoft.com/office/drawing/2014/main" val="1285840441"/>
                    </a:ext>
                  </a:extLst>
                </a:gridCol>
                <a:gridCol w="556213">
                  <a:extLst>
                    <a:ext uri="{9D8B030D-6E8A-4147-A177-3AD203B41FA5}">
                      <a16:colId xmlns:a16="http://schemas.microsoft.com/office/drawing/2014/main" val="3324317863"/>
                    </a:ext>
                  </a:extLst>
                </a:gridCol>
                <a:gridCol w="765440">
                  <a:extLst>
                    <a:ext uri="{9D8B030D-6E8A-4147-A177-3AD203B41FA5}">
                      <a16:colId xmlns:a16="http://schemas.microsoft.com/office/drawing/2014/main" val="55096288"/>
                    </a:ext>
                  </a:extLst>
                </a:gridCol>
                <a:gridCol w="734366">
                  <a:extLst>
                    <a:ext uri="{9D8B030D-6E8A-4147-A177-3AD203B41FA5}">
                      <a16:colId xmlns:a16="http://schemas.microsoft.com/office/drawing/2014/main" val="2890089114"/>
                    </a:ext>
                  </a:extLst>
                </a:gridCol>
                <a:gridCol w="734366">
                  <a:extLst>
                    <a:ext uri="{9D8B030D-6E8A-4147-A177-3AD203B41FA5}">
                      <a16:colId xmlns:a16="http://schemas.microsoft.com/office/drawing/2014/main" val="2968299538"/>
                    </a:ext>
                  </a:extLst>
                </a:gridCol>
                <a:gridCol w="733331">
                  <a:extLst>
                    <a:ext uri="{9D8B030D-6E8A-4147-A177-3AD203B41FA5}">
                      <a16:colId xmlns:a16="http://schemas.microsoft.com/office/drawing/2014/main" val="2973318530"/>
                    </a:ext>
                  </a:extLst>
                </a:gridCol>
                <a:gridCol w="734366">
                  <a:extLst>
                    <a:ext uri="{9D8B030D-6E8A-4147-A177-3AD203B41FA5}">
                      <a16:colId xmlns:a16="http://schemas.microsoft.com/office/drawing/2014/main" val="3138297369"/>
                    </a:ext>
                  </a:extLst>
                </a:gridCol>
                <a:gridCol w="734366">
                  <a:extLst>
                    <a:ext uri="{9D8B030D-6E8A-4147-A177-3AD203B41FA5}">
                      <a16:colId xmlns:a16="http://schemas.microsoft.com/office/drawing/2014/main" val="3193097407"/>
                    </a:ext>
                  </a:extLst>
                </a:gridCol>
                <a:gridCol w="472315">
                  <a:extLst>
                    <a:ext uri="{9D8B030D-6E8A-4147-A177-3AD203B41FA5}">
                      <a16:colId xmlns:a16="http://schemas.microsoft.com/office/drawing/2014/main" val="1624994313"/>
                    </a:ext>
                  </a:extLst>
                </a:gridCol>
                <a:gridCol w="734366">
                  <a:extLst>
                    <a:ext uri="{9D8B030D-6E8A-4147-A177-3AD203B41FA5}">
                      <a16:colId xmlns:a16="http://schemas.microsoft.com/office/drawing/2014/main" val="2803178283"/>
                    </a:ext>
                  </a:extLst>
                </a:gridCol>
                <a:gridCol w="734366">
                  <a:extLst>
                    <a:ext uri="{9D8B030D-6E8A-4147-A177-3AD203B41FA5}">
                      <a16:colId xmlns:a16="http://schemas.microsoft.com/office/drawing/2014/main" val="9738667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Номер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40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70640444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Текст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_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кол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_к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ол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ок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ол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ь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н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и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_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ра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47948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Код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r>
                        <a:rPr lang="ru-RU" sz="20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20284936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Словарь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_к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ок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коло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о_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_ко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оло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око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оль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ьн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ни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и_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_р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рас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74163546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612966"/>
              </p:ext>
            </p:extLst>
          </p:nvPr>
        </p:nvGraphicFramePr>
        <p:xfrm>
          <a:off x="838200" y="3871833"/>
          <a:ext cx="3400425" cy="1584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8614">
                  <a:extLst>
                    <a:ext uri="{9D8B030D-6E8A-4147-A177-3AD203B41FA5}">
                      <a16:colId xmlns:a16="http://schemas.microsoft.com/office/drawing/2014/main" val="2940604342"/>
                    </a:ext>
                  </a:extLst>
                </a:gridCol>
                <a:gridCol w="684277">
                  <a:extLst>
                    <a:ext uri="{9D8B030D-6E8A-4147-A177-3AD203B41FA5}">
                      <a16:colId xmlns:a16="http://schemas.microsoft.com/office/drawing/2014/main" val="2061425219"/>
                    </a:ext>
                  </a:extLst>
                </a:gridCol>
                <a:gridCol w="891760">
                  <a:extLst>
                    <a:ext uri="{9D8B030D-6E8A-4147-A177-3AD203B41FA5}">
                      <a16:colId xmlns:a16="http://schemas.microsoft.com/office/drawing/2014/main" val="1878333121"/>
                    </a:ext>
                  </a:extLst>
                </a:gridCol>
                <a:gridCol w="585774">
                  <a:extLst>
                    <a:ext uri="{9D8B030D-6E8A-4147-A177-3AD203B41FA5}">
                      <a16:colId xmlns:a16="http://schemas.microsoft.com/office/drawing/2014/main" val="22615649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Номер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41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42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43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48269952"/>
                  </a:ext>
                </a:extLst>
              </a:tr>
              <a:tr h="2622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Текст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ск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оло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т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15928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Код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33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95376079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Словарь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ско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олот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41976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420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Выводы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33475"/>
            <a:ext cx="10515600" cy="5043488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Сжатие данных является процессом, обеспечивающим уменьшение объема данных путем сокращения их избыточности.</a:t>
            </a:r>
            <a:endParaRPr lang="en-US" dirty="0"/>
          </a:p>
          <a:p>
            <a:pPr lvl="0"/>
            <a:r>
              <a:rPr lang="ru-RU" dirty="0"/>
              <a:t>Сжатие данных может происходить с потерями и без потерь.</a:t>
            </a:r>
            <a:endParaRPr lang="en-US" dirty="0"/>
          </a:p>
          <a:p>
            <a:pPr lvl="0"/>
            <a:r>
              <a:rPr lang="ru-RU" dirty="0"/>
              <a:t>Коэффициент сжатия характеризует степень сжатия данных.</a:t>
            </a:r>
            <a:endParaRPr lang="en-US" dirty="0"/>
          </a:p>
          <a:p>
            <a:pPr lvl="0"/>
            <a:r>
              <a:rPr lang="ru-RU" dirty="0"/>
              <a:t>Существуют два основных группы алгоритмов сжатия: статистические алгоритмы и словарные алгоритмы.</a:t>
            </a:r>
            <a:endParaRPr lang="en-US" dirty="0"/>
          </a:p>
          <a:p>
            <a:pPr lvl="0"/>
            <a:r>
              <a:rPr lang="ru-RU" dirty="0"/>
              <a:t>Алгоритмы </a:t>
            </a:r>
            <a:r>
              <a:rPr lang="en-US" dirty="0"/>
              <a:t>LZ</a:t>
            </a:r>
            <a:r>
              <a:rPr lang="ru-RU" dirty="0"/>
              <a:t>77, </a:t>
            </a:r>
            <a:r>
              <a:rPr lang="en-US" dirty="0"/>
              <a:t>LZ</a:t>
            </a:r>
            <a:r>
              <a:rPr lang="ru-RU" dirty="0"/>
              <a:t>78 и </a:t>
            </a:r>
            <a:r>
              <a:rPr lang="en-US" dirty="0"/>
              <a:t>LZW</a:t>
            </a:r>
            <a:r>
              <a:rPr lang="ru-RU" dirty="0"/>
              <a:t> относится к словарным алгоритмам.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01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dirty="0"/>
              <a:t>Конкурс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85850"/>
            <a:ext cx="10515600" cy="56006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/>
              <a:t>Цель конкурса – привлечь внимание к области универсального сжатия данных и стимулировать разработку новых алгоритмов. К участию приглашаются программисты, исследователи, студенты и все интересующиеся темой сжатия данных без потерь. </a:t>
            </a:r>
            <a:r>
              <a:rPr lang="ru-RU" sz="1800" dirty="0" err="1"/>
              <a:t>Соорганизатором</a:t>
            </a:r>
            <a:r>
              <a:rPr lang="ru-RU" sz="1800" dirty="0"/>
              <a:t> и спонсором соревнований ежегодно выступает компания </a:t>
            </a:r>
            <a:r>
              <a:rPr lang="ru-RU" sz="1800" dirty="0" err="1"/>
              <a:t>Huawei</a:t>
            </a:r>
            <a:r>
              <a:rPr lang="ru-RU" sz="1800" dirty="0"/>
              <a:t>.</a:t>
            </a:r>
            <a:br>
              <a:rPr lang="ru-RU" sz="1800" dirty="0"/>
            </a:br>
            <a:br>
              <a:rPr lang="ru-RU" sz="1800" dirty="0"/>
            </a:br>
            <a:r>
              <a:rPr lang="ru-RU" sz="1800" dirty="0"/>
              <a:t>GDCC  проходит по 12 основным категориям (номинациям), а также открыта специальная номинация для студентов. Задача участников – разработать экспериментальное ПО для максимально эффективного сжатия данных. От студентов организаторы будут ждать вариант программного обеспечения, которое по своим характеристикам будет превосходить </a:t>
            </a:r>
            <a:r>
              <a:rPr lang="ru-RU" sz="1800" dirty="0" err="1"/>
              <a:t>референсный</a:t>
            </a:r>
            <a:r>
              <a:rPr lang="ru-RU" sz="1800" dirty="0"/>
              <a:t> компрессор, предоставленный </a:t>
            </a:r>
            <a:r>
              <a:rPr lang="ru-RU" sz="1800" dirty="0" err="1"/>
              <a:t>Huawei</a:t>
            </a:r>
            <a:r>
              <a:rPr lang="ru-RU" sz="1800" dirty="0"/>
              <a:t>.</a:t>
            </a:r>
            <a:br>
              <a:rPr lang="ru-RU" sz="1800" dirty="0"/>
            </a:br>
            <a:br>
              <a:rPr lang="ru-RU" sz="1800" dirty="0"/>
            </a:br>
            <a:r>
              <a:rPr lang="ru-RU" sz="1800" dirty="0"/>
              <a:t>Компрессоры участников будут ранжироваться по размеру сжатых данных и другим характеристикам. Первые три места в итоговых таблицах лидеров каждой номинации получат 5000, 3000 и 1000 евро соответственно. Предусмотрены также дополнительные призы за выдающиеся результаты. Конкурсанты могут представить несколько разных компрессоров в различных номинациях. После старта приема заявок эксперты </a:t>
            </a:r>
            <a:r>
              <a:rPr lang="ru-RU" sz="1800" dirty="0" err="1"/>
              <a:t>Huawei</a:t>
            </a:r>
            <a:r>
              <a:rPr lang="ru-RU" sz="1800" dirty="0"/>
              <a:t> и МГУ им. М.В. Ломоносова будут проводить предварительные тесты и каждый месяц публиковать промежуточные таблицы лидеров. </a:t>
            </a:r>
            <a:br>
              <a:rPr lang="ru-RU" sz="1800" dirty="0"/>
            </a:br>
            <a:br>
              <a:rPr lang="ru-RU" sz="1800" dirty="0"/>
            </a:br>
            <a:r>
              <a:rPr lang="ru-RU" sz="1800" dirty="0"/>
              <a:t>Подать заявку на участие и ознакомиться с подробными условиями конкурса можно на официальном сайте соревнований GDCC 202</a:t>
            </a:r>
            <a:r>
              <a:rPr lang="en-US" sz="1800" dirty="0"/>
              <a:t>3</a:t>
            </a:r>
            <a:r>
              <a:rPr lang="ru-RU" sz="1800" dirty="0"/>
              <a:t>. 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810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265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/>
              <a:t> </a:t>
            </a:r>
            <a:br>
              <a:rPr lang="ru-RU" dirty="0"/>
            </a:br>
            <a:r>
              <a:rPr lang="ru-RU" dirty="0">
                <a:latin typeface="+mn-lt"/>
              </a:rPr>
              <a:t>Основные определения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52550"/>
            <a:ext cx="10515600" cy="5153025"/>
          </a:xfrm>
        </p:spPr>
        <p:txBody>
          <a:bodyPr/>
          <a:lstStyle/>
          <a:p>
            <a:r>
              <a:rPr lang="ru-RU" b="1" dirty="0"/>
              <a:t>Сжатие данных</a:t>
            </a:r>
            <a:r>
              <a:rPr lang="ru-RU" dirty="0"/>
              <a:t> – это процесс, обеспечивающий уменьшение объема данных путем сокращения их избыточности.  </a:t>
            </a:r>
          </a:p>
          <a:p>
            <a:pPr marL="0" indent="0">
              <a:buNone/>
            </a:pPr>
            <a:r>
              <a:rPr lang="ru-RU" dirty="0"/>
              <a:t>Сжатие данных можно разделить на два основных типа:</a:t>
            </a:r>
          </a:p>
          <a:p>
            <a:pPr lvl="0"/>
            <a:r>
              <a:rPr lang="ru-RU" b="1" i="1" dirty="0"/>
              <a:t>Сжатие без потерь </a:t>
            </a:r>
            <a:r>
              <a:rPr lang="ru-RU" i="1" dirty="0"/>
              <a:t>(полностью обратимое)</a:t>
            </a:r>
            <a:r>
              <a:rPr lang="ru-RU" dirty="0"/>
              <a:t> – это метод сжатия данных, при котором ранее закодированная порция данных восстанавливается после их распаковки полностью без внесения изменений. </a:t>
            </a:r>
          </a:p>
          <a:p>
            <a:pPr lvl="0"/>
            <a:r>
              <a:rPr lang="ru-RU" b="1" i="1" dirty="0"/>
              <a:t>Сжатие с потерями</a:t>
            </a:r>
            <a:r>
              <a:rPr lang="ru-RU" dirty="0"/>
              <a:t> – это метод сжатия данных, при котором для обеспечения  </a:t>
            </a:r>
            <a:r>
              <a:rPr lang="ru-RU" i="1" dirty="0"/>
              <a:t>максимальной  степени</a:t>
            </a:r>
            <a:r>
              <a:rPr lang="ru-RU" dirty="0"/>
              <a:t>  сжатия исходного массива данных часть содержащихся в нем данных</a:t>
            </a:r>
            <a:r>
              <a:rPr lang="en-US" dirty="0"/>
              <a:t> </a:t>
            </a:r>
            <a:r>
              <a:rPr lang="ru-RU" dirty="0"/>
              <a:t>отбрасывается.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395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dirty="0">
                <a:latin typeface="+mn-lt"/>
              </a:rPr>
              <a:t>Основные определения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52550"/>
            <a:ext cx="10515600" cy="530542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sz="7200" b="1" dirty="0"/>
              <a:t>Алгоритм сжатия данных (алгоритм архивации)</a:t>
            </a:r>
            <a:r>
              <a:rPr lang="ru-RU" sz="7200" dirty="0"/>
              <a:t> – это </a:t>
            </a:r>
            <a:r>
              <a:rPr lang="ru-RU" sz="7200" i="1" dirty="0"/>
              <a:t>алгоритм</a:t>
            </a:r>
            <a:r>
              <a:rPr lang="ru-RU" sz="7200" dirty="0"/>
              <a:t>, который устраняет  </a:t>
            </a:r>
            <a:r>
              <a:rPr lang="ru-RU" sz="7200" i="1" dirty="0"/>
              <a:t>избыточность</a:t>
            </a:r>
            <a:r>
              <a:rPr lang="ru-RU" sz="7200" dirty="0"/>
              <a:t>   данных.</a:t>
            </a:r>
          </a:p>
          <a:p>
            <a:pPr marL="0" indent="0">
              <a:buNone/>
            </a:pPr>
            <a:r>
              <a:rPr lang="ru-RU" sz="7200" b="1" dirty="0"/>
              <a:t>Алфавит кода</a:t>
            </a:r>
            <a:r>
              <a:rPr lang="ru-RU" sz="7200" dirty="0"/>
              <a:t> – множество всех символов входного потока. При сжатии  текстов обычно используют множество из 256 </a:t>
            </a:r>
            <a:r>
              <a:rPr lang="ru-RU" sz="7200" i="1" dirty="0"/>
              <a:t>ASCII</a:t>
            </a:r>
            <a:r>
              <a:rPr lang="ru-RU" sz="7200" dirty="0"/>
              <a:t> кодов. Это и есть алфавит кода.</a:t>
            </a:r>
          </a:p>
          <a:p>
            <a:pPr marL="0" indent="0">
              <a:buNone/>
            </a:pPr>
            <a:r>
              <a:rPr lang="ru-RU" sz="7200" b="1" dirty="0"/>
              <a:t>Кодовый символ</a:t>
            </a:r>
            <a:r>
              <a:rPr lang="ru-RU" sz="7200" dirty="0"/>
              <a:t> – наименьшая </a:t>
            </a:r>
            <a:r>
              <a:rPr lang="ru-RU" sz="7200" i="1" dirty="0"/>
              <a:t>единица</a:t>
            </a:r>
            <a:r>
              <a:rPr lang="ru-RU" sz="7200" dirty="0"/>
              <a:t> данных, подлежащая сжатию. В  </a:t>
            </a:r>
            <a:r>
              <a:rPr lang="en-US" sz="7200" dirty="0"/>
              <a:t>ASCII</a:t>
            </a:r>
            <a:r>
              <a:rPr lang="ru-RU" sz="7200" dirty="0"/>
              <a:t> кодировке один  символ – это 1 </a:t>
            </a:r>
            <a:r>
              <a:rPr lang="ru-RU" sz="7200" i="1" dirty="0"/>
              <a:t>байт</a:t>
            </a:r>
            <a:r>
              <a:rPr lang="ru-RU" sz="7200" dirty="0"/>
              <a:t>. </a:t>
            </a:r>
          </a:p>
          <a:p>
            <a:pPr marL="0" indent="0">
              <a:buNone/>
            </a:pPr>
            <a:r>
              <a:rPr lang="ru-RU" sz="7200" b="1" dirty="0"/>
              <a:t>Кодовое слово</a:t>
            </a:r>
            <a:r>
              <a:rPr lang="ru-RU" sz="7200" dirty="0"/>
              <a:t> – это последовательность кодовых символов из алфавита кода. Если все слова имеют одинаковую длину (число символов), то такой код называется </a:t>
            </a:r>
            <a:r>
              <a:rPr lang="ru-RU" sz="7200" i="1" dirty="0"/>
              <a:t>равномерным (фиксированной длины)</a:t>
            </a:r>
            <a:r>
              <a:rPr lang="ru-RU" sz="7200" dirty="0"/>
              <a:t>, а если же допускаются слова разной длины, то – </a:t>
            </a:r>
            <a:r>
              <a:rPr lang="ru-RU" sz="7200" i="1" dirty="0"/>
              <a:t>неравномерным (переменной длины)</a:t>
            </a:r>
            <a:r>
              <a:rPr lang="ru-RU" sz="7200" dirty="0"/>
              <a:t>.</a:t>
            </a:r>
          </a:p>
          <a:p>
            <a:pPr marL="0" indent="0">
              <a:buNone/>
            </a:pPr>
            <a:r>
              <a:rPr lang="ru-RU" sz="7200" b="1" dirty="0"/>
              <a:t>Код </a:t>
            </a:r>
            <a:r>
              <a:rPr lang="ru-RU" sz="7200" dirty="0"/>
              <a:t>– полное множество слов.</a:t>
            </a:r>
          </a:p>
          <a:p>
            <a:pPr marL="0" indent="0">
              <a:buNone/>
            </a:pPr>
            <a:r>
              <a:rPr lang="ru-RU" sz="7200" b="1" dirty="0" err="1"/>
              <a:t>Токен</a:t>
            </a:r>
            <a:r>
              <a:rPr lang="ru-RU" sz="7200" dirty="0"/>
              <a:t> – </a:t>
            </a:r>
            <a:r>
              <a:rPr lang="ru-RU" sz="7200" i="1" dirty="0"/>
              <a:t>единица</a:t>
            </a:r>
            <a:r>
              <a:rPr lang="ru-RU" sz="7200" dirty="0"/>
              <a:t> данных, записываемая в сжатый </a:t>
            </a:r>
            <a:r>
              <a:rPr lang="ru-RU" sz="7200" i="1" dirty="0"/>
              <a:t>поток</a:t>
            </a:r>
            <a:r>
              <a:rPr lang="ru-RU" sz="7200" dirty="0"/>
              <a:t> некоторым алгоритмом сжатия.  </a:t>
            </a:r>
            <a:r>
              <a:rPr lang="ru-RU" sz="7200" i="1" dirty="0" err="1"/>
              <a:t>Токен</a:t>
            </a:r>
            <a:r>
              <a:rPr lang="ru-RU" sz="7200" dirty="0"/>
              <a:t> состоит из нескольких полей фиксированной или переменной длины.</a:t>
            </a:r>
          </a:p>
          <a:p>
            <a:pPr marL="0" indent="0">
              <a:buNone/>
            </a:pPr>
            <a:r>
              <a:rPr lang="ru-RU" sz="7200" b="1" dirty="0"/>
              <a:t>Фраза</a:t>
            </a:r>
            <a:r>
              <a:rPr lang="ru-RU" sz="7200" dirty="0"/>
              <a:t> – фрагмент данных, помещаемый в словарь для дальнейшего использования в сжатии.</a:t>
            </a:r>
          </a:p>
          <a:p>
            <a:pPr marL="0" indent="0">
              <a:buNone/>
            </a:pPr>
            <a:r>
              <a:rPr lang="ru-RU" sz="7200" b="1" dirty="0"/>
              <a:t>Кодирование</a:t>
            </a:r>
            <a:r>
              <a:rPr lang="ru-RU" sz="7200" dirty="0"/>
              <a:t> – процесс сжатия данных.</a:t>
            </a:r>
          </a:p>
          <a:p>
            <a:pPr marL="0" indent="0">
              <a:buNone/>
            </a:pPr>
            <a:r>
              <a:rPr lang="ru-RU" sz="7200" b="1" dirty="0"/>
              <a:t>Декодирование</a:t>
            </a:r>
            <a:r>
              <a:rPr lang="ru-RU" sz="7200" dirty="0"/>
              <a:t> – </a:t>
            </a:r>
            <a:r>
              <a:rPr lang="ru-RU" sz="7200" i="1" dirty="0"/>
              <a:t>обратный</a:t>
            </a:r>
            <a:r>
              <a:rPr lang="ru-RU" sz="7200" dirty="0"/>
              <a:t> кодированию процесс, при котором осуществляется восстановление данных.</a:t>
            </a:r>
          </a:p>
          <a:p>
            <a:pPr marL="0" indent="0">
              <a:buNone/>
            </a:pPr>
            <a:r>
              <a:rPr lang="ru-RU" sz="7200" b="1" dirty="0"/>
              <a:t>Коэффициент сжатия</a:t>
            </a:r>
            <a:r>
              <a:rPr lang="ru-RU" sz="7200" dirty="0"/>
              <a:t> – величина, характеризующая степень сжатия информации.</a:t>
            </a:r>
          </a:p>
          <a:p>
            <a:pPr marL="0" indent="0">
              <a:buNone/>
            </a:pPr>
            <a:r>
              <a:rPr lang="ru-RU" sz="7200" dirty="0"/>
              <a:t>                </a:t>
            </a:r>
            <a:r>
              <a:rPr lang="ru-RU" sz="7200" b="1" i="1" dirty="0"/>
              <a:t>Коэффициент сжатия = Объем исходной информации/Объем сжатой информации</a:t>
            </a:r>
            <a:endParaRPr lang="ru-RU" sz="7200" dirty="0"/>
          </a:p>
          <a:p>
            <a:pPr marL="0" indent="0">
              <a:buNone/>
            </a:pPr>
            <a:r>
              <a:rPr lang="ru-RU" sz="7200" dirty="0"/>
              <a:t>Значения больше 1 обозначают сжатие, а значения меньше 1 – расширение.</a:t>
            </a:r>
          </a:p>
          <a:p>
            <a:pPr marL="0" indent="0">
              <a:buNone/>
            </a:pPr>
            <a:r>
              <a:rPr lang="ru-RU" sz="5000" b="1" dirty="0"/>
              <a:t> </a:t>
            </a:r>
            <a:endParaRPr lang="ru-RU" sz="50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659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br>
              <a:rPr lang="ru-RU" sz="4000" dirty="0">
                <a:latin typeface="+mn-lt"/>
              </a:rPr>
            </a:br>
            <a:r>
              <a:rPr lang="ru-RU" sz="4000" dirty="0">
                <a:latin typeface="+mn-lt"/>
              </a:rPr>
              <a:t>Алгоритм </a:t>
            </a:r>
            <a:r>
              <a:rPr lang="en-US" sz="4000" dirty="0">
                <a:latin typeface="+mn-lt"/>
              </a:rPr>
              <a:t>RLE  (</a:t>
            </a:r>
            <a:r>
              <a:rPr lang="ru-RU" sz="4000" i="1" dirty="0" err="1">
                <a:latin typeface="+mn-lt"/>
              </a:rPr>
              <a:t>run-length</a:t>
            </a:r>
            <a:r>
              <a:rPr lang="ru-RU" sz="4000" i="1" dirty="0">
                <a:latin typeface="+mn-lt"/>
              </a:rPr>
              <a:t> </a:t>
            </a:r>
            <a:r>
              <a:rPr lang="ru-RU" sz="4000" i="1" dirty="0" err="1">
                <a:latin typeface="+mn-lt"/>
              </a:rPr>
              <a:t>encoding</a:t>
            </a:r>
            <a:r>
              <a:rPr lang="ru-RU" sz="4000" i="1" dirty="0">
                <a:latin typeface="+mn-lt"/>
              </a:rPr>
              <a:t>)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3816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3300" dirty="0"/>
              <a:t>Если информация представляет собой последовательности повторяющихся кодов, то вместо такой последовательности кодов можно записывать пары «количество × значение». Например, строка вида </a:t>
            </a:r>
          </a:p>
          <a:p>
            <a:pPr marL="0" indent="0">
              <a:buNone/>
            </a:pPr>
            <a:r>
              <a:rPr lang="ru-RU" sz="3300" dirty="0"/>
              <a:t>AAAAAA</a:t>
            </a:r>
            <a:r>
              <a:rPr lang="en-US" sz="3300" dirty="0"/>
              <a:t>DDDDB</a:t>
            </a:r>
            <a:r>
              <a:rPr lang="ru-RU" sz="3300" dirty="0"/>
              <a:t>B</a:t>
            </a:r>
            <a:r>
              <a:rPr lang="en-US" sz="3300" dirty="0"/>
              <a:t>ADDDDDDDZZZZAF </a:t>
            </a:r>
            <a:r>
              <a:rPr lang="ru-RU" sz="3300" dirty="0"/>
              <a:t> </a:t>
            </a:r>
          </a:p>
          <a:p>
            <a:pPr marL="0" indent="0">
              <a:buNone/>
            </a:pPr>
            <a:r>
              <a:rPr lang="ru-RU" sz="3300" dirty="0"/>
              <a:t>может быть преобразована в запись вроде </a:t>
            </a:r>
          </a:p>
          <a:p>
            <a:pPr marL="0" indent="0">
              <a:buNone/>
            </a:pPr>
            <a:r>
              <a:rPr lang="ru-RU" sz="3300" dirty="0"/>
              <a:t>6A4</a:t>
            </a:r>
            <a:r>
              <a:rPr lang="en-US" sz="3300" dirty="0"/>
              <a:t>D</a:t>
            </a:r>
            <a:r>
              <a:rPr lang="ru-RU" sz="3300" dirty="0"/>
              <a:t>2</a:t>
            </a:r>
            <a:r>
              <a:rPr lang="en-US" sz="3300" dirty="0"/>
              <a:t>B</a:t>
            </a:r>
            <a:r>
              <a:rPr lang="ru-RU" sz="3300" dirty="0"/>
              <a:t>1</a:t>
            </a:r>
            <a:r>
              <a:rPr lang="en-US" sz="3300" dirty="0"/>
              <a:t>A</a:t>
            </a:r>
            <a:r>
              <a:rPr lang="ru-RU" sz="3300" dirty="0"/>
              <a:t>7</a:t>
            </a:r>
            <a:r>
              <a:rPr lang="en-US" sz="3300" dirty="0"/>
              <a:t>D</a:t>
            </a:r>
            <a:r>
              <a:rPr lang="ru-RU" sz="3300" dirty="0"/>
              <a:t>4</a:t>
            </a:r>
            <a:r>
              <a:rPr lang="en-US" sz="3300" dirty="0"/>
              <a:t>Z</a:t>
            </a:r>
            <a:r>
              <a:rPr lang="ru-RU" sz="3300" dirty="0"/>
              <a:t>1</a:t>
            </a:r>
            <a:r>
              <a:rPr lang="en-US" sz="3300" dirty="0"/>
              <a:t>A</a:t>
            </a:r>
            <a:r>
              <a:rPr lang="ru-RU" sz="3300" dirty="0"/>
              <a:t>1</a:t>
            </a:r>
            <a:r>
              <a:rPr lang="en-US" sz="3300" dirty="0"/>
              <a:t>F</a:t>
            </a:r>
            <a:r>
              <a:rPr lang="ru-RU" sz="3300" dirty="0"/>
              <a:t>. </a:t>
            </a:r>
            <a:endParaRPr lang="en-US" sz="3300" dirty="0"/>
          </a:p>
          <a:p>
            <a:pPr marL="0" indent="0">
              <a:buNone/>
            </a:pPr>
            <a:endParaRPr lang="en-US" sz="33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300" dirty="0"/>
              <a:t>Исходная строка содержала 26 символов – значит занимала в памяти 26 байт</a:t>
            </a:r>
            <a:endParaRPr lang="en-US" sz="33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300" dirty="0"/>
              <a:t>Сжатая строка содержит 16 символов – значит занимает в памяти 16 байт</a:t>
            </a:r>
            <a:endParaRPr lang="en-US" sz="33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300" dirty="0"/>
              <a:t>Коэффициент сжатия составляет</a:t>
            </a:r>
            <a:endParaRPr lang="en-US" sz="33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3300" dirty="0" err="1"/>
              <a:t>К</a:t>
            </a:r>
            <a:r>
              <a:rPr lang="ru-RU" sz="3300" baseline="-25000" dirty="0" err="1"/>
              <a:t>сж</a:t>
            </a:r>
            <a:r>
              <a:rPr lang="ru-RU" sz="3300" dirty="0"/>
              <a:t>=26/16=1,625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3300" dirty="0"/>
          </a:p>
          <a:p>
            <a:pPr marL="0" indent="0">
              <a:buNone/>
            </a:pPr>
            <a:r>
              <a:rPr lang="ru-RU" sz="3300" dirty="0"/>
              <a:t>Применение различных мер позволяет повысить коэффициент сжатия</a:t>
            </a:r>
            <a:endParaRPr lang="en-US" sz="3300" dirty="0"/>
          </a:p>
          <a:p>
            <a:pPr marL="0" indent="0">
              <a:buNone/>
            </a:pPr>
            <a:r>
              <a:rPr lang="ru-RU" sz="3300" dirty="0"/>
              <a:t>Например.</a:t>
            </a:r>
            <a:endParaRPr lang="en-US" sz="3300" dirty="0"/>
          </a:p>
          <a:p>
            <a:pPr marL="0" lvl="0" indent="0">
              <a:buNone/>
            </a:pPr>
            <a:r>
              <a:rPr lang="ru-RU" sz="3300" dirty="0"/>
              <a:t>Поскольку алфавит символов небольшой (в примере 5 символов), то на хранение количества символов можно отвести не целый байт, а 3 бита, то есть каждую последовательность закодировать 11-ю битами. В этом случае вся строка будет занимать 88 бит  то есть 11 байт и коэффициент сжатия  составит</a:t>
            </a:r>
            <a:endParaRPr lang="en-US" sz="3300" dirty="0"/>
          </a:p>
          <a:p>
            <a:pPr marL="0" indent="0">
              <a:buNone/>
            </a:pPr>
            <a:r>
              <a:rPr lang="ru-RU" sz="3300" dirty="0"/>
              <a:t> </a:t>
            </a:r>
            <a:r>
              <a:rPr lang="ru-RU" sz="3300" dirty="0" err="1"/>
              <a:t>К</a:t>
            </a:r>
            <a:r>
              <a:rPr lang="ru-RU" sz="3300" baseline="-25000" dirty="0" err="1"/>
              <a:t>сж</a:t>
            </a:r>
            <a:r>
              <a:rPr lang="ru-RU" sz="3300" dirty="0"/>
              <a:t>=26/11=2,36</a:t>
            </a:r>
            <a:endParaRPr lang="en-US" sz="3300" dirty="0"/>
          </a:p>
          <a:p>
            <a:pPr marL="0" indent="0">
              <a:buNone/>
            </a:pP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0187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Словарные методы сжатия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6825"/>
                <a:ext cx="10515600" cy="533275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ru-RU" sz="2000" dirty="0"/>
                  <a:t>Подход 1. Создание словаря и нумерация всех слов.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ru-RU" sz="2000" dirty="0"/>
                  <a:t>Русский язык – 30 000 слов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ru-RU" sz="2000" dirty="0"/>
                  <a:t>Склонения, спряжения, время, род увеличивают словарь в 5 раз (150 000 слов)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ru-RU" sz="2000" dirty="0"/>
                  <a:t>Код слова (номер в словаре) </a:t>
                </a:r>
                <a:r>
                  <a:rPr lang="en-US" sz="2000" dirty="0"/>
                  <a:t>N=log</a:t>
                </a:r>
                <a:r>
                  <a:rPr lang="en-US" sz="1100" dirty="0"/>
                  <a:t>2 </a:t>
                </a:r>
                <a:r>
                  <a:rPr lang="en-US" sz="2000" dirty="0"/>
                  <a:t>150 000 </a:t>
                </a:r>
                <a:r>
                  <a:rPr lang="ru-RU" sz="2000" dirty="0"/>
                  <a:t>≈18 (3 байта)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ru-RU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ru-RU" sz="2000" dirty="0"/>
                  <a:t>Подход 2. Создание словаря комбинаций символов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ru-RU" sz="2000" dirty="0"/>
                  <a:t>Количество комбинаций</a:t>
                </a:r>
                <a:r>
                  <a:rPr lang="en-US" sz="2000" dirty="0"/>
                  <a:t> (</a:t>
                </a:r>
                <a:r>
                  <a:rPr lang="ru-RU" sz="2000" dirty="0"/>
                  <a:t>число размещений)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ru-RU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ru-RU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ru-RU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ru-RU" sz="2000" dirty="0"/>
                  <a:t>где </a:t>
                </a:r>
                <a:r>
                  <a:rPr lang="en-US" sz="2000" dirty="0"/>
                  <a:t>n</a:t>
                </a:r>
                <a:r>
                  <a:rPr lang="ru-RU" sz="2000" dirty="0"/>
                  <a:t> – размер алфавита символов (256)</a:t>
                </a:r>
                <a:r>
                  <a:rPr lang="en-US" sz="2000" dirty="0"/>
                  <a:t>;</a:t>
                </a:r>
                <a:endParaRPr lang="ru-RU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000" dirty="0"/>
                  <a:t>m – </a:t>
                </a:r>
                <a:r>
                  <a:rPr lang="ru-RU" sz="2000" dirty="0"/>
                  <a:t>количество символов в комбинации</a:t>
                </a:r>
                <a:r>
                  <a:rPr lang="en-US" sz="2000" dirty="0"/>
                  <a:t>;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ru-RU" sz="2000" dirty="0"/>
                  <a:t>Номер комбинации </a:t>
                </a:r>
                <a:r>
                  <a:rPr lang="en-US" sz="2000" dirty="0"/>
                  <a:t>N= log</a:t>
                </a:r>
                <a:r>
                  <a:rPr lang="en-US" sz="1100" dirty="0"/>
                  <a:t>2 </a:t>
                </a:r>
                <a:r>
                  <a:rPr lang="en-US" sz="2000" dirty="0"/>
                  <a:t>10</a:t>
                </a:r>
                <a:r>
                  <a:rPr lang="en-US" sz="2000" baseline="30000" dirty="0"/>
                  <a:t>12</a:t>
                </a:r>
                <a:r>
                  <a:rPr lang="en-US" sz="2000" dirty="0"/>
                  <a:t> </a:t>
                </a:r>
                <a:r>
                  <a:rPr lang="ru-RU" sz="2000" dirty="0"/>
                  <a:t>≈</a:t>
                </a:r>
                <a:r>
                  <a:rPr lang="en-US" sz="2000" dirty="0"/>
                  <a:t>40</a:t>
                </a:r>
                <a:r>
                  <a:rPr lang="ru-RU" sz="2000" dirty="0"/>
                  <a:t> (</a:t>
                </a:r>
                <a:r>
                  <a:rPr lang="en-US" sz="2000" dirty="0"/>
                  <a:t>5</a:t>
                </a:r>
                <a:r>
                  <a:rPr lang="ru-RU" sz="2000" dirty="0"/>
                  <a:t> байт</a:t>
                </a:r>
                <a:r>
                  <a:rPr lang="en-US" sz="2000" dirty="0"/>
                  <a:t>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ru-RU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6825"/>
                <a:ext cx="10515600" cy="5332758"/>
              </a:xfrm>
              <a:blipFill>
                <a:blip r:embed="rId2"/>
                <a:stretch>
                  <a:fillRect l="-638" t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177882"/>
              </p:ext>
            </p:extLst>
          </p:nvPr>
        </p:nvGraphicFramePr>
        <p:xfrm>
          <a:off x="6590473" y="4088295"/>
          <a:ext cx="4591050" cy="2511288"/>
        </p:xfrm>
        <a:graphic>
          <a:graphicData uri="http://schemas.openxmlformats.org/drawingml/2006/table">
            <a:tbl>
              <a:tblPr firstRow="1" firstCol="1" bandRow="1"/>
              <a:tblGrid>
                <a:gridCol w="706662">
                  <a:extLst>
                    <a:ext uri="{9D8B030D-6E8A-4147-A177-3AD203B41FA5}">
                      <a16:colId xmlns:a16="http://schemas.microsoft.com/office/drawing/2014/main" val="3105771767"/>
                    </a:ext>
                  </a:extLst>
                </a:gridCol>
                <a:gridCol w="3884388">
                  <a:extLst>
                    <a:ext uri="{9D8B030D-6E8A-4147-A177-3AD203B41FA5}">
                      <a16:colId xmlns:a16="http://schemas.microsoft.com/office/drawing/2014/main" val="676492"/>
                    </a:ext>
                  </a:extLst>
                </a:gridCol>
              </a:tblGrid>
              <a:tr h="3230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698166"/>
                  </a:ext>
                </a:extLst>
              </a:tr>
              <a:tr h="3230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184043"/>
                  </a:ext>
                </a:extLst>
              </a:tr>
              <a:tr h="3230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256*255=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1*(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1-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+1) =65280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321301"/>
                  </a:ext>
                </a:extLst>
              </a:tr>
              <a:tr h="3230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256*255*254=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2*(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</a:t>
                      </a: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2-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+1)=16581120=1.7*10</a:t>
                      </a:r>
                      <a:r>
                        <a:rPr lang="ru-RU" sz="2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820363"/>
                  </a:ext>
                </a:extLst>
              </a:tr>
              <a:tr h="3230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256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*25</a:t>
                      </a: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*25</a:t>
                      </a: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*25</a:t>
                      </a: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=A3*(A3-m+1)=41</a:t>
                      </a: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950233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=4.</a:t>
                      </a:r>
                      <a:r>
                        <a:rPr lang="ru-R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*10</a:t>
                      </a:r>
                      <a:r>
                        <a:rPr lang="en-US" sz="2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042134"/>
                  </a:ext>
                </a:extLst>
              </a:tr>
              <a:tr h="3230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A4*(A4-m+1)=1.0</a:t>
                      </a: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*10</a:t>
                      </a:r>
                      <a:r>
                        <a:rPr lang="en-US" sz="20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485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499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>
                <a:latin typeface="+mn-lt"/>
              </a:rPr>
              <a:t>Задачи построения словарного алгоритма сжатия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dirty="0"/>
              <a:t>1. Найти способ внесения в словарь только тех комбинаций символов, которые реально встречаются в сжимаемом тексте, что приведет к существенному уменьшению размера словаря.</a:t>
            </a:r>
          </a:p>
          <a:p>
            <a:pPr marL="0" lvl="0" indent="0">
              <a:buNone/>
            </a:pPr>
            <a:r>
              <a:rPr lang="ru-RU" dirty="0"/>
              <a:t>2. Избавиться от необходимости хранения, передачи и постоянного пополнения словаря, а формировать словарь только для сжимаемого текста.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9327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927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ru-RU" sz="4000" dirty="0"/>
              <a:t>Алгоритм </a:t>
            </a:r>
            <a:r>
              <a:rPr lang="en-US" sz="4000" dirty="0"/>
              <a:t>LZ77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1225312"/>
            <a:ext cx="10515600" cy="546738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2900" b="1" dirty="0"/>
              <a:t>Идея алгоритма</a:t>
            </a:r>
          </a:p>
          <a:p>
            <a:pPr marL="0" indent="0">
              <a:buNone/>
            </a:pPr>
            <a:r>
              <a:rPr lang="ru-RU" sz="2900" dirty="0"/>
              <a:t>Замена повторно встречающихся комбинаций символов на код, содержащий смещение комбинации от текущего символа, ее длину и следующий символ текста.</a:t>
            </a:r>
          </a:p>
          <a:p>
            <a:pPr marL="0" indent="0">
              <a:buNone/>
            </a:pPr>
            <a:r>
              <a:rPr lang="ru-RU" sz="2900" dirty="0"/>
              <a:t>Алгоритм сжатия текста</a:t>
            </a:r>
          </a:p>
          <a:p>
            <a:pPr marL="0" indent="0">
              <a:buNone/>
            </a:pPr>
            <a:r>
              <a:rPr lang="ru-RU" b="1" dirty="0"/>
              <a:t> Создание словаря комбинаций символов</a:t>
            </a:r>
            <a:endParaRPr lang="en-US" dirty="0"/>
          </a:p>
          <a:p>
            <a:pPr marL="0" indent="266700">
              <a:buFont typeface="+mj-lt"/>
              <a:buAutoNum type="arabicPeriod"/>
            </a:pPr>
            <a:r>
              <a:rPr lang="ru-RU" dirty="0"/>
              <a:t>Создается таблица, содержащая 2 строки: строка 1 – Комбинации символов</a:t>
            </a:r>
            <a:r>
              <a:rPr lang="ru-RU"/>
              <a:t>,  строка 2 </a:t>
            </a:r>
            <a:r>
              <a:rPr lang="ru-RU" dirty="0"/>
              <a:t>- Код комбинации. </a:t>
            </a:r>
            <a:endParaRPr lang="en-US" dirty="0"/>
          </a:p>
          <a:p>
            <a:pPr marL="0" indent="266700">
              <a:buFont typeface="+mj-lt"/>
              <a:buAutoNum type="arabicPeriod"/>
            </a:pPr>
            <a:r>
              <a:rPr lang="ru-RU" dirty="0"/>
              <a:t>Из сжимаемого текста последовательно читаются символы и каждый считанный символ считается комбинацией и проверяется на предмет повторения комбинаций</a:t>
            </a:r>
            <a:endParaRPr lang="en-US" dirty="0"/>
          </a:p>
          <a:p>
            <a:pPr marL="0" indent="266700">
              <a:buFont typeface="+mj-lt"/>
              <a:buAutoNum type="arabicPeriod"/>
            </a:pPr>
            <a:r>
              <a:rPr lang="ru-RU" dirty="0"/>
              <a:t>Если комбинация не встречалась, и она содержит 1 символ, то она вносится в таблицу с кодом 0,0, «символ».</a:t>
            </a:r>
            <a:endParaRPr lang="en-US" dirty="0"/>
          </a:p>
          <a:p>
            <a:pPr marL="0" indent="266700">
              <a:buFont typeface="+mj-lt"/>
              <a:buAutoNum type="arabicPeriod"/>
            </a:pPr>
            <a:r>
              <a:rPr lang="ru-RU" dirty="0"/>
              <a:t>Если комбинация  встречалась, то определяется ее смещение в количестве символов (байт) относительно текущего символа и к ней справа приписывается следующий символ входной последовательности и переход к п.4 иначе переход к п.5</a:t>
            </a:r>
            <a:endParaRPr lang="en-US" dirty="0"/>
          </a:p>
          <a:p>
            <a:pPr marL="0" indent="266700">
              <a:buFont typeface="+mj-lt"/>
              <a:buAutoNum type="arabicPeriod"/>
            </a:pPr>
            <a:r>
              <a:rPr lang="ru-RU" dirty="0"/>
              <a:t>Если комбинация не встречалась и она содержит более 1 символа, то она записывается в таблицу в виде «число1, число2, символ» , где число 1 – количество символов (байт) от текущего символа до символа в начале ранее встречавшейся комбинации, число 2 – количество символов в ранее встречавшейся комбинации, символ – последний символ в текущей комбинации.</a:t>
            </a:r>
            <a:endParaRPr lang="en-US" dirty="0"/>
          </a:p>
          <a:p>
            <a:pPr marL="0" indent="266700">
              <a:buFont typeface="+mj-lt"/>
              <a:buAutoNum type="arabicPeriod"/>
            </a:pPr>
            <a:r>
              <a:rPr lang="ru-RU" dirty="0"/>
              <a:t>Если следующего символа в сжимаемом тексте нет, то КОНЕЦ (словарь сформирован)</a:t>
            </a:r>
            <a:endParaRPr lang="en-US" dirty="0"/>
          </a:p>
          <a:p>
            <a:pPr marL="0" indent="0">
              <a:buNone/>
            </a:pPr>
            <a:endParaRPr lang="ru-RU" sz="2900" dirty="0"/>
          </a:p>
          <a:p>
            <a:pPr marL="0" indent="0">
              <a:buNone/>
            </a:pPr>
            <a:endParaRPr lang="ru-RU" sz="2900" dirty="0"/>
          </a:p>
        </p:txBody>
      </p:sp>
    </p:spTree>
    <p:extLst>
      <p:ext uri="{BB962C8B-B14F-4D97-AF65-F5344CB8AC3E}">
        <p14:creationId xmlns:p14="http://schemas.microsoft.com/office/powerpoint/2010/main" val="41548072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3125</Words>
  <Application>Microsoft Office PowerPoint</Application>
  <PresentationFormat>Широкоэкранный</PresentationFormat>
  <Paragraphs>764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Consolas</vt:lpstr>
      <vt:lpstr>Times New Roman</vt:lpstr>
      <vt:lpstr>Тема Office</vt:lpstr>
      <vt:lpstr> Лекция 7. Алгоритмы словарного сжатия данных </vt:lpstr>
      <vt:lpstr>Конкурс</vt:lpstr>
      <vt:lpstr>Конкурс</vt:lpstr>
      <vt:lpstr>  Основные определения </vt:lpstr>
      <vt:lpstr>Основные определения</vt:lpstr>
      <vt:lpstr> Алгоритм RLE  (run-length encoding) </vt:lpstr>
      <vt:lpstr>Словарные методы сжатия</vt:lpstr>
      <vt:lpstr>Задачи построения словарного алгоритма сжатия</vt:lpstr>
      <vt:lpstr>Алгоритм LZ77</vt:lpstr>
      <vt:lpstr>LZ77  Пример сжатия </vt:lpstr>
      <vt:lpstr>LZ77. Пример сжатия</vt:lpstr>
      <vt:lpstr>Алгоритм LZ78</vt:lpstr>
      <vt:lpstr>Алгоритм LZ78 (пример)</vt:lpstr>
      <vt:lpstr>Алгоритм LZ78 (пример)</vt:lpstr>
      <vt:lpstr>Алгоритм LZ78 (распаковка текста)</vt:lpstr>
      <vt:lpstr>Алгоритм LZ78 (распаковка  текста)</vt:lpstr>
      <vt:lpstr>Алгоритм LZW</vt:lpstr>
      <vt:lpstr>Алгоритм LZW. Пример.</vt:lpstr>
      <vt:lpstr>Алгоритм LZW. Пример.</vt:lpstr>
      <vt:lpstr>Алгоритм LZW. Пример.</vt:lpstr>
      <vt:lpstr>Алгоритм LZW. Пример.</vt:lpstr>
      <vt:lpstr>Алгоритм LZW. Пример.</vt:lpstr>
      <vt:lpstr>Алгоритм LZW. Пример.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Лекция 13. Алгоритмы сжатия данных </dc:title>
  <dc:creator>Andrey</dc:creator>
  <cp:lastModifiedBy>Андрей</cp:lastModifiedBy>
  <cp:revision>64</cp:revision>
  <dcterms:created xsi:type="dcterms:W3CDTF">2021-11-01T06:09:29Z</dcterms:created>
  <dcterms:modified xsi:type="dcterms:W3CDTF">2023-04-03T10:44:53Z</dcterms:modified>
</cp:coreProperties>
</file>