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57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C951E-DCD5-4DDA-A5C1-0B24E7A94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C211E0-93E5-478C-A0D5-7288F7ABB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3E2196-9CED-4ACD-B227-EE44205F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EC5-F01A-476B-BE4C-432696B87BFA}" type="datetimeFigureOut">
              <a:rPr lang="LID4096" smtClean="0"/>
              <a:t>09/20/2021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A87B5-3E64-4FAF-B5A2-A0A66F20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2D8330-3711-4701-ACB0-3D220D3C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EAC2-DB01-45F8-9C09-BE7412A09D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709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B74FA-1304-414D-9B4C-E6908335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B095EC-1D98-4411-8604-04656B1AE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D1FAE-2312-4AD0-8CD3-923631BE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EC5-F01A-476B-BE4C-432696B87BFA}" type="datetimeFigureOut">
              <a:rPr lang="LID4096" smtClean="0"/>
              <a:t>09/20/2021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CC78EA-3D61-4D83-A5ED-829A36EF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3852BC-0326-47CD-B908-52F8EE78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EAC2-DB01-45F8-9C09-BE7412A09D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61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925BA9-EA04-474B-A1DE-51FD60DE1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6E5E24-ACE9-4A26-9F75-1779FEA93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D74BDF-A9B7-41C7-8072-8BD8AF6A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EC5-F01A-476B-BE4C-432696B87BFA}" type="datetimeFigureOut">
              <a:rPr lang="LID4096" smtClean="0"/>
              <a:t>09/20/2021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1E4B98-09F4-41C6-958F-5E53A0BE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54FBB2-9802-44F2-8011-6337A35C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EAC2-DB01-45F8-9C09-BE7412A09D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30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91734-C55B-48FB-A375-97B396C9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641C9-8F3A-4A2A-B2B7-5BA1925C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E3F8B-9A7F-44C8-93EB-4DAF4812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EC5-F01A-476B-BE4C-432696B87BFA}" type="datetimeFigureOut">
              <a:rPr lang="LID4096" smtClean="0"/>
              <a:t>09/20/2021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019E2A-8A5C-4C14-A3A1-8DFC7F14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401FAA-99F7-497B-B989-2C98F585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EAC2-DB01-45F8-9C09-BE7412A09D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39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4E5E8-4C21-47A5-A435-951A71B5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0FAE2F-CA9B-4747-B629-EBB5B4BD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4756E8-8832-44E1-8647-CD15D3B4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EC5-F01A-476B-BE4C-432696B87BFA}" type="datetimeFigureOut">
              <a:rPr lang="LID4096" smtClean="0"/>
              <a:t>09/20/2021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1C5751-F973-4475-8E9C-70DB3234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6E27C4-E746-4F03-A7FE-F599E4B0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EAC2-DB01-45F8-9C09-BE7412A09D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248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C26E3-1DB8-46DB-8505-831984C4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AE828-4DB9-4CB1-A7FB-6C66A6554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3707D7-5ED8-4459-85CB-BED907A3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4BA912-DDD6-41DE-8D3F-CE13CE68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EC5-F01A-476B-BE4C-432696B87BFA}" type="datetimeFigureOut">
              <a:rPr lang="LID4096" smtClean="0"/>
              <a:t>09/20/2021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2865FE-59B0-4BD3-B3AB-63D95066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8690BA-96A8-4C12-A3A3-CA1624C2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EAC2-DB01-45F8-9C09-BE7412A09D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825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42345-899D-42AE-8035-F52B9677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6E2C7C-D94D-4DC2-92F2-1A8FD0C0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AA33A7-6433-4E2B-9A24-D4CD97D4F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C68A58-4556-4282-A3CC-1B27F8CCF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F83EC6-A4F7-4F2A-A0C0-E8A478C70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ACA47F-DF26-423C-9128-3A6B26E0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EC5-F01A-476B-BE4C-432696B87BFA}" type="datetimeFigureOut">
              <a:rPr lang="LID4096" smtClean="0"/>
              <a:t>09/20/2021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EB6537-E564-409B-94D9-4781A618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9E54EA-C4C0-4661-A890-C4E5A955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EAC2-DB01-45F8-9C09-BE7412A09D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980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8A8DD-1432-4931-B236-9ECE1AD7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4426D-2EF5-4328-8CF6-E8BF1EC4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EC5-F01A-476B-BE4C-432696B87BFA}" type="datetimeFigureOut">
              <a:rPr lang="LID4096" smtClean="0"/>
              <a:t>09/20/2021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34270C-09E7-4D8D-B327-661E5CAC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E64CE-01F4-4389-9CA1-A8F032CF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EAC2-DB01-45F8-9C09-BE7412A09D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789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2C6EA2-91FC-4AA8-BB52-62CAA854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EC5-F01A-476B-BE4C-432696B87BFA}" type="datetimeFigureOut">
              <a:rPr lang="LID4096" smtClean="0"/>
              <a:t>09/20/2021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997ABE-9947-4BC3-AAAE-C840F3B7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D6E004-774E-420B-AE9C-79C6535B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EAC2-DB01-45F8-9C09-BE7412A09D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93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69E68-8313-410D-876A-490F5C0A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64B60-4958-48AE-9260-4D1C2364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943208-1875-4AF3-A018-41C41CC17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45A455-1852-412C-9696-C5F1784E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EC5-F01A-476B-BE4C-432696B87BFA}" type="datetimeFigureOut">
              <a:rPr lang="LID4096" smtClean="0"/>
              <a:t>09/20/2021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C0404B-8891-41FF-8049-49C6F12A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F2A7FF-B4C2-4A52-99B6-AEE6B7F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EAC2-DB01-45F8-9C09-BE7412A09D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784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F9E37-4A4F-4F2F-A6A7-F441480D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FBCD39-F0BF-4B92-839F-928D46DFA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683206-A8BF-4BBB-85A3-05E96A37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A14DA2-CC70-4B06-9E3E-1A5DCACD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EC5-F01A-476B-BE4C-432696B87BFA}" type="datetimeFigureOut">
              <a:rPr lang="LID4096" smtClean="0"/>
              <a:t>09/20/2021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8F018B-0C7F-488E-9835-E74D87B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38AFD5-CD28-48E7-887D-B40EA1D1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EAC2-DB01-45F8-9C09-BE7412A09D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816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7FE56-5735-4BFF-8549-D6F6C747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2F42C3-F714-4E79-AF74-27987D1C7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749940-83E1-4D0E-AD97-14A312598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7EC5-F01A-476B-BE4C-432696B87BFA}" type="datetimeFigureOut">
              <a:rPr lang="LID4096" smtClean="0"/>
              <a:t>09/20/2021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D5D75-46B7-4135-B1B5-05188C041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BF4471-A5AF-4056-81F3-CE82B563A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3EAC2-DB01-45F8-9C09-BE7412A09D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520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027FF-3CE2-4279-9310-1F59770F8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627"/>
            <a:ext cx="9144000" cy="134042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000" dirty="0">
                <a:latin typeface="+mn-lt"/>
              </a:rPr>
              <a:t>Лекция 7.</a:t>
            </a:r>
            <a:r>
              <a:rPr lang="ru-RU" sz="4000" dirty="0">
                <a:effectLst/>
                <a:latin typeface="+mn-lt"/>
                <a:ea typeface="Times New Roman" panose="02020603050405020304" pitchFamily="18" charset="0"/>
              </a:rPr>
              <a:t> Алгоритмы поиска на основе деревьев</a:t>
            </a:r>
            <a:endParaRPr lang="LID4096" sz="40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E795F0-0575-4D40-954D-CD38C8E7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8963"/>
            <a:ext cx="9144000" cy="4561610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342900" lvl="0" indent="-342900" algn="l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Бинарное дерево поиска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Поиск элемента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Вставка узла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Удаление узла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761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C9D3A-E153-4964-9855-DB6C2BC3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Удаление узла (</a:t>
            </a:r>
            <a:r>
              <a:rPr lang="en-US" sz="4000" dirty="0"/>
              <a:t>REMOVE)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74D00-3531-4869-890E-B57CAE30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518"/>
            <a:ext cx="10515600" cy="4940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ea typeface="F24"/>
              </a:rPr>
              <a:t>Случай 2</a:t>
            </a:r>
            <a:r>
              <a:rPr lang="ru-RU" b="1" dirty="0">
                <a:effectLst/>
                <a:latin typeface="Times New Roman" panose="02020603050405020304" pitchFamily="18" charset="0"/>
                <a:ea typeface="F18"/>
              </a:rPr>
              <a:t>.</a:t>
            </a:r>
            <a:r>
              <a:rPr lang="ru-RU" dirty="0">
                <a:effectLst/>
                <a:latin typeface="Times New Roman" panose="02020603050405020304" pitchFamily="18" charset="0"/>
                <a:ea typeface="F18"/>
              </a:rPr>
              <a:t> Удаляемый узел </a:t>
            </a:r>
            <a:r>
              <a:rPr lang="ru-RU" dirty="0">
                <a:effectLst/>
                <a:latin typeface="Cambria Math" panose="02040503050406030204" pitchFamily="18" charset="0"/>
                <a:ea typeface="CMMI12"/>
                <a:cs typeface="Times New Roman" panose="02020603050405020304" pitchFamily="18" charset="0"/>
              </a:rPr>
              <a:t>𝑛𝑜𝑑𝑒</a:t>
            </a:r>
            <a:r>
              <a:rPr lang="ru-RU" dirty="0">
                <a:effectLst/>
                <a:latin typeface="Times New Roman" panose="02020603050405020304" pitchFamily="18" charset="0"/>
                <a:ea typeface="CMMI12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F18"/>
              </a:rPr>
              <a:t>имеет одного потомка. 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5A02C5-268C-463F-9285-762961F6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1" y="1776845"/>
            <a:ext cx="8946572" cy="33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9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B15F1-0414-4B35-AFAB-77C71B38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Удаление узла (</a:t>
            </a:r>
            <a:r>
              <a:rPr lang="en-US" sz="4000" dirty="0"/>
              <a:t>REMOVE)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DD1C3-9354-4277-B1CC-FA8948C3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1496291"/>
            <a:ext cx="10515600" cy="5373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F24"/>
                <a:cs typeface="Times New Roman" panose="02020603050405020304" pitchFamily="18" charset="0"/>
              </a:rPr>
              <a:t>Случай 3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F18"/>
                <a:cs typeface="Times New Roman" panose="02020603050405020304" pitchFamily="18" charset="0"/>
              </a:rPr>
              <a:t>.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F18"/>
                <a:cs typeface="Times New Roman" panose="02020603050405020304" pitchFamily="18" charset="0"/>
              </a:rPr>
              <a:t> Удаляемый узел 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MMI12"/>
                <a:cs typeface="Times New Roman" panose="02020603050405020304" pitchFamily="18" charset="0"/>
              </a:rPr>
              <a:t>𝑛𝑜𝑑𝑒 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F18"/>
                <a:cs typeface="Times New Roman" panose="02020603050405020304" pitchFamily="18" charset="0"/>
              </a:rPr>
              <a:t>имеет дв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F18"/>
                <a:cs typeface="Times New Roman" panose="02020603050405020304" pitchFamily="18" charset="0"/>
              </a:rPr>
              <a:t>оих потомков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F18"/>
                <a:cs typeface="Times New Roman" panose="02020603050405020304" pitchFamily="18" charset="0"/>
              </a:rPr>
              <a:t>. </a:t>
            </a:r>
            <a:endParaRPr lang="LID4096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CFC3BA-0125-46F7-A99E-C4911CC8F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286000"/>
            <a:ext cx="9840191" cy="276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28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C5AA5-B753-4FC3-AC07-9C8BBB36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79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удаления узла </a:t>
            </a:r>
            <a:endParaRPr lang="LID4096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271393-F7D5-46AD-A3C4-89A3F99868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64463"/>
            <a:ext cx="10773697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LID4096" sz="2000" b="1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Дано</a:t>
            </a: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дерево Т с корнем </a:t>
            </a: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 ключом K.</a:t>
            </a:r>
            <a:endParaRPr kumimoji="0" lang="ru-RU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LID4096" sz="2000" b="1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</a:t>
            </a: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удалить из дерева Т узел с ключом K (если такой есть).</a:t>
            </a:r>
            <a:endParaRPr kumimoji="0" lang="ru-RU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LID4096" sz="2000" b="1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</a:t>
            </a: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Если дерево T пусто, выдать сообщение и КОНЕЦ;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Иначе сравнить K с ключом X корневого узла 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Если K&gt;X, циклически удалить K из правого поддерева Т (переход в правое поддерево и к п.2);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Если K&lt;X, циклически удалить K из левого поддерева Т (переход в левое поддерево и к п.2);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Если K=X, то необходимо рассмотреть три случая.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Если обоих потомков нет (левый и правый указатели =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то удалить текущий узел 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LID4096" sz="20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обнулить ссылку на него в родительского узла;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LID4096" sz="20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одного из потомков нет, то значения полей-указателей  потомка m вставить  вместо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LID4096" sz="20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соответствующих значений корневого узла.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LID4096" sz="20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оба потомка присутствуют, то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Если левый узел m правого поддерева отсутствует (n-&gt;</a:t>
            </a:r>
            <a:r>
              <a:rPr kumimoji="0" lang="ru-RU" altLang="LID4096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kumimoji="0" lang="ru-RU" altLang="LID4096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то</a:t>
            </a:r>
            <a:endParaRPr kumimoji="0" lang="ru-RU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копировать из правого узла в удаляемый поля K, V и ссылку на правый  узел правого потомка.</a:t>
            </a:r>
            <a:endParaRPr lang="ru-RU" altLang="LID4096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Иначе  взять самый левый узел m, правого поддерева n-&gt;</a:t>
            </a:r>
            <a:r>
              <a:rPr kumimoji="0" lang="ru-RU" altLang="LID4096" sz="2000" b="0" i="0" u="none" strike="noStrike" cap="none" normalizeH="0" baseline="0" dirty="0" err="1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 скопировать данные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LID4096" sz="2000" b="0" i="0" u="none" strike="noStrike" cap="none" normalizeH="0" baseline="0" dirty="0">
                <a:ln>
                  <a:noFill/>
                </a:ln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(кроме ссылок на дочерние элементы) из m в n;</a:t>
            </a:r>
            <a:endParaRPr kumimoji="0" lang="ru-RU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3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87C0A-F92E-4CE3-B1C4-3CB86B2D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Выводы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F88993-4029-49A9-9BC3-782024AB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209368"/>
            <a:ext cx="10515600" cy="50364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Краткие итоги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Упорядоченное 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двоичное дерево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это 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двоичное дерево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 котором для любой его вершины x справедливы свойства: все элементы в 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левом поддереве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меньше элемента, хранимого в x ; все элементы в правом 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поддереве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больше элемента, хранимого в x ; все элементы дерева различны.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Поиск в  бинарном дереве поиска   имеет сложность O(n).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Операции добавления и удаления узлов в бинарном дереве поиска </a:t>
            </a: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имеют сложность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0515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76C4E-6BD6-44A8-97AF-11C7A734B07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Бинарное (двоичное) дерево поиска</a:t>
            </a:r>
            <a:endParaRPr lang="LID4096" sz="40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8D8E121-558A-4E56-A148-4EBC53636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9994" y="3174331"/>
            <a:ext cx="2639797" cy="2859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6D72B6-17FA-4139-B7EB-428C35FB3C5F}"/>
              </a:ext>
            </a:extLst>
          </p:cNvPr>
          <p:cNvSpPr txBox="1"/>
          <p:nvPr/>
        </p:nvSpPr>
        <p:spPr>
          <a:xfrm>
            <a:off x="838200" y="2001142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Упорядоченное двоичное  дерево (двоичное дерево поиска)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Все элементы в левом поддереве меньше элемента, хранимого в корне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Все элементы в правом поддереве больше элемента, хранимого в корне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Все элементы дерева различны.</a:t>
            </a:r>
          </a:p>
        </p:txBody>
      </p:sp>
    </p:spTree>
    <p:extLst>
      <p:ext uri="{BB962C8B-B14F-4D97-AF65-F5344CB8AC3E}">
        <p14:creationId xmlns:p14="http://schemas.microsoft.com/office/powerpoint/2010/main" val="3594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02228-913E-4774-BF67-37088546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70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Двоичное дерево поиска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AD7AC-6218-4BA9-9DE1-0C1E7227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365"/>
            <a:ext cx="5257800" cy="471359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/>
              <a:t>Структура узла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Node{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 ;             //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ключ узла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inftype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V;         //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информационная часть узла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Node*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left;        //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указатель на левого потомка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Node*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right ;    //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указатель на правого потомка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Node*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parent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указатель на родительский узел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E3E21-6765-45C5-A054-232EE84EE1BC}"/>
              </a:ext>
            </a:extLst>
          </p:cNvPr>
          <p:cNvSpPr txBox="1"/>
          <p:nvPr/>
        </p:nvSpPr>
        <p:spPr>
          <a:xfrm>
            <a:off x="6660574" y="1475509"/>
            <a:ext cx="4693226" cy="4713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/>
              <a:t>Основные операции</a:t>
            </a:r>
          </a:p>
          <a:p>
            <a:endParaRPr lang="ru-RU" dirty="0"/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FIND(K) — </a:t>
            </a: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узла, в котором хранится пара (</a:t>
            </a:r>
            <a:r>
              <a:rPr lang="en-US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key, value) </a:t>
            </a: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</a:t>
            </a:r>
            <a:r>
              <a:rPr lang="en-US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= K.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INSERT(K,V) — </a:t>
            </a: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 узла в  дерево (пары (</a:t>
            </a:r>
            <a:r>
              <a:rPr lang="en-US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key, value) = (K, V)).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REMOVE(K) — </a:t>
            </a: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узла, в котором хранится пара (</a:t>
            </a:r>
            <a:r>
              <a:rPr lang="en-US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key, value) </a:t>
            </a: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</a:t>
            </a:r>
            <a:r>
              <a:rPr lang="en-US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= K.</a:t>
            </a:r>
            <a:endParaRPr lang="ru-RU" sz="1800" dirty="0">
              <a:solidFill>
                <a:srgbClr val="252525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dirty="0">
              <a:solidFill>
                <a:srgbClr val="25252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dirty="0">
              <a:solidFill>
                <a:srgbClr val="25252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1800" dirty="0">
              <a:solidFill>
                <a:srgbClr val="252525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5927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125D4-2435-4500-AC2E-F879B5D2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Поиск элемента в бинарном дереве</a:t>
            </a:r>
            <a:r>
              <a:rPr lang="en-US" sz="4000" dirty="0"/>
              <a:t> (FIND)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14C93-A87E-4691-960F-A23427C0B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391"/>
            <a:ext cx="10515600" cy="50235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Дано</a:t>
            </a: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дерево Т и ключ K.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Задача</a:t>
            </a: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проверить, есть ли узел с ключом K в дереве Т, и если да, то вернуть ссылку на этот узел.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</a:t>
            </a: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Если дерево пусто (указатель на дерево =NULL), то  узел не найден, КОНЕЦ.</a:t>
            </a:r>
            <a:endParaRPr lang="ru-RU" sz="1800" dirty="0">
              <a:solidFill>
                <a:srgbClr val="25252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Иначе сравнить K со значением ключа корневого узла X.</a:t>
            </a:r>
            <a:endParaRPr lang="ru-RU" sz="1800" dirty="0">
              <a:solidFill>
                <a:srgbClr val="25252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Если K=X, выдать ссылку на этот узел и КОНЕЦ.</a:t>
            </a:r>
            <a:endParaRPr lang="ru-RU" sz="1800" dirty="0">
              <a:solidFill>
                <a:srgbClr val="25252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Если K&gt;X, рекурсивно искать ключ K в правом поддереве Т (переход в правое поддерево и переход к п.1).</a:t>
            </a:r>
            <a:endParaRPr lang="ru-RU" sz="1800" dirty="0">
              <a:solidFill>
                <a:srgbClr val="25252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5. Если K&lt;X, рекурсивно искать ключ K в левом поддереве Т. (переход в левое поддерево и переход к п.1)</a:t>
            </a:r>
            <a:endParaRPr lang="ru-RU" sz="1800" dirty="0">
              <a:solidFill>
                <a:srgbClr val="25252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5565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47D50-95AA-4824-9FAC-4183D4DD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Программная реализация  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8F454-B6E7-4681-8481-2CDCF184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90"/>
            <a:ext cx="10515600" cy="511088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FIND(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*x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int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(x ==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&lt;&lt;”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 дерева”;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(k ==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x.key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&gt;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x.key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FIND(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x.right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FIND(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x.left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56D81-1D11-4577-BD82-7FC8866FE860}"/>
              </a:ext>
            </a:extLst>
          </p:cNvPr>
          <p:cNvSpPr txBox="1"/>
          <p:nvPr/>
        </p:nvSpPr>
        <p:spPr>
          <a:xfrm>
            <a:off x="6210300" y="1683327"/>
            <a:ext cx="480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Сложность </a:t>
            </a:r>
            <a:r>
              <a:rPr lang="en-US" sz="3200" b="1" dirty="0"/>
              <a:t>O(log n)</a:t>
            </a:r>
            <a:endParaRPr lang="LID4096" sz="32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BDD169-7023-4DE8-8C2F-54CD5729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192" y="2666089"/>
            <a:ext cx="4201904" cy="321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0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87989-42AA-4218-9B3F-C9FDDEC5A76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3600" dirty="0"/>
              <a:t>Поиск минимального и максимального элементов</a:t>
            </a:r>
            <a:endParaRPr lang="LID4096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BF8BF2-8FBE-4DC8-A78B-48F40374A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345"/>
            <a:ext cx="4159827" cy="353943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Node minimum( Node x){</a:t>
            </a:r>
          </a:p>
          <a:p>
            <a:pPr marL="0" indent="0">
              <a:buNone/>
            </a:pPr>
            <a:r>
              <a:rPr lang="en-US" dirty="0"/>
              <a:t>  if (</a:t>
            </a:r>
            <a:r>
              <a:rPr lang="en-US" dirty="0" err="1"/>
              <a:t>x.left</a:t>
            </a:r>
            <a:r>
              <a:rPr lang="en-US" dirty="0"/>
              <a:t> == NULL)</a:t>
            </a:r>
          </a:p>
          <a:p>
            <a:pPr marL="0" indent="0">
              <a:buNone/>
            </a:pPr>
            <a:r>
              <a:rPr lang="en-US" dirty="0"/>
              <a:t>     return x;</a:t>
            </a:r>
          </a:p>
          <a:p>
            <a:pPr marL="0" indent="0">
              <a:buNone/>
            </a:pPr>
            <a:r>
              <a:rPr lang="en-US" dirty="0"/>
              <a:t>  return minimum(</a:t>
            </a:r>
            <a:r>
              <a:rPr lang="en-US" dirty="0" err="1"/>
              <a:t>x.left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C954B-AED7-48C2-8842-B4140C55B668}"/>
              </a:ext>
            </a:extLst>
          </p:cNvPr>
          <p:cNvSpPr txBox="1"/>
          <p:nvPr/>
        </p:nvSpPr>
        <p:spPr>
          <a:xfrm>
            <a:off x="6577445" y="2348345"/>
            <a:ext cx="440574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Node maximum( Node x){</a:t>
            </a:r>
          </a:p>
          <a:p>
            <a:pPr marL="0" indent="0">
              <a:buNone/>
            </a:pPr>
            <a:r>
              <a:rPr lang="en-US" sz="2800" dirty="0"/>
              <a:t>  If (</a:t>
            </a:r>
            <a:r>
              <a:rPr lang="en-US" sz="2800" dirty="0" err="1"/>
              <a:t>x.right</a:t>
            </a:r>
            <a:r>
              <a:rPr lang="en-US" sz="2800" dirty="0"/>
              <a:t> == NULL)</a:t>
            </a:r>
          </a:p>
          <a:p>
            <a:pPr marL="0" indent="0">
              <a:buNone/>
            </a:pPr>
            <a:r>
              <a:rPr lang="en-US" sz="2800" dirty="0"/>
              <a:t>     return x;</a:t>
            </a:r>
          </a:p>
          <a:p>
            <a:pPr marL="0" indent="0">
              <a:buNone/>
            </a:pPr>
            <a:r>
              <a:rPr lang="en-US" sz="2800" dirty="0"/>
              <a:t>  return maximum(</a:t>
            </a:r>
            <a:r>
              <a:rPr lang="en-US" sz="2800" dirty="0" err="1"/>
              <a:t>x.right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508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D046A-AD62-4522-AA69-67A1FDE77E1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Добавление узла в дерево</a:t>
            </a:r>
            <a:r>
              <a:rPr lang="en-US" sz="4000" dirty="0"/>
              <a:t> (INSERT)</a:t>
            </a:r>
            <a:endParaRPr lang="LID4096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07901-0E93-4CF7-A977-771742D96C8D}"/>
              </a:ext>
            </a:extLst>
          </p:cNvPr>
          <p:cNvSpPr txBox="1"/>
          <p:nvPr/>
        </p:nvSpPr>
        <p:spPr>
          <a:xfrm>
            <a:off x="838199" y="1815987"/>
            <a:ext cx="10515599" cy="3915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Дано</a:t>
            </a: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указатель на дерево x и пара (K,V).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Задача</a:t>
            </a: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вставить пару (K, V) в дерево X (при совпадении K, заменить V).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</a:t>
            </a: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дерево пусто (указатель на дерево=NULL), заменить  его на дерево с одним корневым узлом ((K,V), </a:t>
            </a:r>
            <a:r>
              <a:rPr lang="ru-RU" sz="180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КОНЕЦ.</a:t>
            </a:r>
            <a:endParaRPr lang="ru-RU" sz="1800" dirty="0">
              <a:solidFill>
                <a:srgbClr val="25252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Иначе - сравнить K с ключом корневого узла X и проверить наличие указателей у корневого узла.</a:t>
            </a:r>
            <a:endParaRPr lang="ru-RU" sz="1800" dirty="0">
              <a:solidFill>
                <a:srgbClr val="25252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2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K=X, заменить V текущего узла новым значением и КОНЕЦ.</a:t>
            </a:r>
            <a:endParaRPr lang="ru-RU" sz="1800" dirty="0">
              <a:solidFill>
                <a:srgbClr val="25252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2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Иначе -  Если K&gt;X, считать деревом  правое поддерево Х и переход к п.1.</a:t>
            </a:r>
            <a:endParaRPr lang="ru-RU" sz="1800" dirty="0">
              <a:solidFill>
                <a:srgbClr val="25252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2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Иначе – считать деревом  левое поддерево Х и переход к п.1.</a:t>
            </a:r>
            <a:endParaRPr lang="ru-RU" sz="1800" dirty="0">
              <a:solidFill>
                <a:srgbClr val="25252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24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F3B10-8465-4C6E-BF18-2D166823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79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Программная реализация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83551E-15BD-4562-AC8E-9A9BD1F15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918"/>
            <a:ext cx="10515600" cy="563187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Node*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insertNode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(Node *x, int k, int v) {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Node  *current, *parent;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current = root;  parent = </a:t>
            </a:r>
            <a:r>
              <a:rPr lang="en-US" sz="2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while (current) {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(k == current-&gt;key) {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current-&gt;V = v;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return (current);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parent = current;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 = k &lt; current-&gt;key ? current-&gt;left : current-&gt;right;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x = new Node;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x-&gt;key = k;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x-&gt;V = v;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x-&gt;parent = parent;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x-&gt;left = NULL;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x-&gt;right = NULL;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if (parent)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if (x-&gt;key &lt; parent-&gt;key)  parent-&gt;left = x;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else  parent-&gt;right = x;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else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root = x;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return(x);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28E437-3345-4D92-855F-761C68EA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982" y="1457571"/>
            <a:ext cx="4249882" cy="2917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472AD3-F13C-48B2-80E0-B5DDA1165110}"/>
              </a:ext>
            </a:extLst>
          </p:cNvPr>
          <p:cNvSpPr txBox="1"/>
          <p:nvPr/>
        </p:nvSpPr>
        <p:spPr>
          <a:xfrm>
            <a:off x="7335982" y="4935682"/>
            <a:ext cx="3813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Сложность </a:t>
            </a:r>
            <a:r>
              <a:rPr lang="en-US" sz="3200" dirty="0"/>
              <a:t>O(log n)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38073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8A275-8C17-4AC9-BA26-191A64E5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01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ru-RU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Удаление узла (</a:t>
            </a:r>
            <a:r>
              <a:rPr lang="en-US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REMOVE)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F78502-F250-488A-A42E-AB3803F0A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64"/>
            <a:ext cx="10515600" cy="5106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F24"/>
                <a:cs typeface="Times New Roman" panose="02020603050405020304" pitchFamily="18" charset="0"/>
              </a:rPr>
              <a:t>Случай 1</a:t>
            </a:r>
            <a:r>
              <a:rPr lang="ru-RU" sz="2400" dirty="0">
                <a:effectLst/>
                <a:latin typeface="Times New Roman" panose="02020603050405020304" pitchFamily="18" charset="0"/>
                <a:ea typeface="F18"/>
                <a:cs typeface="Times New Roman" panose="02020603050405020304" pitchFamily="18" charset="0"/>
              </a:rPr>
              <a:t>. Удаляемый узел </a:t>
            </a:r>
            <a:r>
              <a:rPr lang="ru-RU" sz="2400" dirty="0">
                <a:effectLst/>
                <a:latin typeface="Times New Roman" panose="02020603050405020304" pitchFamily="18" charset="0"/>
                <a:ea typeface="CMMI12"/>
                <a:cs typeface="Times New Roman" panose="02020603050405020304" pitchFamily="18" charset="0"/>
              </a:rPr>
              <a:t>𝑛𝑜𝑑𝑒 </a:t>
            </a:r>
            <a:r>
              <a:rPr lang="ru-RU" sz="2400" dirty="0">
                <a:effectLst/>
                <a:latin typeface="Times New Roman" panose="02020603050405020304" pitchFamily="18" charset="0"/>
                <a:ea typeface="F18"/>
                <a:cs typeface="Times New Roman" panose="02020603050405020304" pitchFamily="18" charset="0"/>
              </a:rPr>
              <a:t>не имеет </a:t>
            </a:r>
            <a:r>
              <a:rPr lang="ru-RU" sz="2400" dirty="0">
                <a:latin typeface="Times New Roman" panose="02020603050405020304" pitchFamily="18" charset="0"/>
                <a:ea typeface="F18"/>
                <a:cs typeface="Times New Roman" panose="02020603050405020304" pitchFamily="18" charset="0"/>
              </a:rPr>
              <a:t>потомков</a:t>
            </a:r>
            <a:r>
              <a:rPr lang="ru-RU" sz="2400" dirty="0">
                <a:effectLst/>
                <a:latin typeface="Times New Roman" panose="02020603050405020304" pitchFamily="18" charset="0"/>
                <a:ea typeface="F18"/>
                <a:cs typeface="Times New Roman" panose="02020603050405020304" pitchFamily="18" charset="0"/>
              </a:rPr>
              <a:t> (является листом). 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408324-71A3-4713-B65A-668ED9135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05" y="1743544"/>
            <a:ext cx="8925790" cy="337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5430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1160</Words>
  <Application>Microsoft Office PowerPoint</Application>
  <PresentationFormat>Широкоэкранный</PresentationFormat>
  <Paragraphs>129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Тема Office</vt:lpstr>
      <vt:lpstr>Лекция 7. Алгоритмы поиска на основе деревьев</vt:lpstr>
      <vt:lpstr>Бинарное (двоичное) дерево поиска</vt:lpstr>
      <vt:lpstr>Двоичное дерево поиска</vt:lpstr>
      <vt:lpstr>Поиск элемента в бинарном дереве (FIND)</vt:lpstr>
      <vt:lpstr>Программная реализация  </vt:lpstr>
      <vt:lpstr>Поиск минимального и максимального элементов</vt:lpstr>
      <vt:lpstr>Добавление узла в дерево (INSERT)</vt:lpstr>
      <vt:lpstr>Программная реализация</vt:lpstr>
      <vt:lpstr> Удаление узла (REMOVE) </vt:lpstr>
      <vt:lpstr>Удаление узла (REMOVE)</vt:lpstr>
      <vt:lpstr>Удаление узла (REMOVE)</vt:lpstr>
      <vt:lpstr>Алгоритм удаления узла 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7.</dc:title>
  <dc:creator>A. Б.</dc:creator>
  <cp:lastModifiedBy>A. Б.</cp:lastModifiedBy>
  <cp:revision>6</cp:revision>
  <dcterms:created xsi:type="dcterms:W3CDTF">2021-09-20T05:43:58Z</dcterms:created>
  <dcterms:modified xsi:type="dcterms:W3CDTF">2021-09-20T15:22:25Z</dcterms:modified>
</cp:coreProperties>
</file>