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82" r:id="rId4"/>
    <p:sldId id="280" r:id="rId5"/>
    <p:sldId id="283" r:id="rId6"/>
    <p:sldId id="284" r:id="rId7"/>
    <p:sldId id="285" r:id="rId8"/>
    <p:sldId id="286" r:id="rId9"/>
    <p:sldId id="287" r:id="rId10"/>
    <p:sldId id="279" r:id="rId11"/>
    <p:sldId id="268" r:id="rId12"/>
    <p:sldId id="269" r:id="rId13"/>
    <p:sldId id="270" r:id="rId14"/>
    <p:sldId id="271" r:id="rId15"/>
    <p:sldId id="272" r:id="rId16"/>
    <p:sldId id="273" r:id="rId17"/>
    <p:sldId id="274" r:id="rId18"/>
    <p:sldId id="275" r:id="rId19"/>
    <p:sldId id="276" r:id="rId20"/>
    <p:sldId id="277" r:id="rId21"/>
    <p:sldId id="278" r:id="rId22"/>
    <p:sldId id="289" r:id="rId23"/>
    <p:sldId id="290" r:id="rId24"/>
    <p:sldId id="288"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66" autoAdjust="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8195C06-B750-4466-B452-3F2AD674B6DE}" type="datetimeFigureOut">
              <a:rPr lang="ru-RU" smtClean="0"/>
              <a:t>10.02.2023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138081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8195C06-B750-4466-B452-3F2AD674B6DE}" type="datetimeFigureOut">
              <a:rPr lang="ru-RU" smtClean="0"/>
              <a:t>10.02.2023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84512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8195C06-B750-4466-B452-3F2AD674B6DE}" type="datetimeFigureOut">
              <a:rPr lang="ru-RU" smtClean="0"/>
              <a:t>10.02.2023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10016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8195C06-B750-4466-B452-3F2AD674B6DE}" type="datetimeFigureOut">
              <a:rPr lang="ru-RU" smtClean="0"/>
              <a:t>10.02.2023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343733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8195C06-B750-4466-B452-3F2AD674B6DE}" type="datetimeFigureOut">
              <a:rPr lang="ru-RU" smtClean="0"/>
              <a:t>10.02.2023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341153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195C06-B750-4466-B452-3F2AD674B6DE}" type="datetimeFigureOut">
              <a:rPr lang="ru-RU" smtClean="0"/>
              <a:t>10.02.2023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46373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8195C06-B750-4466-B452-3F2AD674B6DE}" type="datetimeFigureOut">
              <a:rPr lang="ru-RU" smtClean="0"/>
              <a:t>10.02.2023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141229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8195C06-B750-4466-B452-3F2AD674B6DE}" type="datetimeFigureOut">
              <a:rPr lang="ru-RU" smtClean="0"/>
              <a:t>10.02.2023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96760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8195C06-B750-4466-B452-3F2AD674B6DE}" type="datetimeFigureOut">
              <a:rPr lang="ru-RU" smtClean="0"/>
              <a:t>10.02.2023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95979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8195C06-B750-4466-B452-3F2AD674B6DE}" type="datetimeFigureOut">
              <a:rPr lang="ru-RU" smtClean="0"/>
              <a:t>10.02.2023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177279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8195C06-B750-4466-B452-3F2AD674B6DE}" type="datetimeFigureOut">
              <a:rPr lang="ru-RU" smtClean="0"/>
              <a:t>10.02.2023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AEACB44-B0A7-48CF-950B-3B59BB84FF6D}" type="slidenum">
              <a:rPr lang="ru-RU" smtClean="0"/>
              <a:t>‹#›</a:t>
            </a:fld>
            <a:endParaRPr lang="ru-RU"/>
          </a:p>
        </p:txBody>
      </p:sp>
    </p:spTree>
    <p:extLst>
      <p:ext uri="{BB962C8B-B14F-4D97-AF65-F5344CB8AC3E}">
        <p14:creationId xmlns:p14="http://schemas.microsoft.com/office/powerpoint/2010/main" val="101838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95C06-B750-4466-B452-3F2AD674B6DE}" type="datetimeFigureOut">
              <a:rPr lang="ru-RU" smtClean="0"/>
              <a:t>10.02.2023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EACB44-B0A7-48CF-950B-3B59BB84FF6D}" type="slidenum">
              <a:rPr lang="ru-RU" smtClean="0"/>
              <a:t>‹#›</a:t>
            </a:fld>
            <a:endParaRPr lang="ru-RU"/>
          </a:p>
        </p:txBody>
      </p:sp>
    </p:spTree>
    <p:extLst>
      <p:ext uri="{BB962C8B-B14F-4D97-AF65-F5344CB8AC3E}">
        <p14:creationId xmlns:p14="http://schemas.microsoft.com/office/powerpoint/2010/main" val="50107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1811337"/>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ru-RU" sz="4000" dirty="0" smtClean="0"/>
              <a:t/>
            </a:r>
            <a:br>
              <a:rPr lang="ru-RU" sz="4000" dirty="0" smtClean="0"/>
            </a:br>
            <a:r>
              <a:rPr lang="ru-RU" sz="4000" dirty="0" smtClean="0"/>
              <a:t>Лекция </a:t>
            </a:r>
            <a:r>
              <a:rPr lang="ru-RU" sz="4000" dirty="0" smtClean="0"/>
              <a:t>8. </a:t>
            </a:r>
            <a:r>
              <a:rPr lang="ru-RU" sz="4000" dirty="0"/>
              <a:t>Алгоритмы </a:t>
            </a:r>
            <a:r>
              <a:rPr lang="ru-RU" sz="4000" dirty="0" smtClean="0"/>
              <a:t>статистического сжатия </a:t>
            </a:r>
            <a:r>
              <a:rPr lang="ru-RU" sz="4000" dirty="0"/>
              <a:t>данных</a:t>
            </a:r>
            <a:r>
              <a:rPr lang="ru-RU" dirty="0"/>
              <a:t/>
            </a:r>
            <a:br>
              <a:rPr lang="ru-RU" dirty="0"/>
            </a:br>
            <a:endParaRPr lang="ru-RU" dirty="0"/>
          </a:p>
        </p:txBody>
      </p:sp>
      <p:sp>
        <p:nvSpPr>
          <p:cNvPr id="3" name="Подзаголовок 2"/>
          <p:cNvSpPr>
            <a:spLocks noGrp="1"/>
          </p:cNvSpPr>
          <p:nvPr>
            <p:ph type="subTitle" idx="1"/>
          </p:nvPr>
        </p:nvSpPr>
        <p:spPr>
          <a:xfrm>
            <a:off x="1524000" y="3095625"/>
            <a:ext cx="9144000" cy="2162175"/>
          </a:xfrm>
        </p:spPr>
        <p:txBody>
          <a:bodyPr>
            <a:normAutofit/>
          </a:bodyPr>
          <a:lstStyle/>
          <a:p>
            <a:pPr marL="457200" lvl="0" indent="-457200" algn="l">
              <a:buFont typeface="+mj-lt"/>
              <a:buAutoNum type="arabicPeriod"/>
            </a:pPr>
            <a:r>
              <a:rPr lang="ru-RU" dirty="0"/>
              <a:t>Статистические алгоритмы сжатия</a:t>
            </a:r>
            <a:endParaRPr lang="en-US" dirty="0"/>
          </a:p>
          <a:p>
            <a:pPr marL="457200" lvl="0" indent="-457200" algn="l">
              <a:buFont typeface="+mj-lt"/>
              <a:buAutoNum type="arabicPeriod"/>
            </a:pPr>
            <a:r>
              <a:rPr lang="ru-RU" dirty="0"/>
              <a:t>Арифметическое кодирование</a:t>
            </a:r>
            <a:endParaRPr lang="en-US" dirty="0"/>
          </a:p>
          <a:p>
            <a:pPr marL="457200" lvl="0" indent="-457200" algn="l">
              <a:buFont typeface="+mj-lt"/>
              <a:buAutoNum type="arabicPeriod"/>
            </a:pPr>
            <a:r>
              <a:rPr lang="ru-RU" dirty="0"/>
              <a:t>Особенности программ-архиваторов</a:t>
            </a:r>
            <a:endParaRPr lang="en-US" dirty="0"/>
          </a:p>
          <a:p>
            <a:pPr lvl="0" algn="l"/>
            <a:endParaRPr lang="ru-RU" dirty="0"/>
          </a:p>
          <a:p>
            <a:endParaRPr lang="ru-RU" dirty="0"/>
          </a:p>
        </p:txBody>
      </p:sp>
    </p:spTree>
    <p:extLst>
      <p:ext uri="{BB962C8B-B14F-4D97-AF65-F5344CB8AC3E}">
        <p14:creationId xmlns:p14="http://schemas.microsoft.com/office/powerpoint/2010/main" val="148185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3575"/>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Алгоритм Хаффмана</a:t>
            </a:r>
            <a:endParaRPr lang="ru-RU" sz="4000" dirty="0"/>
          </a:p>
        </p:txBody>
      </p:sp>
      <p:sp>
        <p:nvSpPr>
          <p:cNvPr id="3" name="Объект 2"/>
          <p:cNvSpPr>
            <a:spLocks noGrp="1"/>
          </p:cNvSpPr>
          <p:nvPr>
            <p:ph idx="1"/>
          </p:nvPr>
        </p:nvSpPr>
        <p:spPr>
          <a:xfrm>
            <a:off x="838200" y="1123950"/>
            <a:ext cx="10515600" cy="5419725"/>
          </a:xfrm>
        </p:spPr>
        <p:txBody>
          <a:bodyPr>
            <a:normAutofit fontScale="70000" lnSpcReduction="20000"/>
          </a:bodyPr>
          <a:lstStyle/>
          <a:p>
            <a:pPr marL="0" indent="0">
              <a:buNone/>
            </a:pPr>
            <a:r>
              <a:rPr lang="ru-RU" sz="3200" b="1" dirty="0" smtClean="0"/>
              <a:t>Алгоритм </a:t>
            </a:r>
            <a:r>
              <a:rPr lang="ru-RU" sz="3200" b="1" dirty="0"/>
              <a:t>Хаффмана для сжатия информации.</a:t>
            </a:r>
          </a:p>
          <a:p>
            <a:pPr marL="514350" lvl="0" indent="-514350">
              <a:buFont typeface="+mj-lt"/>
              <a:buAutoNum type="arabicPeriod"/>
            </a:pPr>
            <a:r>
              <a:rPr lang="ru-RU" sz="3200" dirty="0"/>
              <a:t>Определить алфавит символов текста.</a:t>
            </a:r>
            <a:endParaRPr lang="ru-RU" sz="3200" b="1" dirty="0"/>
          </a:p>
          <a:p>
            <a:pPr marL="514350" lvl="0" indent="-514350">
              <a:buFont typeface="+mj-lt"/>
              <a:buAutoNum type="arabicPeriod"/>
            </a:pPr>
            <a:r>
              <a:rPr lang="ru-RU" sz="3200" dirty="0"/>
              <a:t>Определить частоту появления каждого символа в тексте, разделив количество появлений символа в тексте на общее количество символов в тексте.</a:t>
            </a:r>
            <a:endParaRPr lang="ru-RU" sz="3200" b="1" dirty="0"/>
          </a:p>
          <a:p>
            <a:pPr marL="514350" lvl="0" indent="-514350">
              <a:buFont typeface="+mj-lt"/>
              <a:buAutoNum type="arabicPeriod"/>
            </a:pPr>
            <a:r>
              <a:rPr lang="ru-RU" sz="3200" dirty="0"/>
              <a:t>Построить дерево Хаффмана по следующим правилам</a:t>
            </a:r>
            <a:endParaRPr lang="ru-RU" sz="3200" b="1" dirty="0"/>
          </a:p>
          <a:p>
            <a:pPr marL="457200" lvl="1" indent="0">
              <a:buNone/>
            </a:pPr>
            <a:r>
              <a:rPr lang="ru-RU" sz="3200" dirty="0" smtClean="0"/>
              <a:t>3.1  Представить </a:t>
            </a:r>
            <a:r>
              <a:rPr lang="ru-RU" sz="3200" dirty="0"/>
              <a:t>символы текста в виде узлов дерева (листьев) и каждому узлу присвоить числовой ключ, равный частоте появления символа.</a:t>
            </a:r>
            <a:endParaRPr lang="ru-RU" sz="3200" b="1" dirty="0"/>
          </a:p>
          <a:p>
            <a:pPr marL="457200" lvl="1" indent="0">
              <a:buNone/>
            </a:pPr>
            <a:r>
              <a:rPr lang="ru-RU" sz="3200" dirty="0" smtClean="0"/>
              <a:t>3.2  Создать </a:t>
            </a:r>
            <a:r>
              <a:rPr lang="ru-RU" sz="3200" dirty="0"/>
              <a:t>следующий уровень дерева, объединяя имеющиеся узлы  попарно, начиная с узлов с наименьшими ключами, в новые узлы. Каждому объединенному узлу присвоить числовой ключ, равный сумме ключей объединяемых узлов.</a:t>
            </a:r>
            <a:endParaRPr lang="ru-RU" sz="3200" b="1" dirty="0"/>
          </a:p>
          <a:p>
            <a:pPr marL="457200" lvl="1" indent="0">
              <a:buNone/>
            </a:pPr>
            <a:r>
              <a:rPr lang="ru-RU" sz="3200" dirty="0" smtClean="0"/>
              <a:t>3.3  Если </a:t>
            </a:r>
            <a:r>
              <a:rPr lang="ru-RU" sz="3200" dirty="0"/>
              <a:t>в результате получен единственный узел, то дерево построено, иначе переход на пункт 3.2.</a:t>
            </a:r>
            <a:endParaRPr lang="ru-RU" sz="3200" b="1" dirty="0"/>
          </a:p>
          <a:p>
            <a:pPr marL="514350" lvl="0" indent="-514350">
              <a:buFont typeface="+mj-lt"/>
              <a:buAutoNum type="arabicPeriod"/>
            </a:pPr>
            <a:r>
              <a:rPr lang="ru-RU" sz="3200" dirty="0"/>
              <a:t>Сформировать коды символов по следующему правилу:</a:t>
            </a:r>
            <a:endParaRPr lang="ru-RU" sz="3200" b="1" dirty="0"/>
          </a:p>
          <a:p>
            <a:pPr marL="514350" indent="-514350">
              <a:buFont typeface="+mj-lt"/>
              <a:buAutoNum type="arabicPeriod"/>
            </a:pPr>
            <a:r>
              <a:rPr lang="ru-RU" sz="3200" dirty="0"/>
              <a:t>Двигаясь от корня дерева к узлу символа (листу) записывать 0 при движении влево и 1 при движении вправо. Полученная последовательность нолей и единиц и есть код символа.</a:t>
            </a:r>
            <a:endParaRPr lang="ru-RU" sz="3200" b="1" dirty="0"/>
          </a:p>
          <a:p>
            <a:pPr marL="514350" indent="-514350">
              <a:buFont typeface="+mj-lt"/>
              <a:buAutoNum type="arabicPeriod"/>
            </a:pPr>
            <a:r>
              <a:rPr lang="ru-RU" sz="3200" dirty="0" smtClean="0"/>
              <a:t>Заменить в тексте символы на полученные коды.</a:t>
            </a:r>
            <a:endParaRPr lang="ru-RU" sz="3200" b="1" dirty="0"/>
          </a:p>
          <a:p>
            <a:pPr marL="0" indent="0">
              <a:buNone/>
            </a:pPr>
            <a:endParaRPr lang="ru-RU" sz="3200" b="1" dirty="0"/>
          </a:p>
          <a:p>
            <a:pPr marL="0" indent="0">
              <a:buNone/>
            </a:pPr>
            <a:endParaRPr lang="ru-RU" sz="2000" dirty="0"/>
          </a:p>
        </p:txBody>
      </p:sp>
    </p:spTree>
    <p:extLst>
      <p:ext uri="{BB962C8B-B14F-4D97-AF65-F5344CB8AC3E}">
        <p14:creationId xmlns:p14="http://schemas.microsoft.com/office/powerpoint/2010/main" val="1271461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30225"/>
          </a:xfrm>
        </p:spPr>
        <p:style>
          <a:lnRef idx="0">
            <a:schemeClr val="accent5"/>
          </a:lnRef>
          <a:fillRef idx="3">
            <a:schemeClr val="accent5"/>
          </a:fillRef>
          <a:effectRef idx="3">
            <a:schemeClr val="accent5"/>
          </a:effectRef>
          <a:fontRef idx="minor">
            <a:schemeClr val="lt1"/>
          </a:fontRef>
        </p:style>
        <p:txBody>
          <a:bodyPr>
            <a:normAutofit fontScale="90000"/>
          </a:bodyPr>
          <a:lstStyle/>
          <a:p>
            <a:pPr algn="ctr"/>
            <a:r>
              <a:rPr lang="ru-RU" sz="4000" dirty="0" smtClean="0"/>
              <a:t>Алгоритм Хаффмана (пример сжатия текста)</a:t>
            </a:r>
            <a:endParaRPr lang="ru-RU" sz="40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652004147"/>
              </p:ext>
            </p:extLst>
          </p:nvPr>
        </p:nvGraphicFramePr>
        <p:xfrm>
          <a:off x="838200" y="1643539"/>
          <a:ext cx="10515600" cy="990600"/>
        </p:xfrm>
        <a:graphic>
          <a:graphicData uri="http://schemas.openxmlformats.org/drawingml/2006/table">
            <a:tbl>
              <a:tblPr firstRow="1" firstCol="1" bandRow="1">
                <a:tableStyleId>{5C22544A-7EE6-4342-B048-85BDC9FD1C3A}</a:tableStyleId>
              </a:tblPr>
              <a:tblGrid>
                <a:gridCol w="1168400">
                  <a:extLst>
                    <a:ext uri="{9D8B030D-6E8A-4147-A177-3AD203B41FA5}">
                      <a16:colId xmlns:a16="http://schemas.microsoft.com/office/drawing/2014/main" val="2984059958"/>
                    </a:ext>
                  </a:extLst>
                </a:gridCol>
                <a:gridCol w="1168400">
                  <a:extLst>
                    <a:ext uri="{9D8B030D-6E8A-4147-A177-3AD203B41FA5}">
                      <a16:colId xmlns:a16="http://schemas.microsoft.com/office/drawing/2014/main" val="2422518036"/>
                    </a:ext>
                  </a:extLst>
                </a:gridCol>
                <a:gridCol w="1168400">
                  <a:extLst>
                    <a:ext uri="{9D8B030D-6E8A-4147-A177-3AD203B41FA5}">
                      <a16:colId xmlns:a16="http://schemas.microsoft.com/office/drawing/2014/main" val="3779353588"/>
                    </a:ext>
                  </a:extLst>
                </a:gridCol>
                <a:gridCol w="1168400">
                  <a:extLst>
                    <a:ext uri="{9D8B030D-6E8A-4147-A177-3AD203B41FA5}">
                      <a16:colId xmlns:a16="http://schemas.microsoft.com/office/drawing/2014/main" val="818862008"/>
                    </a:ext>
                  </a:extLst>
                </a:gridCol>
                <a:gridCol w="1168400">
                  <a:extLst>
                    <a:ext uri="{9D8B030D-6E8A-4147-A177-3AD203B41FA5}">
                      <a16:colId xmlns:a16="http://schemas.microsoft.com/office/drawing/2014/main" val="3116006415"/>
                    </a:ext>
                  </a:extLst>
                </a:gridCol>
                <a:gridCol w="1168400">
                  <a:extLst>
                    <a:ext uri="{9D8B030D-6E8A-4147-A177-3AD203B41FA5}">
                      <a16:colId xmlns:a16="http://schemas.microsoft.com/office/drawing/2014/main" val="674000994"/>
                    </a:ext>
                  </a:extLst>
                </a:gridCol>
                <a:gridCol w="1168400">
                  <a:extLst>
                    <a:ext uri="{9D8B030D-6E8A-4147-A177-3AD203B41FA5}">
                      <a16:colId xmlns:a16="http://schemas.microsoft.com/office/drawing/2014/main" val="2022931406"/>
                    </a:ext>
                  </a:extLst>
                </a:gridCol>
                <a:gridCol w="1168400">
                  <a:extLst>
                    <a:ext uri="{9D8B030D-6E8A-4147-A177-3AD203B41FA5}">
                      <a16:colId xmlns:a16="http://schemas.microsoft.com/office/drawing/2014/main" val="599047362"/>
                    </a:ext>
                  </a:extLst>
                </a:gridCol>
                <a:gridCol w="1168400">
                  <a:extLst>
                    <a:ext uri="{9D8B030D-6E8A-4147-A177-3AD203B41FA5}">
                      <a16:colId xmlns:a16="http://schemas.microsoft.com/office/drawing/2014/main" val="3307379284"/>
                    </a:ext>
                  </a:extLst>
                </a:gridCol>
              </a:tblGrid>
              <a:tr h="0">
                <a:tc>
                  <a:txBody>
                    <a:bodyPr/>
                    <a:lstStyle/>
                    <a:p>
                      <a:pPr algn="ctr">
                        <a:spcAft>
                          <a:spcPts val="0"/>
                        </a:spcAft>
                      </a:pPr>
                      <a:r>
                        <a:rPr lang="ru-RU" sz="2000">
                          <a:effectLst/>
                        </a:rPr>
                        <a:t>Символ</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1</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dirty="0">
                          <a:effectLst/>
                        </a:rPr>
                        <a:t>Z</a:t>
                      </a:r>
                      <a:r>
                        <a:rPr lang="en-US" sz="2000" baseline="-25000" dirty="0">
                          <a:effectLst/>
                        </a:rPr>
                        <a:t>2</a:t>
                      </a:r>
                      <a:endParaRPr lang="ru-RU" sz="2000" dirty="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3</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en-US" sz="2000">
                          <a:effectLst/>
                        </a:rPr>
                        <a:t>Z</a:t>
                      </a:r>
                      <a:r>
                        <a:rPr lang="en-US" sz="2000" baseline="-25000">
                          <a:effectLst/>
                        </a:rPr>
                        <a:t>4</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5</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6</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7</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en-US" sz="2000">
                          <a:effectLst/>
                        </a:rPr>
                        <a:t>Z</a:t>
                      </a:r>
                      <a:r>
                        <a:rPr lang="en-US" sz="2000" baseline="-25000">
                          <a:effectLst/>
                        </a:rPr>
                        <a:t>8</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531809244"/>
                  </a:ext>
                </a:extLst>
              </a:tr>
              <a:tr h="0">
                <a:tc>
                  <a:txBody>
                    <a:bodyPr/>
                    <a:lstStyle/>
                    <a:p>
                      <a:pPr algn="ctr">
                        <a:spcAft>
                          <a:spcPts val="0"/>
                        </a:spcAft>
                      </a:pPr>
                      <a:r>
                        <a:rPr lang="ru-RU" sz="2000">
                          <a:effectLst/>
                        </a:rPr>
                        <a:t>Частота</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0,22</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0,20</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0,16</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0,16</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0,10</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0,10</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0,04</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dirty="0">
                          <a:effectLst/>
                        </a:rPr>
                        <a:t>0,02</a:t>
                      </a:r>
                      <a:endParaRPr lang="ru-RU" sz="2000" dirty="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1035622038"/>
                  </a:ext>
                </a:extLst>
              </a:tr>
            </a:tbl>
          </a:graphicData>
        </a:graphic>
      </p:graphicFrame>
      <p:sp>
        <p:nvSpPr>
          <p:cNvPr id="5" name="Rectangle 1"/>
          <p:cNvSpPr>
            <a:spLocks noChangeArrowheads="1"/>
          </p:cNvSpPr>
          <p:nvPr/>
        </p:nvSpPr>
        <p:spPr bwMode="auto">
          <a:xfrm>
            <a:off x="790575" y="1133446"/>
            <a:ext cx="82781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ea typeface="Times New Roman" panose="02020603050405020304" pitchFamily="18" charset="0"/>
              </a:rPr>
              <a:t>Алфавит  текста и частоты появления символов представлены в таблице </a:t>
            </a:r>
            <a:endParaRPr kumimoji="0" lang="ru-RU" altLang="ru-RU" sz="2000" b="0" i="0" u="none" strike="noStrike" cap="none" normalizeH="0" baseline="0" dirty="0" smtClean="0">
              <a:ln>
                <a:noFill/>
              </a:ln>
              <a:solidFill>
                <a:schemeClr val="tx1"/>
              </a:solidFill>
              <a:effectLst/>
            </a:endParaRPr>
          </a:p>
        </p:txBody>
      </p:sp>
      <p:sp>
        <p:nvSpPr>
          <p:cNvPr id="6" name="TextBox 5"/>
          <p:cNvSpPr txBox="1"/>
          <p:nvPr/>
        </p:nvSpPr>
        <p:spPr>
          <a:xfrm>
            <a:off x="838200" y="2838450"/>
            <a:ext cx="3200400" cy="400110"/>
          </a:xfrm>
          <a:prstGeom prst="rect">
            <a:avLst/>
          </a:prstGeom>
          <a:noFill/>
        </p:spPr>
        <p:txBody>
          <a:bodyPr wrap="square" rtlCol="0">
            <a:spAutoFit/>
          </a:bodyPr>
          <a:lstStyle/>
          <a:p>
            <a:r>
              <a:rPr lang="ru-RU" sz="2000" dirty="0" smtClean="0"/>
              <a:t>Листья дерева</a:t>
            </a:r>
            <a:endParaRPr lang="ru-RU" sz="2000" dirty="0"/>
          </a:p>
        </p:txBody>
      </p:sp>
      <p:pic>
        <p:nvPicPr>
          <p:cNvPr id="7" name="Рисунок 6"/>
          <p:cNvPicPr>
            <a:picLocks noChangeAspect="1"/>
          </p:cNvPicPr>
          <p:nvPr/>
        </p:nvPicPr>
        <p:blipFill>
          <a:blip r:embed="rId2"/>
          <a:stretch>
            <a:fillRect/>
          </a:stretch>
        </p:blipFill>
        <p:spPr>
          <a:xfrm>
            <a:off x="602453" y="3188831"/>
            <a:ext cx="8654408" cy="1172375"/>
          </a:xfrm>
          <a:prstGeom prst="rect">
            <a:avLst/>
          </a:prstGeom>
        </p:spPr>
      </p:pic>
      <p:pic>
        <p:nvPicPr>
          <p:cNvPr id="8" name="Рисунок 7" descr="Дерево кодирования Хаффмана после первого шага"/>
          <p:cNvPicPr/>
          <p:nvPr/>
        </p:nvPicPr>
        <p:blipFill>
          <a:blip r:embed="rId3">
            <a:extLst>
              <a:ext uri="{28A0092B-C50C-407E-A947-70E740481C1C}">
                <a14:useLocalDpi xmlns:a14="http://schemas.microsoft.com/office/drawing/2010/main" val="0"/>
              </a:ext>
            </a:extLst>
          </a:blip>
          <a:srcRect/>
          <a:stretch>
            <a:fillRect/>
          </a:stretch>
        </p:blipFill>
        <p:spPr bwMode="auto">
          <a:xfrm>
            <a:off x="498617" y="5038563"/>
            <a:ext cx="8758244" cy="1257462"/>
          </a:xfrm>
          <a:prstGeom prst="rect">
            <a:avLst/>
          </a:prstGeom>
          <a:noFill/>
          <a:ln>
            <a:noFill/>
          </a:ln>
        </p:spPr>
      </p:pic>
      <p:sp>
        <p:nvSpPr>
          <p:cNvPr id="9" name="Прямоугольник 8"/>
          <p:cNvSpPr/>
          <p:nvPr/>
        </p:nvSpPr>
        <p:spPr>
          <a:xfrm>
            <a:off x="1120138" y="4770499"/>
            <a:ext cx="4202754" cy="369332"/>
          </a:xfrm>
          <a:prstGeom prst="rect">
            <a:avLst/>
          </a:prstGeom>
        </p:spPr>
        <p:txBody>
          <a:bodyPr wrap="none">
            <a:spAutoFit/>
          </a:bodyPr>
          <a:lstStyle/>
          <a:p>
            <a:r>
              <a:rPr lang="ru-RU" dirty="0" smtClean="0"/>
              <a:t>Дерево Хаффмана после первого шага  </a:t>
            </a:r>
            <a:endParaRPr lang="ru-RU" dirty="0"/>
          </a:p>
        </p:txBody>
      </p:sp>
    </p:spTree>
    <p:extLst>
      <p:ext uri="{BB962C8B-B14F-4D97-AF65-F5344CB8AC3E}">
        <p14:creationId xmlns:p14="http://schemas.microsoft.com/office/powerpoint/2010/main" val="662319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9300"/>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Алгоритм Хаффмана (пример сжатия текста)</a:t>
            </a:r>
            <a:endParaRPr lang="ru-RU" sz="4000" dirty="0"/>
          </a:p>
        </p:txBody>
      </p:sp>
      <p:pic>
        <p:nvPicPr>
          <p:cNvPr id="4" name="Объект 3" descr="Дерево кодирования Хаффмана после второго шага"/>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2101" y="1114426"/>
            <a:ext cx="7200923" cy="1699508"/>
          </a:xfrm>
          <a:prstGeom prst="rect">
            <a:avLst/>
          </a:prstGeom>
          <a:noFill/>
          <a:ln>
            <a:noFill/>
          </a:ln>
        </p:spPr>
      </p:pic>
      <p:pic>
        <p:nvPicPr>
          <p:cNvPr id="5" name="Рисунок 4"/>
          <p:cNvPicPr>
            <a:picLocks noChangeAspect="1"/>
          </p:cNvPicPr>
          <p:nvPr/>
        </p:nvPicPr>
        <p:blipFill>
          <a:blip r:embed="rId3"/>
          <a:stretch>
            <a:fillRect/>
          </a:stretch>
        </p:blipFill>
        <p:spPr>
          <a:xfrm>
            <a:off x="1619250" y="2813934"/>
            <a:ext cx="7343774" cy="1869628"/>
          </a:xfrm>
          <a:prstGeom prst="rect">
            <a:avLst/>
          </a:prstGeom>
        </p:spPr>
      </p:pic>
      <p:pic>
        <p:nvPicPr>
          <p:cNvPr id="6" name="Рисунок 5"/>
          <p:cNvPicPr>
            <a:picLocks noChangeAspect="1"/>
          </p:cNvPicPr>
          <p:nvPr/>
        </p:nvPicPr>
        <p:blipFill>
          <a:blip r:embed="rId4"/>
          <a:stretch>
            <a:fillRect/>
          </a:stretch>
        </p:blipFill>
        <p:spPr>
          <a:xfrm>
            <a:off x="1885951" y="4915214"/>
            <a:ext cx="6972300" cy="1542422"/>
          </a:xfrm>
          <a:prstGeom prst="rect">
            <a:avLst/>
          </a:prstGeom>
        </p:spPr>
      </p:pic>
    </p:spTree>
    <p:extLst>
      <p:ext uri="{BB962C8B-B14F-4D97-AF65-F5344CB8AC3E}">
        <p14:creationId xmlns:p14="http://schemas.microsoft.com/office/powerpoint/2010/main" val="3964660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58825"/>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Алгоритм Хаффмана (пример сжатия текста)</a:t>
            </a:r>
            <a:endParaRPr lang="ru-RU" sz="4000" dirty="0"/>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8300" y="1230246"/>
            <a:ext cx="8296275" cy="1913004"/>
          </a:xfrm>
          <a:prstGeom prst="rect">
            <a:avLst/>
          </a:prstGeom>
          <a:noFill/>
          <a:ln>
            <a:noFill/>
          </a:ln>
        </p:spPr>
      </p:pic>
      <p:pic>
        <p:nvPicPr>
          <p:cNvPr id="5" name="Рисунок 4"/>
          <p:cNvPicPr>
            <a:picLocks noChangeAspect="1"/>
          </p:cNvPicPr>
          <p:nvPr/>
        </p:nvPicPr>
        <p:blipFill>
          <a:blip r:embed="rId3"/>
          <a:stretch>
            <a:fillRect/>
          </a:stretch>
        </p:blipFill>
        <p:spPr>
          <a:xfrm>
            <a:off x="1457326" y="3249546"/>
            <a:ext cx="8858250" cy="2091109"/>
          </a:xfrm>
          <a:prstGeom prst="rect">
            <a:avLst/>
          </a:prstGeom>
        </p:spPr>
      </p:pic>
    </p:spTree>
    <p:extLst>
      <p:ext uri="{BB962C8B-B14F-4D97-AF65-F5344CB8AC3E}">
        <p14:creationId xmlns:p14="http://schemas.microsoft.com/office/powerpoint/2010/main" val="308864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68350"/>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Алгоритм Хаффмана (пример сжатия текста)</a:t>
            </a:r>
            <a:endParaRPr lang="ru-RU" sz="4000" dirty="0"/>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2100" y="1228725"/>
            <a:ext cx="8410575" cy="3284788"/>
          </a:xfrm>
          <a:prstGeom prst="rect">
            <a:avLst/>
          </a:prstGeom>
          <a:noFill/>
          <a:ln>
            <a:noFill/>
          </a:ln>
        </p:spPr>
      </p:pic>
      <p:graphicFrame>
        <p:nvGraphicFramePr>
          <p:cNvPr id="5" name="Таблица 4"/>
          <p:cNvGraphicFramePr>
            <a:graphicFrameLocks noGrp="1"/>
          </p:cNvGraphicFramePr>
          <p:nvPr>
            <p:extLst>
              <p:ext uri="{D42A27DB-BD31-4B8C-83A1-F6EECF244321}">
                <p14:modId xmlns:p14="http://schemas.microsoft.com/office/powerpoint/2010/main" val="1601850411"/>
              </p:ext>
            </p:extLst>
          </p:nvPr>
        </p:nvGraphicFramePr>
        <p:xfrm>
          <a:off x="923003" y="4997056"/>
          <a:ext cx="10515600" cy="990600"/>
        </p:xfrm>
        <a:graphic>
          <a:graphicData uri="http://schemas.openxmlformats.org/drawingml/2006/table">
            <a:tbl>
              <a:tblPr firstRow="1" firstCol="1" bandRow="1">
                <a:tableStyleId>{5C22544A-7EE6-4342-B048-85BDC9FD1C3A}</a:tableStyleId>
              </a:tblPr>
              <a:tblGrid>
                <a:gridCol w="1168400">
                  <a:extLst>
                    <a:ext uri="{9D8B030D-6E8A-4147-A177-3AD203B41FA5}">
                      <a16:colId xmlns:a16="http://schemas.microsoft.com/office/drawing/2014/main" val="1257594540"/>
                    </a:ext>
                  </a:extLst>
                </a:gridCol>
                <a:gridCol w="1168400">
                  <a:extLst>
                    <a:ext uri="{9D8B030D-6E8A-4147-A177-3AD203B41FA5}">
                      <a16:colId xmlns:a16="http://schemas.microsoft.com/office/drawing/2014/main" val="1165154684"/>
                    </a:ext>
                  </a:extLst>
                </a:gridCol>
                <a:gridCol w="1168400">
                  <a:extLst>
                    <a:ext uri="{9D8B030D-6E8A-4147-A177-3AD203B41FA5}">
                      <a16:colId xmlns:a16="http://schemas.microsoft.com/office/drawing/2014/main" val="1969698480"/>
                    </a:ext>
                  </a:extLst>
                </a:gridCol>
                <a:gridCol w="1168400">
                  <a:extLst>
                    <a:ext uri="{9D8B030D-6E8A-4147-A177-3AD203B41FA5}">
                      <a16:colId xmlns:a16="http://schemas.microsoft.com/office/drawing/2014/main" val="3870605165"/>
                    </a:ext>
                  </a:extLst>
                </a:gridCol>
                <a:gridCol w="1168400">
                  <a:extLst>
                    <a:ext uri="{9D8B030D-6E8A-4147-A177-3AD203B41FA5}">
                      <a16:colId xmlns:a16="http://schemas.microsoft.com/office/drawing/2014/main" val="3007423692"/>
                    </a:ext>
                  </a:extLst>
                </a:gridCol>
                <a:gridCol w="1168400">
                  <a:extLst>
                    <a:ext uri="{9D8B030D-6E8A-4147-A177-3AD203B41FA5}">
                      <a16:colId xmlns:a16="http://schemas.microsoft.com/office/drawing/2014/main" val="1812513297"/>
                    </a:ext>
                  </a:extLst>
                </a:gridCol>
                <a:gridCol w="1168400">
                  <a:extLst>
                    <a:ext uri="{9D8B030D-6E8A-4147-A177-3AD203B41FA5}">
                      <a16:colId xmlns:a16="http://schemas.microsoft.com/office/drawing/2014/main" val="3890882133"/>
                    </a:ext>
                  </a:extLst>
                </a:gridCol>
                <a:gridCol w="1168400">
                  <a:extLst>
                    <a:ext uri="{9D8B030D-6E8A-4147-A177-3AD203B41FA5}">
                      <a16:colId xmlns:a16="http://schemas.microsoft.com/office/drawing/2014/main" val="4023735090"/>
                    </a:ext>
                  </a:extLst>
                </a:gridCol>
                <a:gridCol w="1168400">
                  <a:extLst>
                    <a:ext uri="{9D8B030D-6E8A-4147-A177-3AD203B41FA5}">
                      <a16:colId xmlns:a16="http://schemas.microsoft.com/office/drawing/2014/main" val="3006214123"/>
                    </a:ext>
                  </a:extLst>
                </a:gridCol>
              </a:tblGrid>
              <a:tr h="0">
                <a:tc>
                  <a:txBody>
                    <a:bodyPr/>
                    <a:lstStyle/>
                    <a:p>
                      <a:pPr algn="ctr">
                        <a:spcAft>
                          <a:spcPts val="0"/>
                        </a:spcAft>
                      </a:pPr>
                      <a:r>
                        <a:rPr lang="ru-RU" sz="2000">
                          <a:effectLst/>
                        </a:rPr>
                        <a:t>Символ</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1</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2</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3</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en-US" sz="2000">
                          <a:effectLst/>
                        </a:rPr>
                        <a:t>Z</a:t>
                      </a:r>
                      <a:r>
                        <a:rPr lang="en-US" sz="2000" baseline="-25000">
                          <a:effectLst/>
                        </a:rPr>
                        <a:t>4</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5</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6</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Z</a:t>
                      </a:r>
                      <a:r>
                        <a:rPr lang="en-US" sz="2000" baseline="-25000">
                          <a:effectLst/>
                        </a:rPr>
                        <a:t>7</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en-US" sz="2000">
                          <a:effectLst/>
                        </a:rPr>
                        <a:t>Z</a:t>
                      </a:r>
                      <a:r>
                        <a:rPr lang="en-US" sz="2000" baseline="-25000">
                          <a:effectLst/>
                        </a:rPr>
                        <a:t>8</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3420985410"/>
                  </a:ext>
                </a:extLst>
              </a:tr>
              <a:tr h="0">
                <a:tc>
                  <a:txBody>
                    <a:bodyPr/>
                    <a:lstStyle/>
                    <a:p>
                      <a:pPr algn="ctr">
                        <a:spcAft>
                          <a:spcPts val="0"/>
                        </a:spcAft>
                      </a:pPr>
                      <a:r>
                        <a:rPr lang="ru-RU" sz="2000">
                          <a:effectLst/>
                        </a:rPr>
                        <a:t>Код</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00</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01</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100</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101</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110</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1110</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a:effectLst/>
                        </a:rPr>
                        <a:t>11110</a:t>
                      </a:r>
                      <a:endParaRPr lang="ru-RU" sz="2000">
                        <a:effectLst/>
                        <a:latin typeface="Times New Roman" panose="02020603050405020304" pitchFamily="18" charset="0"/>
                        <a:ea typeface="Times New Roman" panose="02020603050405020304" pitchFamily="18" charset="0"/>
                      </a:endParaRPr>
                    </a:p>
                  </a:txBody>
                  <a:tcPr marL="95250" marR="95250" marT="95250" marB="95250" anchor="ctr"/>
                </a:tc>
                <a:tc>
                  <a:txBody>
                    <a:bodyPr/>
                    <a:lstStyle/>
                    <a:p>
                      <a:pPr algn="ctr">
                        <a:spcAft>
                          <a:spcPts val="0"/>
                        </a:spcAft>
                      </a:pPr>
                      <a:r>
                        <a:rPr lang="ru-RU" sz="2000" dirty="0">
                          <a:effectLst/>
                        </a:rPr>
                        <a:t>11111</a:t>
                      </a:r>
                      <a:endParaRPr lang="ru-RU" sz="2000" dirty="0">
                        <a:effectLst/>
                        <a:latin typeface="Times New Roman" panose="02020603050405020304" pitchFamily="18" charset="0"/>
                        <a:ea typeface="Times New Roman" panose="02020603050405020304" pitchFamily="18" charset="0"/>
                      </a:endParaRPr>
                    </a:p>
                  </a:txBody>
                  <a:tcPr marL="95250" marR="95250" marT="95250" marB="95250" anchor="ctr"/>
                </a:tc>
                <a:extLst>
                  <a:ext uri="{0D108BD9-81ED-4DB2-BD59-A6C34878D82A}">
                    <a16:rowId xmlns:a16="http://schemas.microsoft.com/office/drawing/2014/main" val="3460714874"/>
                  </a:ext>
                </a:extLst>
              </a:tr>
            </a:tbl>
          </a:graphicData>
        </a:graphic>
      </p:graphicFrame>
      <p:sp>
        <p:nvSpPr>
          <p:cNvPr id="6" name="Rectangle 1"/>
          <p:cNvSpPr>
            <a:spLocks noChangeArrowheads="1"/>
          </p:cNvSpPr>
          <p:nvPr/>
        </p:nvSpPr>
        <p:spPr bwMode="auto">
          <a:xfrm>
            <a:off x="1034846" y="4547207"/>
            <a:ext cx="2216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ea typeface="Times New Roman" panose="02020603050405020304" pitchFamily="18" charset="0"/>
              </a:rPr>
              <a:t>Полученные коды </a:t>
            </a:r>
            <a:endParaRPr kumimoji="0" lang="ru-RU" altLang="ru-RU"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426089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75417"/>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Алгоритм Хаффмана (распаковка текста)</a:t>
            </a:r>
            <a:endParaRPr lang="ru-RU" sz="4000" dirty="0"/>
          </a:p>
        </p:txBody>
      </p:sp>
      <p:sp>
        <p:nvSpPr>
          <p:cNvPr id="3" name="Объект 2"/>
          <p:cNvSpPr>
            <a:spLocks noGrp="1"/>
          </p:cNvSpPr>
          <p:nvPr>
            <p:ph idx="1"/>
          </p:nvPr>
        </p:nvSpPr>
        <p:spPr>
          <a:xfrm>
            <a:off x="838200" y="1297858"/>
            <a:ext cx="10515600" cy="4879105"/>
          </a:xfrm>
        </p:spPr>
        <p:txBody>
          <a:bodyPr>
            <a:normAutofit/>
          </a:bodyPr>
          <a:lstStyle/>
          <a:p>
            <a:pPr marL="457200" lvl="0" indent="-457200">
              <a:buFont typeface="+mj-lt"/>
              <a:buAutoNum type="arabicPeriod"/>
            </a:pPr>
            <a:r>
              <a:rPr lang="ru-RU" sz="2200" dirty="0"/>
              <a:t>Выбирается первый символ сжатого текста.</a:t>
            </a:r>
          </a:p>
          <a:p>
            <a:pPr marL="457200" lvl="0" indent="-457200">
              <a:buFont typeface="+mj-lt"/>
              <a:buAutoNum type="arabicPeriod"/>
            </a:pPr>
            <a:r>
              <a:rPr lang="ru-RU" sz="2200" dirty="0"/>
              <a:t>В дереве Хаффмана начинается перемещение от корня к листу (символу).</a:t>
            </a:r>
          </a:p>
          <a:p>
            <a:pPr marL="457200" lvl="0" indent="-457200">
              <a:buFont typeface="+mj-lt"/>
              <a:buAutoNum type="arabicPeriod"/>
            </a:pPr>
            <a:r>
              <a:rPr lang="ru-RU" sz="2200" dirty="0"/>
              <a:t>Если символ равен единице то переход по дереву вправо, а если 0, то влево.</a:t>
            </a:r>
          </a:p>
          <a:p>
            <a:pPr marL="457200" lvl="0" indent="-457200">
              <a:buFont typeface="+mj-lt"/>
              <a:buAutoNum type="arabicPeriod"/>
            </a:pPr>
            <a:r>
              <a:rPr lang="ru-RU" sz="2200" dirty="0"/>
              <a:t>Если очередной узел дерева не является листом, то выбирается следующий символ сжатого текста  и переход к пункту 3.</a:t>
            </a:r>
          </a:p>
          <a:p>
            <a:pPr marL="457200" lvl="0" indent="-457200">
              <a:buFont typeface="+mj-lt"/>
              <a:buAutoNum type="arabicPeriod"/>
            </a:pPr>
            <a:r>
              <a:rPr lang="ru-RU" sz="2200" dirty="0"/>
              <a:t>Если очередной узел дерева является листом, то считывается символ из этого листа и помещается в распакованный текст.</a:t>
            </a:r>
          </a:p>
          <a:p>
            <a:pPr marL="457200" lvl="0" indent="-457200">
              <a:buFont typeface="+mj-lt"/>
              <a:buAutoNum type="arabicPeriod"/>
            </a:pPr>
            <a:r>
              <a:rPr lang="ru-RU" sz="2200" dirty="0"/>
              <a:t>Если в сжатом тексте есть символы, то выбирается следующий символ сжатого текста и переход к пункту 2.</a:t>
            </a:r>
          </a:p>
          <a:p>
            <a:pPr marL="457200" lvl="0" indent="-457200">
              <a:buFont typeface="+mj-lt"/>
              <a:buAutoNum type="arabicPeriod"/>
            </a:pPr>
            <a:r>
              <a:rPr lang="ru-RU" sz="2200" dirty="0"/>
              <a:t>Если в сжатом тексте больше нет символов, то КОНЕЦ.</a:t>
            </a:r>
          </a:p>
          <a:p>
            <a:pPr marL="0" indent="0">
              <a:buNone/>
            </a:pPr>
            <a:endParaRPr lang="ru-RU" dirty="0"/>
          </a:p>
        </p:txBody>
      </p:sp>
    </p:spTree>
    <p:extLst>
      <p:ext uri="{BB962C8B-B14F-4D97-AF65-F5344CB8AC3E}">
        <p14:creationId xmlns:p14="http://schemas.microsoft.com/office/powerpoint/2010/main" val="249622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45920"/>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Арифметическое кодирование</a:t>
            </a:r>
            <a:endParaRPr lang="ru-RU" sz="4000" dirty="0"/>
          </a:p>
        </p:txBody>
      </p:sp>
      <p:sp>
        <p:nvSpPr>
          <p:cNvPr id="3" name="Объект 2"/>
          <p:cNvSpPr>
            <a:spLocks noGrp="1"/>
          </p:cNvSpPr>
          <p:nvPr>
            <p:ph idx="1"/>
          </p:nvPr>
        </p:nvSpPr>
        <p:spPr>
          <a:xfrm>
            <a:off x="838200" y="1307690"/>
            <a:ext cx="10515600" cy="4869273"/>
          </a:xfrm>
        </p:spPr>
        <p:txBody>
          <a:bodyPr>
            <a:normAutofit/>
          </a:bodyPr>
          <a:lstStyle/>
          <a:p>
            <a:pPr marL="0" indent="0">
              <a:buNone/>
            </a:pPr>
            <a:r>
              <a:rPr lang="ru-RU" sz="2000" dirty="0"/>
              <a:t>Основная идея заключается в том, чтобы присваивать коды не отдельным символам, а их последовательностям</a:t>
            </a:r>
            <a:r>
              <a:rPr lang="ru-RU" sz="2000" dirty="0" smtClean="0"/>
              <a:t>.</a:t>
            </a:r>
          </a:p>
          <a:p>
            <a:pPr marL="0" indent="0">
              <a:buNone/>
            </a:pPr>
            <a:r>
              <a:rPr lang="ru-RU" sz="2000" b="1" dirty="0" smtClean="0"/>
              <a:t>Алгоритм кодирования</a:t>
            </a:r>
            <a:endParaRPr lang="ru-RU" sz="2000" b="1" dirty="0"/>
          </a:p>
          <a:p>
            <a:pPr marL="0" indent="0">
              <a:buNone/>
            </a:pPr>
            <a:r>
              <a:rPr lang="ru-RU" sz="2000" dirty="0"/>
              <a:t/>
            </a:r>
            <a:br>
              <a:rPr lang="ru-RU" sz="2000" dirty="0"/>
            </a:br>
            <a:r>
              <a:rPr lang="ru-RU" sz="2000" dirty="0"/>
              <a:t>1. Определяются частоты появления символов в сообщении. </a:t>
            </a:r>
          </a:p>
          <a:p>
            <a:pPr marL="0" indent="0">
              <a:buNone/>
            </a:pPr>
            <a:r>
              <a:rPr lang="ru-RU" sz="2000" dirty="0"/>
              <a:t>2.  Выбирается рабочий отрезок [0; 1)</a:t>
            </a:r>
          </a:p>
          <a:p>
            <a:pPr marL="0" indent="0">
              <a:buNone/>
            </a:pPr>
            <a:r>
              <a:rPr lang="ru-RU" sz="2000" dirty="0"/>
              <a:t>3. На рабочем отрезке откладываются точки так, что полученные длины отрезков пропорциональны частоте использования символов. </a:t>
            </a:r>
          </a:p>
          <a:p>
            <a:pPr marL="0" indent="0">
              <a:buNone/>
            </a:pPr>
            <a:r>
              <a:rPr lang="ru-RU" sz="2000" dirty="0"/>
              <a:t>4. Если есть очередной символ в сообщении, то он выбирается  и определяется соответствующий ему отрезок, который считается рабочим отрезком. Переход к п.3</a:t>
            </a:r>
          </a:p>
          <a:p>
            <a:pPr marL="0" indent="0">
              <a:buNone/>
            </a:pPr>
            <a:r>
              <a:rPr lang="ru-RU" sz="2000" dirty="0" smtClean="0"/>
              <a:t>5</a:t>
            </a:r>
            <a:r>
              <a:rPr lang="ru-RU" sz="2000" dirty="0"/>
              <a:t>. Если символов больше нет, то выбирается любое число в пределах полученного отрезка, которое является кодом сообщения.</a:t>
            </a:r>
          </a:p>
          <a:p>
            <a:pPr marL="0" indent="0">
              <a:buNone/>
            </a:pPr>
            <a:endParaRPr lang="ru-RU" dirty="0"/>
          </a:p>
        </p:txBody>
      </p:sp>
    </p:spTree>
    <p:extLst>
      <p:ext uri="{BB962C8B-B14F-4D97-AF65-F5344CB8AC3E}">
        <p14:creationId xmlns:p14="http://schemas.microsoft.com/office/powerpoint/2010/main" val="359951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55752"/>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Арифметическое кодирование (сжатие)</a:t>
            </a:r>
            <a:endParaRPr lang="ru-RU" sz="4000" dirty="0"/>
          </a:p>
        </p:txBody>
      </p:sp>
      <p:sp>
        <p:nvSpPr>
          <p:cNvPr id="3" name="Объект 2"/>
          <p:cNvSpPr>
            <a:spLocks noGrp="1"/>
          </p:cNvSpPr>
          <p:nvPr>
            <p:ph idx="1"/>
          </p:nvPr>
        </p:nvSpPr>
        <p:spPr>
          <a:xfrm>
            <a:off x="838200" y="1268361"/>
            <a:ext cx="10515600" cy="5417574"/>
          </a:xfrm>
        </p:spPr>
        <p:txBody>
          <a:bodyPr>
            <a:normAutofit/>
          </a:bodyPr>
          <a:lstStyle/>
          <a:p>
            <a:pPr marL="0" indent="0">
              <a:buNone/>
            </a:pPr>
            <a:r>
              <a:rPr lang="ru-RU" sz="2000" dirty="0" smtClean="0"/>
              <a:t>Текст:</a:t>
            </a:r>
            <a:r>
              <a:rPr lang="ru-RU" sz="2000" b="1" dirty="0"/>
              <a:t>   «</a:t>
            </a:r>
            <a:r>
              <a:rPr lang="ru-RU" sz="2000" b="1" i="1" dirty="0"/>
              <a:t>МАТЕМАТИКА</a:t>
            </a:r>
            <a:r>
              <a:rPr lang="ru-RU" sz="2000" dirty="0"/>
              <a:t>».  </a:t>
            </a:r>
          </a:p>
          <a:p>
            <a:pPr marL="0" indent="0">
              <a:buNone/>
            </a:pPr>
            <a:r>
              <a:rPr lang="ru-RU" sz="2000" dirty="0"/>
              <a:t> </a:t>
            </a:r>
            <a:r>
              <a:rPr lang="ru-RU" sz="2000" dirty="0" smtClean="0"/>
              <a:t>Алфавит  </a:t>
            </a:r>
            <a:r>
              <a:rPr lang="ru-RU" sz="2000" dirty="0"/>
              <a:t>{</a:t>
            </a:r>
            <a:r>
              <a:rPr lang="ru-RU" sz="2000" b="1" i="1" dirty="0"/>
              <a:t>М</a:t>
            </a:r>
            <a:r>
              <a:rPr lang="ru-RU" sz="2000" dirty="0"/>
              <a:t>, </a:t>
            </a:r>
            <a:r>
              <a:rPr lang="ru-RU" sz="2000" b="1" i="1" dirty="0"/>
              <a:t>А</a:t>
            </a:r>
            <a:r>
              <a:rPr lang="ru-RU" sz="2000" dirty="0"/>
              <a:t>, </a:t>
            </a:r>
            <a:r>
              <a:rPr lang="ru-RU" sz="2000" b="1" i="1" dirty="0"/>
              <a:t>Т</a:t>
            </a:r>
            <a:r>
              <a:rPr lang="ru-RU" sz="2000" dirty="0"/>
              <a:t>, </a:t>
            </a:r>
            <a:r>
              <a:rPr lang="ru-RU" sz="2000" b="1" i="1" dirty="0"/>
              <a:t>Е</a:t>
            </a:r>
            <a:r>
              <a:rPr lang="ru-RU" sz="2000" dirty="0"/>
              <a:t>, </a:t>
            </a:r>
            <a:r>
              <a:rPr lang="ru-RU" sz="2000" b="1" i="1" dirty="0"/>
              <a:t>И</a:t>
            </a:r>
            <a:r>
              <a:rPr lang="ru-RU" sz="2000" dirty="0"/>
              <a:t>, </a:t>
            </a:r>
            <a:r>
              <a:rPr lang="ru-RU" sz="2000" b="1" i="1" dirty="0"/>
              <a:t>К</a:t>
            </a:r>
            <a:r>
              <a:rPr lang="ru-RU" sz="2000" dirty="0"/>
              <a:t>}.</a:t>
            </a:r>
          </a:p>
          <a:p>
            <a:pPr marL="0" indent="0">
              <a:buNone/>
            </a:pPr>
            <a:r>
              <a:rPr lang="ru-RU" sz="2000" dirty="0"/>
              <a:t> </a:t>
            </a:r>
            <a:r>
              <a:rPr lang="ru-RU" sz="2000" dirty="0" smtClean="0"/>
              <a:t>Частоты </a:t>
            </a:r>
            <a:r>
              <a:rPr lang="ru-RU" sz="2000" dirty="0"/>
              <a:t>символов и соответствующие им отрезки </a:t>
            </a:r>
            <a:endParaRPr lang="ru-RU" sz="2000" dirty="0" smtClean="0"/>
          </a:p>
          <a:p>
            <a:pPr marL="0" indent="0">
              <a:buNone/>
            </a:pPr>
            <a:endParaRPr lang="ru-RU" sz="2000" dirty="0"/>
          </a:p>
          <a:p>
            <a:pPr marL="0" indent="0">
              <a:buNone/>
            </a:pPr>
            <a:endParaRPr lang="ru-RU" sz="2000" dirty="0" smtClean="0"/>
          </a:p>
          <a:p>
            <a:pPr marL="0" indent="0">
              <a:buNone/>
            </a:pPr>
            <a:endParaRPr lang="ru-RU" sz="2000" dirty="0"/>
          </a:p>
          <a:p>
            <a:pPr marL="0" indent="0">
              <a:buNone/>
            </a:pPr>
            <a:r>
              <a:rPr lang="ru-RU" sz="2000" dirty="0"/>
              <a:t>        </a:t>
            </a:r>
            <a:r>
              <a:rPr lang="ru-RU" sz="2000" dirty="0" smtClean="0"/>
              <a:t> </a:t>
            </a:r>
            <a:endParaRPr lang="ru-RU" sz="2000" dirty="0"/>
          </a:p>
        </p:txBody>
      </p:sp>
      <p:graphicFrame>
        <p:nvGraphicFramePr>
          <p:cNvPr id="6" name="Таблица 5"/>
          <p:cNvGraphicFramePr>
            <a:graphicFrameLocks noGrp="1"/>
          </p:cNvGraphicFramePr>
          <p:nvPr>
            <p:extLst>
              <p:ext uri="{D42A27DB-BD31-4B8C-83A1-F6EECF244321}">
                <p14:modId xmlns:p14="http://schemas.microsoft.com/office/powerpoint/2010/main" val="1069461256"/>
              </p:ext>
            </p:extLst>
          </p:nvPr>
        </p:nvGraphicFramePr>
        <p:xfrm>
          <a:off x="995516" y="2489174"/>
          <a:ext cx="3458497" cy="2466975"/>
        </p:xfrm>
        <a:graphic>
          <a:graphicData uri="http://schemas.openxmlformats.org/drawingml/2006/table">
            <a:tbl>
              <a:tblPr firstRow="1" firstCol="1" bandRow="1">
                <a:tableStyleId>{5C22544A-7EE6-4342-B048-85BDC9FD1C3A}</a:tableStyleId>
              </a:tblPr>
              <a:tblGrid>
                <a:gridCol w="1049594">
                  <a:extLst>
                    <a:ext uri="{9D8B030D-6E8A-4147-A177-3AD203B41FA5}">
                      <a16:colId xmlns:a16="http://schemas.microsoft.com/office/drawing/2014/main" val="938894146"/>
                    </a:ext>
                  </a:extLst>
                </a:gridCol>
                <a:gridCol w="1111045">
                  <a:extLst>
                    <a:ext uri="{9D8B030D-6E8A-4147-A177-3AD203B41FA5}">
                      <a16:colId xmlns:a16="http://schemas.microsoft.com/office/drawing/2014/main" val="2480316869"/>
                    </a:ext>
                  </a:extLst>
                </a:gridCol>
                <a:gridCol w="1297858">
                  <a:extLst>
                    <a:ext uri="{9D8B030D-6E8A-4147-A177-3AD203B41FA5}">
                      <a16:colId xmlns:a16="http://schemas.microsoft.com/office/drawing/2014/main" val="889821579"/>
                    </a:ext>
                  </a:extLst>
                </a:gridCol>
              </a:tblGrid>
              <a:tr h="0">
                <a:tc>
                  <a:txBody>
                    <a:bodyPr/>
                    <a:lstStyle/>
                    <a:p>
                      <a:pPr algn="ctr">
                        <a:spcAft>
                          <a:spcPts val="0"/>
                        </a:spcAft>
                      </a:pPr>
                      <a:r>
                        <a:rPr lang="ru-RU" sz="2000" dirty="0">
                          <a:effectLst/>
                          <a:latin typeface="+mn-lt"/>
                        </a:rPr>
                        <a:t>Символ</a:t>
                      </a:r>
                      <a:endParaRPr lang="ru-RU" sz="2000" dirty="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dirty="0" smtClean="0">
                          <a:effectLst/>
                          <a:latin typeface="+mn-lt"/>
                          <a:ea typeface="+mn-ea"/>
                        </a:rPr>
                        <a:t>Частота</a:t>
                      </a:r>
                      <a:endParaRPr lang="ru-RU" sz="2000" dirty="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Интервал</a:t>
                      </a:r>
                      <a:endParaRPr lang="ru-RU" sz="2000">
                        <a:effectLst/>
                        <a:latin typeface="+mn-lt"/>
                        <a:ea typeface="Times New Roman" panose="02020603050405020304" pitchFamily="18" charset="0"/>
                      </a:endParaRPr>
                    </a:p>
                  </a:txBody>
                  <a:tcPr marL="0" marR="0" marT="47625" marB="0" anchor="ctr"/>
                </a:tc>
                <a:extLst>
                  <a:ext uri="{0D108BD9-81ED-4DB2-BD59-A6C34878D82A}">
                    <a16:rowId xmlns:a16="http://schemas.microsoft.com/office/drawing/2014/main" val="3742724809"/>
                  </a:ext>
                </a:extLst>
              </a:tr>
              <a:tr h="0">
                <a:tc>
                  <a:txBody>
                    <a:bodyPr/>
                    <a:lstStyle/>
                    <a:p>
                      <a:pPr algn="ctr">
                        <a:spcAft>
                          <a:spcPts val="0"/>
                        </a:spcAft>
                      </a:pPr>
                      <a:r>
                        <a:rPr lang="ru-RU" sz="2000" dirty="0">
                          <a:effectLst/>
                          <a:latin typeface="+mn-lt"/>
                        </a:rPr>
                        <a:t>М</a:t>
                      </a:r>
                      <a:endParaRPr lang="ru-RU" sz="2000" dirty="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0,2</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 0,2)</a:t>
                      </a:r>
                      <a:endParaRPr lang="ru-RU" sz="2000">
                        <a:effectLst/>
                        <a:latin typeface="+mn-lt"/>
                        <a:ea typeface="Times New Roman" panose="02020603050405020304" pitchFamily="18" charset="0"/>
                      </a:endParaRPr>
                    </a:p>
                  </a:txBody>
                  <a:tcPr marL="0" marR="0" marT="47625" marB="0" anchor="ctr"/>
                </a:tc>
                <a:extLst>
                  <a:ext uri="{0D108BD9-81ED-4DB2-BD59-A6C34878D82A}">
                    <a16:rowId xmlns:a16="http://schemas.microsoft.com/office/drawing/2014/main" val="1768984289"/>
                  </a:ext>
                </a:extLst>
              </a:tr>
              <a:tr h="0">
                <a:tc>
                  <a:txBody>
                    <a:bodyPr/>
                    <a:lstStyle/>
                    <a:p>
                      <a:pPr algn="ctr">
                        <a:spcAft>
                          <a:spcPts val="0"/>
                        </a:spcAft>
                      </a:pPr>
                      <a:r>
                        <a:rPr lang="ru-RU" sz="2000">
                          <a:effectLst/>
                          <a:latin typeface="+mn-lt"/>
                        </a:rPr>
                        <a:t>А</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dirty="0">
                          <a:effectLst/>
                          <a:latin typeface="+mn-lt"/>
                        </a:rPr>
                        <a:t>0,3</a:t>
                      </a:r>
                      <a:endParaRPr lang="ru-RU" sz="2000" dirty="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[0,2; 0,5)</a:t>
                      </a:r>
                      <a:endParaRPr lang="ru-RU" sz="2000">
                        <a:effectLst/>
                        <a:latin typeface="+mn-lt"/>
                        <a:ea typeface="Times New Roman" panose="02020603050405020304" pitchFamily="18" charset="0"/>
                      </a:endParaRPr>
                    </a:p>
                  </a:txBody>
                  <a:tcPr marL="0" marR="0" marT="47625" marB="0" anchor="ctr"/>
                </a:tc>
                <a:extLst>
                  <a:ext uri="{0D108BD9-81ED-4DB2-BD59-A6C34878D82A}">
                    <a16:rowId xmlns:a16="http://schemas.microsoft.com/office/drawing/2014/main" val="2900736087"/>
                  </a:ext>
                </a:extLst>
              </a:tr>
              <a:tr h="0">
                <a:tc>
                  <a:txBody>
                    <a:bodyPr/>
                    <a:lstStyle/>
                    <a:p>
                      <a:pPr algn="ctr">
                        <a:spcAft>
                          <a:spcPts val="0"/>
                        </a:spcAft>
                      </a:pPr>
                      <a:r>
                        <a:rPr lang="ru-RU" sz="2000">
                          <a:effectLst/>
                          <a:latin typeface="+mn-lt"/>
                        </a:rPr>
                        <a:t>Т</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0,2</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[0,5; 0,7)</a:t>
                      </a:r>
                      <a:endParaRPr lang="ru-RU" sz="2000">
                        <a:effectLst/>
                        <a:latin typeface="+mn-lt"/>
                        <a:ea typeface="Times New Roman" panose="02020603050405020304" pitchFamily="18" charset="0"/>
                      </a:endParaRPr>
                    </a:p>
                  </a:txBody>
                  <a:tcPr marL="0" marR="0" marT="47625" marB="0" anchor="ctr"/>
                </a:tc>
                <a:extLst>
                  <a:ext uri="{0D108BD9-81ED-4DB2-BD59-A6C34878D82A}">
                    <a16:rowId xmlns:a16="http://schemas.microsoft.com/office/drawing/2014/main" val="1184912270"/>
                  </a:ext>
                </a:extLst>
              </a:tr>
              <a:tr h="0">
                <a:tc>
                  <a:txBody>
                    <a:bodyPr/>
                    <a:lstStyle/>
                    <a:p>
                      <a:pPr algn="ctr">
                        <a:spcAft>
                          <a:spcPts val="0"/>
                        </a:spcAft>
                      </a:pPr>
                      <a:r>
                        <a:rPr lang="ru-RU" sz="2000">
                          <a:effectLst/>
                          <a:latin typeface="+mn-lt"/>
                        </a:rPr>
                        <a:t>Е</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0,1</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[0,7; 0,8)</a:t>
                      </a:r>
                      <a:endParaRPr lang="ru-RU" sz="2000">
                        <a:effectLst/>
                        <a:latin typeface="+mn-lt"/>
                        <a:ea typeface="Times New Roman" panose="02020603050405020304" pitchFamily="18" charset="0"/>
                      </a:endParaRPr>
                    </a:p>
                  </a:txBody>
                  <a:tcPr marL="0" marR="0" marT="47625" marB="0" anchor="ctr"/>
                </a:tc>
                <a:extLst>
                  <a:ext uri="{0D108BD9-81ED-4DB2-BD59-A6C34878D82A}">
                    <a16:rowId xmlns:a16="http://schemas.microsoft.com/office/drawing/2014/main" val="1312780248"/>
                  </a:ext>
                </a:extLst>
              </a:tr>
              <a:tr h="0">
                <a:tc>
                  <a:txBody>
                    <a:bodyPr/>
                    <a:lstStyle/>
                    <a:p>
                      <a:pPr algn="ctr">
                        <a:spcAft>
                          <a:spcPts val="0"/>
                        </a:spcAft>
                      </a:pPr>
                      <a:r>
                        <a:rPr lang="ru-RU" sz="2000">
                          <a:effectLst/>
                          <a:latin typeface="+mn-lt"/>
                        </a:rPr>
                        <a:t>И</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0,1</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[0,8; 0,9)</a:t>
                      </a:r>
                      <a:endParaRPr lang="ru-RU" sz="2000">
                        <a:effectLst/>
                        <a:latin typeface="+mn-lt"/>
                        <a:ea typeface="Times New Roman" panose="02020603050405020304" pitchFamily="18" charset="0"/>
                      </a:endParaRPr>
                    </a:p>
                  </a:txBody>
                  <a:tcPr marL="0" marR="0" marT="47625" marB="0" anchor="ctr"/>
                </a:tc>
                <a:extLst>
                  <a:ext uri="{0D108BD9-81ED-4DB2-BD59-A6C34878D82A}">
                    <a16:rowId xmlns:a16="http://schemas.microsoft.com/office/drawing/2014/main" val="1829112519"/>
                  </a:ext>
                </a:extLst>
              </a:tr>
              <a:tr h="0">
                <a:tc>
                  <a:txBody>
                    <a:bodyPr/>
                    <a:lstStyle/>
                    <a:p>
                      <a:pPr algn="ctr">
                        <a:spcAft>
                          <a:spcPts val="0"/>
                        </a:spcAft>
                      </a:pPr>
                      <a:r>
                        <a:rPr lang="ru-RU" sz="2000">
                          <a:effectLst/>
                          <a:latin typeface="+mn-lt"/>
                        </a:rPr>
                        <a:t>К</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a:effectLst/>
                          <a:latin typeface="+mn-lt"/>
                        </a:rPr>
                        <a:t>0,1</a:t>
                      </a:r>
                      <a:endParaRPr lang="ru-RU" sz="2000">
                        <a:effectLst/>
                        <a:latin typeface="+mn-lt"/>
                        <a:ea typeface="Times New Roman" panose="02020603050405020304" pitchFamily="18" charset="0"/>
                      </a:endParaRPr>
                    </a:p>
                  </a:txBody>
                  <a:tcPr marL="0" marR="0" marT="47625" marB="0" anchor="ctr"/>
                </a:tc>
                <a:tc>
                  <a:txBody>
                    <a:bodyPr/>
                    <a:lstStyle/>
                    <a:p>
                      <a:pPr algn="ctr">
                        <a:spcAft>
                          <a:spcPts val="0"/>
                        </a:spcAft>
                      </a:pPr>
                      <a:r>
                        <a:rPr lang="ru-RU" sz="2000" dirty="0">
                          <a:effectLst/>
                          <a:latin typeface="+mn-lt"/>
                        </a:rPr>
                        <a:t>[0,9; 1,0)</a:t>
                      </a:r>
                      <a:endParaRPr lang="ru-RU" sz="2000" dirty="0">
                        <a:effectLst/>
                        <a:latin typeface="+mn-lt"/>
                        <a:ea typeface="Times New Roman" panose="02020603050405020304" pitchFamily="18" charset="0"/>
                      </a:endParaRPr>
                    </a:p>
                  </a:txBody>
                  <a:tcPr marL="0" marR="0" marT="47625" marB="0" anchor="ctr"/>
                </a:tc>
                <a:extLst>
                  <a:ext uri="{0D108BD9-81ED-4DB2-BD59-A6C34878D82A}">
                    <a16:rowId xmlns:a16="http://schemas.microsoft.com/office/drawing/2014/main" val="1046252725"/>
                  </a:ext>
                </a:extLst>
              </a:tr>
            </a:tbl>
          </a:graphicData>
        </a:graphic>
      </p:graphicFrame>
      <p:sp>
        <p:nvSpPr>
          <p:cNvPr id="7" name="Прямоугольник 6"/>
          <p:cNvSpPr/>
          <p:nvPr/>
        </p:nvSpPr>
        <p:spPr>
          <a:xfrm>
            <a:off x="838200" y="5103632"/>
            <a:ext cx="10046110" cy="646331"/>
          </a:xfrm>
          <a:prstGeom prst="rect">
            <a:avLst/>
          </a:prstGeom>
        </p:spPr>
        <p:txBody>
          <a:bodyPr wrap="square">
            <a:spAutoFit/>
          </a:bodyPr>
          <a:lstStyle/>
          <a:p>
            <a:r>
              <a:rPr lang="ru-RU" dirty="0" smtClean="0"/>
              <a:t>Первый символ </a:t>
            </a:r>
            <a:r>
              <a:rPr lang="ru-RU" dirty="0"/>
              <a:t>«М» </a:t>
            </a:r>
            <a:r>
              <a:rPr lang="ru-RU" dirty="0" smtClean="0"/>
              <a:t>- интервал </a:t>
            </a:r>
            <a:r>
              <a:rPr lang="ru-RU" dirty="0"/>
              <a:t>[0; 0,2). </a:t>
            </a:r>
            <a:endParaRPr lang="ru-RU" dirty="0" smtClean="0"/>
          </a:p>
          <a:p>
            <a:r>
              <a:rPr lang="ru-RU" dirty="0" smtClean="0"/>
              <a:t>После </a:t>
            </a:r>
            <a:r>
              <a:rPr lang="ru-RU" dirty="0"/>
              <a:t>кодирования первой буквы результат кодирования будет находиться в интервале [0; 0,2).</a:t>
            </a:r>
          </a:p>
        </p:txBody>
      </p:sp>
    </p:spTree>
    <p:extLst>
      <p:ext uri="{BB962C8B-B14F-4D97-AF65-F5344CB8AC3E}">
        <p14:creationId xmlns:p14="http://schemas.microsoft.com/office/powerpoint/2010/main" val="178724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8269"/>
          </a:xfrm>
        </p:spPr>
        <p:style>
          <a:lnRef idx="0">
            <a:schemeClr val="accent5"/>
          </a:lnRef>
          <a:fillRef idx="3">
            <a:schemeClr val="accent5"/>
          </a:fillRef>
          <a:effectRef idx="3">
            <a:schemeClr val="accent5"/>
          </a:effectRef>
          <a:fontRef idx="minor">
            <a:schemeClr val="lt1"/>
          </a:fontRef>
        </p:style>
        <p:txBody>
          <a:bodyPr>
            <a:normAutofit fontScale="90000"/>
          </a:bodyPr>
          <a:lstStyle/>
          <a:p>
            <a:pPr algn="ctr"/>
            <a:r>
              <a:rPr lang="ru-RU" sz="4000" dirty="0" smtClean="0"/>
              <a:t>Арифметическое кодирование (сжатие)</a:t>
            </a:r>
            <a:endParaRPr lang="ru-RU" sz="4000" dirty="0"/>
          </a:p>
        </p:txBody>
      </p:sp>
      <p:sp>
        <p:nvSpPr>
          <p:cNvPr id="3" name="Объект 2"/>
          <p:cNvSpPr>
            <a:spLocks noGrp="1"/>
          </p:cNvSpPr>
          <p:nvPr>
            <p:ph idx="1"/>
          </p:nvPr>
        </p:nvSpPr>
        <p:spPr>
          <a:xfrm>
            <a:off x="838200" y="1120877"/>
            <a:ext cx="10515600" cy="5056086"/>
          </a:xfrm>
        </p:spPr>
        <p:txBody>
          <a:bodyPr>
            <a:normAutofit/>
          </a:bodyPr>
          <a:lstStyle/>
          <a:p>
            <a:r>
              <a:rPr lang="ru-RU" sz="2000" dirty="0"/>
              <a:t>Следующий символ «</a:t>
            </a:r>
            <a:r>
              <a:rPr lang="ru-RU" sz="2000" b="1" i="1" dirty="0"/>
              <a:t>А</a:t>
            </a:r>
            <a:r>
              <a:rPr lang="ru-RU" sz="2000" dirty="0"/>
              <a:t>» </a:t>
            </a:r>
            <a:r>
              <a:rPr lang="en-US" sz="2000" dirty="0" smtClean="0"/>
              <a:t>[0,2; 0,5 ] </a:t>
            </a:r>
            <a:r>
              <a:rPr lang="ru-RU" sz="2000" dirty="0" smtClean="0"/>
              <a:t>(кодируется</a:t>
            </a:r>
            <a:r>
              <a:rPr lang="ru-RU" sz="2000" dirty="0"/>
              <a:t> </a:t>
            </a:r>
            <a:r>
              <a:rPr lang="ru-RU" sz="2000" b="1" i="1" dirty="0" err="1"/>
              <a:t>подынтервалом</a:t>
            </a:r>
            <a:r>
              <a:rPr lang="ru-RU" sz="2000" dirty="0"/>
              <a:t> </a:t>
            </a:r>
            <a:r>
              <a:rPr lang="ru-RU" sz="2000" b="1" i="1" dirty="0"/>
              <a:t>внутри интервала, выделенного для предыдущих символов</a:t>
            </a:r>
            <a:r>
              <a:rPr lang="ru-RU" sz="2000" dirty="0"/>
              <a:t>, сужая его до </a:t>
            </a:r>
            <a:r>
              <a:rPr lang="ru-RU" sz="2000" b="1" dirty="0"/>
              <a:t>[0,04; 0,1)</a:t>
            </a:r>
            <a:r>
              <a:rPr lang="ru-RU" sz="2000" dirty="0"/>
              <a:t>  -   </a:t>
            </a:r>
            <a:r>
              <a:rPr lang="ru-RU" sz="2000" b="1" i="1" dirty="0" err="1"/>
              <a:t>low</a:t>
            </a:r>
            <a:r>
              <a:rPr lang="ru-RU" sz="2000" b="1" i="1" baseline="-25000" dirty="0" err="1"/>
              <a:t>i</a:t>
            </a:r>
            <a:r>
              <a:rPr lang="ru-RU" sz="2000" dirty="0"/>
              <a:t>=0+0,2×0,2=</a:t>
            </a:r>
            <a:r>
              <a:rPr lang="ru-RU" sz="2000" b="1" dirty="0"/>
              <a:t>0,04</a:t>
            </a:r>
            <a:r>
              <a:rPr lang="ru-RU" sz="2000" dirty="0"/>
              <a:t>; </a:t>
            </a:r>
            <a:r>
              <a:rPr lang="ru-RU" sz="2000" b="1" i="1" dirty="0" err="1"/>
              <a:t>high</a:t>
            </a:r>
            <a:r>
              <a:rPr lang="ru-RU" sz="2000" dirty="0"/>
              <a:t>=0+0,5×0,2=</a:t>
            </a:r>
            <a:r>
              <a:rPr lang="ru-RU" sz="2000" b="1" dirty="0"/>
              <a:t>0,1</a:t>
            </a:r>
            <a:r>
              <a:rPr lang="ru-RU" sz="2000" dirty="0"/>
              <a:t>).  </a:t>
            </a:r>
          </a:p>
          <a:p>
            <a:r>
              <a:rPr lang="ru-RU" sz="2000" dirty="0"/>
              <a:t> </a:t>
            </a:r>
            <a:r>
              <a:rPr lang="ru-RU" sz="2000" dirty="0" smtClean="0"/>
              <a:t>Следующий символ -«</a:t>
            </a:r>
            <a:r>
              <a:rPr lang="ru-RU" sz="2000" b="1" i="1" dirty="0"/>
              <a:t>Т</a:t>
            </a:r>
            <a:r>
              <a:rPr lang="ru-RU" sz="2000" dirty="0"/>
              <a:t>» </a:t>
            </a:r>
            <a:r>
              <a:rPr lang="ru-RU" sz="2000" dirty="0" smtClean="0"/>
              <a:t>[</a:t>
            </a:r>
            <a:r>
              <a:rPr lang="ru-RU" sz="2000" dirty="0"/>
              <a:t>0,5; 0,7) </a:t>
            </a:r>
            <a:r>
              <a:rPr lang="ru-RU" sz="2000" dirty="0" smtClean="0"/>
              <a:t>, </a:t>
            </a:r>
            <a:r>
              <a:rPr lang="ru-RU" sz="2000" dirty="0"/>
              <a:t>новый интервал будет </a:t>
            </a:r>
            <a:r>
              <a:rPr lang="ru-RU" sz="2000" b="1" dirty="0"/>
              <a:t>[0,07; 0,082)</a:t>
            </a:r>
            <a:r>
              <a:rPr lang="ru-RU" sz="2000" dirty="0"/>
              <a:t> (</a:t>
            </a:r>
            <a:r>
              <a:rPr lang="ru-RU" sz="2000" b="1" i="1" dirty="0" err="1"/>
              <a:t>low</a:t>
            </a:r>
            <a:r>
              <a:rPr lang="ru-RU" sz="2000" dirty="0"/>
              <a:t>=0,04+0,6×0,5=</a:t>
            </a:r>
            <a:r>
              <a:rPr lang="ru-RU" sz="2000" b="1" dirty="0"/>
              <a:t>0,07</a:t>
            </a:r>
            <a:r>
              <a:rPr lang="ru-RU" sz="2000" dirty="0"/>
              <a:t>; </a:t>
            </a:r>
            <a:r>
              <a:rPr lang="ru-RU" sz="2000" b="1" i="1" dirty="0" err="1"/>
              <a:t>high</a:t>
            </a:r>
            <a:r>
              <a:rPr lang="ru-RU" sz="2000" dirty="0"/>
              <a:t>=0,04+0,6×0,7=</a:t>
            </a:r>
            <a:r>
              <a:rPr lang="ru-RU" sz="2000" b="1" dirty="0"/>
              <a:t>0,082</a:t>
            </a:r>
            <a:r>
              <a:rPr lang="ru-RU" sz="2000" dirty="0"/>
              <a:t>) и т. д.</a:t>
            </a:r>
          </a:p>
          <a:p>
            <a:pPr marL="0" indent="0">
              <a:buNone/>
            </a:pPr>
            <a:endParaRPr lang="ru-RU" dirty="0"/>
          </a:p>
          <a:p>
            <a:r>
              <a:rPr lang="ru-RU" b="1" i="1" dirty="0"/>
              <a:t>Таблица 2.</a:t>
            </a:r>
            <a:endParaRPr lang="ru-RU" dirty="0"/>
          </a:p>
          <a:p>
            <a:pPr marL="0" indent="0">
              <a:buNone/>
            </a:pP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2148987885"/>
              </p:ext>
            </p:extLst>
          </p:nvPr>
        </p:nvGraphicFramePr>
        <p:xfrm>
          <a:off x="1111044" y="2762867"/>
          <a:ext cx="6341807" cy="3954005"/>
        </p:xfrm>
        <a:graphic>
          <a:graphicData uri="http://schemas.openxmlformats.org/drawingml/2006/table">
            <a:tbl>
              <a:tblPr firstRow="1" firstCol="1" bandRow="1">
                <a:tableStyleId>{5C22544A-7EE6-4342-B048-85BDC9FD1C3A}</a:tableStyleId>
              </a:tblPr>
              <a:tblGrid>
                <a:gridCol w="1609607">
                  <a:extLst>
                    <a:ext uri="{9D8B030D-6E8A-4147-A177-3AD203B41FA5}">
                      <a16:colId xmlns:a16="http://schemas.microsoft.com/office/drawing/2014/main" val="2297854361"/>
                    </a:ext>
                  </a:extLst>
                </a:gridCol>
                <a:gridCol w="3016542">
                  <a:extLst>
                    <a:ext uri="{9D8B030D-6E8A-4147-A177-3AD203B41FA5}">
                      <a16:colId xmlns:a16="http://schemas.microsoft.com/office/drawing/2014/main" val="2188059922"/>
                    </a:ext>
                  </a:extLst>
                </a:gridCol>
                <a:gridCol w="1715658">
                  <a:extLst>
                    <a:ext uri="{9D8B030D-6E8A-4147-A177-3AD203B41FA5}">
                      <a16:colId xmlns:a16="http://schemas.microsoft.com/office/drawing/2014/main" val="1940323608"/>
                    </a:ext>
                  </a:extLst>
                </a:gridCol>
              </a:tblGrid>
              <a:tr h="617875">
                <a:tc>
                  <a:txBody>
                    <a:bodyPr/>
                    <a:lstStyle/>
                    <a:p>
                      <a:pPr algn="ctr">
                        <a:spcAft>
                          <a:spcPts val="0"/>
                        </a:spcAft>
                      </a:pPr>
                      <a:r>
                        <a:rPr lang="ru-RU" sz="1800" dirty="0">
                          <a:effectLst/>
                        </a:rPr>
                        <a:t>Символ – интервал</a:t>
                      </a:r>
                      <a:endParaRPr lang="ru-RU" sz="18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Интервал сообщения</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Ширина интервала</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1466007865"/>
                  </a:ext>
                </a:extLst>
              </a:tr>
              <a:tr h="333613">
                <a:tc>
                  <a:txBody>
                    <a:bodyPr/>
                    <a:lstStyle/>
                    <a:p>
                      <a:pPr algn="ctr">
                        <a:spcAft>
                          <a:spcPts val="0"/>
                        </a:spcAft>
                      </a:pPr>
                      <a:r>
                        <a:rPr lang="ru-RU" sz="1800">
                          <a:effectLst/>
                        </a:rPr>
                        <a:t>М -  [0; 0,2)</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 0,2)</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0,2</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1530624570"/>
                  </a:ext>
                </a:extLst>
              </a:tr>
              <a:tr h="333613">
                <a:tc>
                  <a:txBody>
                    <a:bodyPr/>
                    <a:lstStyle/>
                    <a:p>
                      <a:pPr algn="ctr">
                        <a:spcAft>
                          <a:spcPts val="0"/>
                        </a:spcAft>
                      </a:pPr>
                      <a:r>
                        <a:rPr lang="ru-RU" sz="1800">
                          <a:effectLst/>
                        </a:rPr>
                        <a:t>А -  [0,2; 0,5)</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[0,04; 0,1)</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0,6</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59095345"/>
                  </a:ext>
                </a:extLst>
              </a:tr>
              <a:tr h="333613">
                <a:tc>
                  <a:txBody>
                    <a:bodyPr/>
                    <a:lstStyle/>
                    <a:p>
                      <a:pPr algn="ctr">
                        <a:spcAft>
                          <a:spcPts val="0"/>
                        </a:spcAft>
                      </a:pPr>
                      <a:r>
                        <a:rPr lang="ru-RU" sz="1800">
                          <a:effectLst/>
                        </a:rPr>
                        <a:t>Т - [0,5; 0,7)</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[0,07; 0,082)</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0,012</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483064658"/>
                  </a:ext>
                </a:extLst>
              </a:tr>
              <a:tr h="333613">
                <a:tc>
                  <a:txBody>
                    <a:bodyPr/>
                    <a:lstStyle/>
                    <a:p>
                      <a:pPr algn="ctr">
                        <a:spcAft>
                          <a:spcPts val="0"/>
                        </a:spcAft>
                      </a:pPr>
                      <a:r>
                        <a:rPr lang="ru-RU" sz="1800">
                          <a:effectLst/>
                        </a:rPr>
                        <a:t>Е - [0,7; 0,8)</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[0,0784; 0,0796)</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0,0012</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3034265609"/>
                  </a:ext>
                </a:extLst>
              </a:tr>
              <a:tr h="333613">
                <a:tc>
                  <a:txBody>
                    <a:bodyPr/>
                    <a:lstStyle/>
                    <a:p>
                      <a:pPr algn="ctr">
                        <a:spcAft>
                          <a:spcPts val="0"/>
                        </a:spcAft>
                      </a:pPr>
                      <a:r>
                        <a:rPr lang="ru-RU" sz="1800">
                          <a:effectLst/>
                        </a:rPr>
                        <a:t>M - [0; 0,2)</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[0,0784; 0,07864)</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0,00024</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682017358"/>
                  </a:ext>
                </a:extLst>
              </a:tr>
              <a:tr h="333613">
                <a:tc>
                  <a:txBody>
                    <a:bodyPr/>
                    <a:lstStyle/>
                    <a:p>
                      <a:pPr algn="ctr">
                        <a:spcAft>
                          <a:spcPts val="0"/>
                        </a:spcAft>
                      </a:pPr>
                      <a:r>
                        <a:rPr lang="ru-RU" sz="1800">
                          <a:effectLst/>
                        </a:rPr>
                        <a:t>А - [0,2; 0,5)</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[0,078448; 0,07852)</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0,72´10</a:t>
                      </a:r>
                      <a:r>
                        <a:rPr lang="ru-RU" sz="1800" baseline="30000">
                          <a:effectLst/>
                        </a:rPr>
                        <a:t>-4</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1128630916"/>
                  </a:ext>
                </a:extLst>
              </a:tr>
              <a:tr h="333613">
                <a:tc>
                  <a:txBody>
                    <a:bodyPr/>
                    <a:lstStyle/>
                    <a:p>
                      <a:pPr algn="ctr">
                        <a:spcAft>
                          <a:spcPts val="0"/>
                        </a:spcAft>
                      </a:pPr>
                      <a:r>
                        <a:rPr lang="ru-RU" sz="1800">
                          <a:effectLst/>
                        </a:rPr>
                        <a:t>Т - [0,5; 0,7)</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[0,078484; 0,0784984)</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0,144´10</a:t>
                      </a:r>
                      <a:r>
                        <a:rPr lang="ru-RU" sz="1800" baseline="30000">
                          <a:effectLst/>
                        </a:rPr>
                        <a:t>-4</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209009418"/>
                  </a:ext>
                </a:extLst>
              </a:tr>
              <a:tr h="333613">
                <a:tc>
                  <a:txBody>
                    <a:bodyPr/>
                    <a:lstStyle/>
                    <a:p>
                      <a:pPr algn="ctr">
                        <a:spcAft>
                          <a:spcPts val="0"/>
                        </a:spcAft>
                      </a:pPr>
                      <a:r>
                        <a:rPr lang="ru-RU" sz="1800">
                          <a:effectLst/>
                        </a:rPr>
                        <a:t>И - [0,8; 0,9)</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[0,07849552; 0,07849696)</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0,144´10</a:t>
                      </a:r>
                      <a:r>
                        <a:rPr lang="ru-RU" sz="1800" baseline="30000">
                          <a:effectLst/>
                        </a:rPr>
                        <a:t>-5</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3117090960"/>
                  </a:ext>
                </a:extLst>
              </a:tr>
              <a:tr h="333613">
                <a:tc>
                  <a:txBody>
                    <a:bodyPr/>
                    <a:lstStyle/>
                    <a:p>
                      <a:pPr algn="ctr">
                        <a:spcAft>
                          <a:spcPts val="0"/>
                        </a:spcAft>
                      </a:pPr>
                      <a:r>
                        <a:rPr lang="ru-RU" sz="1800">
                          <a:effectLst/>
                        </a:rPr>
                        <a:t>К  - [0,9; 1,0)</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[0,078496816; 0,07849696)</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0,144´10</a:t>
                      </a:r>
                      <a:r>
                        <a:rPr lang="ru-RU" sz="1800" baseline="30000">
                          <a:effectLst/>
                        </a:rPr>
                        <a:t>-6</a:t>
                      </a:r>
                      <a:endParaRPr lang="ru-RU" sz="18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684489021"/>
                  </a:ext>
                </a:extLst>
              </a:tr>
              <a:tr h="333613">
                <a:tc>
                  <a:txBody>
                    <a:bodyPr/>
                    <a:lstStyle/>
                    <a:p>
                      <a:pPr algn="ctr">
                        <a:spcAft>
                          <a:spcPts val="0"/>
                        </a:spcAft>
                      </a:pPr>
                      <a:r>
                        <a:rPr lang="ru-RU" sz="1800">
                          <a:effectLst/>
                        </a:rPr>
                        <a:t>А - [0,2; 0,5)</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a:effectLst/>
                        </a:rPr>
                        <a:t>[0,0784968448; 0,078496888)</a:t>
                      </a:r>
                      <a:endParaRPr lang="ru-RU" sz="18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800" dirty="0">
                          <a:effectLst/>
                        </a:rPr>
                        <a:t>0,432´10</a:t>
                      </a:r>
                      <a:r>
                        <a:rPr lang="ru-RU" sz="1800" baseline="30000" dirty="0">
                          <a:effectLst/>
                        </a:rPr>
                        <a:t>-7</a:t>
                      </a:r>
                      <a:endParaRPr lang="ru-RU" sz="1800" dirty="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3767798087"/>
                  </a:ext>
                </a:extLst>
              </a:tr>
            </a:tbl>
          </a:graphicData>
        </a:graphic>
      </p:graphicFrame>
      <p:sp>
        <p:nvSpPr>
          <p:cNvPr id="10" name="TextBox 9"/>
          <p:cNvSpPr txBox="1"/>
          <p:nvPr/>
        </p:nvSpPr>
        <p:spPr>
          <a:xfrm>
            <a:off x="7757652" y="2880852"/>
            <a:ext cx="4178709" cy="3139321"/>
          </a:xfrm>
          <a:prstGeom prst="rect">
            <a:avLst/>
          </a:prstGeom>
          <a:noFill/>
        </p:spPr>
        <p:txBody>
          <a:bodyPr wrap="square" rtlCol="0">
            <a:spAutoFit/>
          </a:bodyPr>
          <a:lstStyle/>
          <a:p>
            <a:r>
              <a:rPr lang="ru-RU" dirty="0"/>
              <a:t>Результат кодирования сообщения «МАТЕМАТИКА» - </a:t>
            </a:r>
            <a:r>
              <a:rPr lang="ru-RU" dirty="0" smtClean="0"/>
              <a:t> </a:t>
            </a:r>
            <a:r>
              <a:rPr lang="ru-RU" dirty="0"/>
              <a:t>число, принадлежащее интервалу [0,0784968448; 0,078496888). </a:t>
            </a:r>
            <a:r>
              <a:rPr lang="ru-RU" dirty="0" smtClean="0"/>
              <a:t>131625910=000101000001100001011111. Это</a:t>
            </a:r>
            <a:r>
              <a:rPr lang="ru-RU" dirty="0"/>
              <a:t>т</a:t>
            </a:r>
            <a:r>
              <a:rPr lang="ru-RU" dirty="0" smtClean="0"/>
              <a:t> </a:t>
            </a:r>
            <a:r>
              <a:rPr lang="ru-RU" dirty="0"/>
              <a:t>код </a:t>
            </a:r>
            <a:r>
              <a:rPr lang="ru-RU" dirty="0" smtClean="0"/>
              <a:t>– сжатый текст (3 байта)</a:t>
            </a:r>
            <a:endParaRPr lang="ru-RU" dirty="0"/>
          </a:p>
          <a:p>
            <a:r>
              <a:rPr lang="ru-RU" dirty="0"/>
              <a:t> </a:t>
            </a:r>
          </a:p>
          <a:p>
            <a:r>
              <a:rPr lang="ru-RU" dirty="0" err="1"/>
              <a:t>Code</a:t>
            </a:r>
            <a:r>
              <a:rPr lang="ru-RU" dirty="0"/>
              <a:t>(МАТЕМАТИКА)=000101000001100001011111.</a:t>
            </a:r>
          </a:p>
          <a:p>
            <a:endParaRPr lang="ru-RU" dirty="0"/>
          </a:p>
          <a:p>
            <a:r>
              <a:rPr lang="ru-RU" b="1" dirty="0"/>
              <a:t>К </a:t>
            </a:r>
            <a:r>
              <a:rPr lang="ru-RU" b="1" dirty="0" err="1"/>
              <a:t>сж</a:t>
            </a:r>
            <a:r>
              <a:rPr lang="ru-RU" b="1" dirty="0"/>
              <a:t>=10/3=3.3</a:t>
            </a:r>
          </a:p>
        </p:txBody>
      </p:sp>
    </p:spTree>
    <p:extLst>
      <p:ext uri="{BB962C8B-B14F-4D97-AF65-F5344CB8AC3E}">
        <p14:creationId xmlns:p14="http://schemas.microsoft.com/office/powerpoint/2010/main" val="42162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06591"/>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Арифметическое кодирование (распаковка)</a:t>
            </a:r>
            <a:endParaRPr lang="ru-RU" sz="4000" dirty="0"/>
          </a:p>
        </p:txBody>
      </p:sp>
      <p:sp>
        <p:nvSpPr>
          <p:cNvPr id="3" name="Объект 2"/>
          <p:cNvSpPr>
            <a:spLocks noGrp="1"/>
          </p:cNvSpPr>
          <p:nvPr>
            <p:ph idx="1"/>
          </p:nvPr>
        </p:nvSpPr>
        <p:spPr>
          <a:xfrm>
            <a:off x="838200" y="1268361"/>
            <a:ext cx="10515600" cy="4908602"/>
          </a:xfrm>
        </p:spPr>
        <p:txBody>
          <a:bodyPr/>
          <a:lstStyle/>
          <a:p>
            <a:pPr marL="0" indent="0">
              <a:buNone/>
            </a:pPr>
            <a:r>
              <a:rPr lang="ru-RU" dirty="0" smtClean="0"/>
              <a:t>Алгоритм</a:t>
            </a:r>
          </a:p>
          <a:p>
            <a:pPr marL="0" indent="0">
              <a:buNone/>
            </a:pPr>
            <a:r>
              <a:rPr lang="ru-RU" sz="2000" b="1" dirty="0"/>
              <a:t> 1.</a:t>
            </a:r>
            <a:r>
              <a:rPr lang="ru-RU" sz="2000" dirty="0"/>
              <a:t>  По таблице отрезков символов алфавита определяется интервал, содержащий текущий код сообщения – и по этому интервалу из той же таблицы однозначно определяется символ исходного сообщения. Если это маркер конца сообщения, то конец, иначе – переход к шагу 2.</a:t>
            </a:r>
          </a:p>
          <a:p>
            <a:pPr marL="0" indent="0">
              <a:buNone/>
            </a:pPr>
            <a:r>
              <a:rPr lang="ru-RU" sz="2000" dirty="0"/>
              <a:t> </a:t>
            </a:r>
          </a:p>
          <a:p>
            <a:pPr marL="0" indent="0">
              <a:buNone/>
            </a:pPr>
            <a:r>
              <a:rPr lang="ru-RU" sz="2000" b="1" dirty="0"/>
              <a:t>2. </a:t>
            </a:r>
            <a:r>
              <a:rPr lang="ru-RU" sz="2000" dirty="0"/>
              <a:t>  Из текущего кода вычитается нижняя граница содержащего его интервала. Полученная разность делится на длину этого интервала. Полученное значение считается новым текущим кодом. Переход к шагу 1.</a:t>
            </a:r>
          </a:p>
          <a:p>
            <a:pPr marL="0" indent="0">
              <a:buNone/>
            </a:pPr>
            <a:endParaRPr lang="ru-RU" dirty="0"/>
          </a:p>
        </p:txBody>
      </p:sp>
    </p:spTree>
    <p:extLst>
      <p:ext uri="{BB962C8B-B14F-4D97-AF65-F5344CB8AC3E}">
        <p14:creationId xmlns:p14="http://schemas.microsoft.com/office/powerpoint/2010/main" val="117531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3575"/>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Основа статистических алгоритмов</a:t>
            </a:r>
            <a:endParaRPr lang="ru-RU" sz="4000" dirty="0"/>
          </a:p>
        </p:txBody>
      </p:sp>
      <p:sp>
        <p:nvSpPr>
          <p:cNvPr id="3" name="Объект 2"/>
          <p:cNvSpPr>
            <a:spLocks noGrp="1"/>
          </p:cNvSpPr>
          <p:nvPr>
            <p:ph idx="1"/>
          </p:nvPr>
        </p:nvSpPr>
        <p:spPr>
          <a:xfrm>
            <a:off x="838200" y="1123950"/>
            <a:ext cx="10515600" cy="5419725"/>
          </a:xfrm>
        </p:spPr>
        <p:txBody>
          <a:bodyPr>
            <a:normAutofit/>
          </a:bodyPr>
          <a:lstStyle/>
          <a:p>
            <a:pPr marL="0" indent="0" algn="just">
              <a:buNone/>
            </a:pPr>
            <a:r>
              <a:rPr lang="ru-RU" sz="3200" dirty="0" smtClean="0"/>
              <a:t>Различные </a:t>
            </a:r>
            <a:r>
              <a:rPr lang="ru-RU" sz="3200" dirty="0"/>
              <a:t>символы имеют разные частоты появления в тексте. </a:t>
            </a:r>
            <a:endParaRPr lang="ru-RU" sz="3200" dirty="0" smtClean="0"/>
          </a:p>
          <a:p>
            <a:pPr marL="0" indent="0" algn="just">
              <a:buNone/>
            </a:pPr>
            <a:r>
              <a:rPr lang="ru-RU" sz="3200" dirty="0" smtClean="0"/>
              <a:t>Если </a:t>
            </a:r>
            <a:r>
              <a:rPr lang="ru-RU" sz="3200" dirty="0"/>
              <a:t>символы с высокой частотой появления закодировать более короткими кодами, а символы, имеющие низкие частоты появления более длинными кодами, то можно уменьшить объем информации по </a:t>
            </a:r>
            <a:r>
              <a:rPr lang="ru-RU" sz="3200" dirty="0" smtClean="0"/>
              <a:t>сравнению со случаем кодировки символов кодами одинаковой длины.</a:t>
            </a:r>
            <a:r>
              <a:rPr lang="ru-RU" sz="3200" b="1" dirty="0"/>
              <a:t> </a:t>
            </a:r>
            <a:endParaRPr lang="ru-RU" sz="3200" b="1" dirty="0" smtClean="0"/>
          </a:p>
          <a:p>
            <a:pPr marL="0" indent="0">
              <a:buNone/>
            </a:pPr>
            <a:r>
              <a:rPr lang="ru-RU" sz="2200" b="1" dirty="0" smtClean="0"/>
              <a:t> </a:t>
            </a:r>
            <a:endParaRPr lang="ru-RU" sz="3200" b="1" dirty="0"/>
          </a:p>
          <a:p>
            <a:pPr marL="0" indent="0">
              <a:buNone/>
            </a:pPr>
            <a:endParaRPr lang="ru-RU" sz="2000" dirty="0"/>
          </a:p>
        </p:txBody>
      </p:sp>
    </p:spTree>
    <p:extLst>
      <p:ext uri="{BB962C8B-B14F-4D97-AF65-F5344CB8AC3E}">
        <p14:creationId xmlns:p14="http://schemas.microsoft.com/office/powerpoint/2010/main" val="3571084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86927"/>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Арифметическое кодирование (распаковка)</a:t>
            </a:r>
            <a:endParaRPr lang="ru-RU" sz="4000" dirty="0"/>
          </a:p>
        </p:txBody>
      </p:sp>
      <p:sp>
        <p:nvSpPr>
          <p:cNvPr id="3" name="Объект 2"/>
          <p:cNvSpPr>
            <a:spLocks noGrp="1"/>
          </p:cNvSpPr>
          <p:nvPr>
            <p:ph idx="1"/>
          </p:nvPr>
        </p:nvSpPr>
        <p:spPr>
          <a:xfrm>
            <a:off x="838200" y="1189703"/>
            <a:ext cx="10515600" cy="4987260"/>
          </a:xfrm>
        </p:spPr>
        <p:txBody>
          <a:bodyPr>
            <a:normAutofit/>
          </a:bodyPr>
          <a:lstStyle/>
          <a:p>
            <a:pPr marL="0" indent="0">
              <a:lnSpc>
                <a:spcPct val="100000"/>
              </a:lnSpc>
              <a:spcBef>
                <a:spcPts val="0"/>
              </a:spcBef>
              <a:buNone/>
            </a:pPr>
            <a:r>
              <a:rPr lang="ru-RU" sz="1900" dirty="0"/>
              <a:t>код сообщения </a:t>
            </a:r>
            <a:r>
              <a:rPr lang="ru-RU" sz="1800" dirty="0"/>
              <a:t>000101000001100001011111</a:t>
            </a:r>
            <a:r>
              <a:rPr lang="ru-RU" sz="1800" baseline="-25000" dirty="0"/>
              <a:t>2</a:t>
            </a:r>
            <a:r>
              <a:rPr lang="ru-RU" sz="1800" dirty="0"/>
              <a:t>=</a:t>
            </a:r>
            <a:r>
              <a:rPr lang="ru-RU" sz="1800" b="1" dirty="0"/>
              <a:t>1316959</a:t>
            </a:r>
            <a:r>
              <a:rPr lang="ru-RU" sz="1800" baseline="-25000" dirty="0"/>
              <a:t>10</a:t>
            </a:r>
            <a:r>
              <a:rPr lang="ru-RU" sz="1900" dirty="0" smtClean="0"/>
              <a:t>. </a:t>
            </a:r>
            <a:endParaRPr lang="ru-RU" sz="1900" dirty="0"/>
          </a:p>
          <a:p>
            <a:pPr marL="0" indent="0">
              <a:lnSpc>
                <a:spcPct val="100000"/>
              </a:lnSpc>
              <a:spcBef>
                <a:spcPts val="0"/>
              </a:spcBef>
              <a:buNone/>
            </a:pPr>
            <a:r>
              <a:rPr lang="ru-RU" sz="1900" dirty="0"/>
              <a:t>  </a:t>
            </a:r>
            <a:r>
              <a:rPr lang="ru-RU" sz="1900" dirty="0" smtClean="0"/>
              <a:t>     </a:t>
            </a:r>
            <a:r>
              <a:rPr lang="ru-RU" sz="1900" dirty="0"/>
              <a:t>Вещественное число, принадлежащее интервалу, однозначно определяющему закодированное сообщение,   </a:t>
            </a:r>
            <a:endParaRPr lang="ru-RU" sz="1900" dirty="0" smtClean="0"/>
          </a:p>
          <a:p>
            <a:pPr marL="0" indent="0">
              <a:lnSpc>
                <a:spcPct val="100000"/>
              </a:lnSpc>
              <a:spcBef>
                <a:spcPts val="0"/>
              </a:spcBef>
              <a:buNone/>
            </a:pPr>
            <a:endParaRPr lang="ru-RU" sz="1900" dirty="0" smtClean="0"/>
          </a:p>
          <a:p>
            <a:pPr marL="0" indent="0">
              <a:lnSpc>
                <a:spcPct val="100000"/>
              </a:lnSpc>
              <a:spcBef>
                <a:spcPts val="0"/>
              </a:spcBef>
              <a:buNone/>
            </a:pPr>
            <a:r>
              <a:rPr lang="ru-RU" sz="1900" dirty="0" smtClean="0"/>
              <a:t>Это </a:t>
            </a:r>
            <a:r>
              <a:rPr lang="ru-RU" sz="1900" dirty="0"/>
              <a:t>число </a:t>
            </a:r>
            <a:r>
              <a:rPr lang="ru-RU" sz="1900" dirty="0" smtClean="0"/>
              <a:t>- текущий код </a:t>
            </a:r>
            <a:r>
              <a:rPr lang="ru-RU" sz="1900" dirty="0"/>
              <a:t>сообщения.</a:t>
            </a:r>
          </a:p>
          <a:p>
            <a:pPr marL="0" indent="0">
              <a:lnSpc>
                <a:spcPct val="100000"/>
              </a:lnSpc>
              <a:spcBef>
                <a:spcPts val="0"/>
              </a:spcBef>
              <a:buNone/>
            </a:pPr>
            <a:r>
              <a:rPr lang="ru-RU" sz="1900" dirty="0"/>
              <a:t>         По </a:t>
            </a:r>
            <a:r>
              <a:rPr lang="ru-RU" sz="1900" dirty="0" smtClean="0"/>
              <a:t> </a:t>
            </a:r>
            <a:r>
              <a:rPr lang="ru-RU" sz="1900" dirty="0"/>
              <a:t>таблице </a:t>
            </a:r>
            <a:r>
              <a:rPr lang="ru-RU" sz="1900" dirty="0" smtClean="0"/>
              <a:t>частот </a:t>
            </a:r>
            <a:r>
              <a:rPr lang="ru-RU" sz="1900" dirty="0"/>
              <a:t>и </a:t>
            </a:r>
            <a:r>
              <a:rPr lang="ru-RU" sz="1900" dirty="0" smtClean="0"/>
              <a:t>интервалов  </a:t>
            </a:r>
            <a:r>
              <a:rPr lang="ru-RU" sz="1900" dirty="0"/>
              <a:t>определяется отрезок, которому принадлежит это число,  - [0; 0,2), </a:t>
            </a:r>
            <a:r>
              <a:rPr lang="ru-RU" sz="1900" dirty="0" smtClean="0"/>
              <a:t>значит  </a:t>
            </a:r>
            <a:r>
              <a:rPr lang="ru-RU" sz="1900" dirty="0"/>
              <a:t>первый закодированный символ – </a:t>
            </a:r>
            <a:r>
              <a:rPr lang="ru-RU" sz="1900" dirty="0" smtClean="0"/>
              <a:t> </a:t>
            </a:r>
            <a:r>
              <a:rPr lang="ru-RU" sz="1900" dirty="0"/>
              <a:t>«М».</a:t>
            </a:r>
          </a:p>
          <a:p>
            <a:pPr marL="0" indent="0">
              <a:lnSpc>
                <a:spcPct val="100000"/>
              </a:lnSpc>
              <a:spcBef>
                <a:spcPts val="0"/>
              </a:spcBef>
              <a:buNone/>
            </a:pPr>
            <a:r>
              <a:rPr lang="ru-RU" sz="1900" dirty="0"/>
              <a:t>         Исключим из результата кодирования влияние теперь уже известного первого символа «М»: для этого вычтем из текущего кода нижнюю границу отрезка раскодированного символа сообщения и разделим полученный результат на ширину этого отрезка, т.е. следующим декодируемым числом будет .</a:t>
            </a:r>
          </a:p>
          <a:p>
            <a:pPr marL="0" indent="0">
              <a:buNone/>
            </a:pPr>
            <a:endParaRPr lang="ru-RU" dirty="0"/>
          </a:p>
        </p:txBody>
      </p:sp>
      <p:pic>
        <p:nvPicPr>
          <p:cNvPr id="17" name="Рисунок 16" descr="http://bookwu.net/imgs/1412338656image097.gif"/>
          <p:cNvPicPr/>
          <p:nvPr/>
        </p:nvPicPr>
        <p:blipFill>
          <a:blip r:embed="rId2">
            <a:extLst>
              <a:ext uri="{28A0092B-C50C-407E-A947-70E740481C1C}">
                <a14:useLocalDpi xmlns:a14="http://schemas.microsoft.com/office/drawing/2010/main" val="0"/>
              </a:ext>
            </a:extLst>
          </a:blip>
          <a:srcRect/>
          <a:stretch>
            <a:fillRect/>
          </a:stretch>
        </p:blipFill>
        <p:spPr bwMode="auto">
          <a:xfrm>
            <a:off x="2355195" y="1875626"/>
            <a:ext cx="2334792" cy="493948"/>
          </a:xfrm>
          <a:prstGeom prst="rect">
            <a:avLst/>
          </a:prstGeom>
          <a:noFill/>
          <a:ln>
            <a:noFill/>
          </a:ln>
        </p:spPr>
      </p:pic>
      <p:pic>
        <p:nvPicPr>
          <p:cNvPr id="18" name="Рисунок 17" descr="http://bookwu.net/imgs/1412338656image098.gif"/>
          <p:cNvPicPr/>
          <p:nvPr/>
        </p:nvPicPr>
        <p:blipFill>
          <a:blip r:embed="rId3">
            <a:extLst>
              <a:ext uri="{28A0092B-C50C-407E-A947-70E740481C1C}">
                <a14:useLocalDpi xmlns:a14="http://schemas.microsoft.com/office/drawing/2010/main" val="0"/>
              </a:ext>
            </a:extLst>
          </a:blip>
          <a:srcRect/>
          <a:stretch>
            <a:fillRect/>
          </a:stretch>
        </p:blipFill>
        <p:spPr bwMode="auto">
          <a:xfrm>
            <a:off x="4412839" y="4227378"/>
            <a:ext cx="2646721" cy="649421"/>
          </a:xfrm>
          <a:prstGeom prst="rect">
            <a:avLst/>
          </a:prstGeom>
          <a:noFill/>
          <a:ln>
            <a:noFill/>
          </a:ln>
        </p:spPr>
      </p:pic>
      <p:sp>
        <p:nvSpPr>
          <p:cNvPr id="12" name="Прямоугольник 11"/>
          <p:cNvSpPr/>
          <p:nvPr/>
        </p:nvSpPr>
        <p:spPr>
          <a:xfrm>
            <a:off x="838199" y="4766638"/>
            <a:ext cx="10173929" cy="646331"/>
          </a:xfrm>
          <a:prstGeom prst="rect">
            <a:avLst/>
          </a:prstGeom>
        </p:spPr>
        <p:txBody>
          <a:bodyPr wrap="square">
            <a:spAutoFit/>
          </a:bodyPr>
          <a:lstStyle/>
          <a:p>
            <a:r>
              <a:rPr lang="ru-RU" dirty="0"/>
              <a:t>Это число принадлежит отрезку [0,2; 0,5), отведенному символу «А», следовательно, вторым символом декодированной последовательности будет «А».</a:t>
            </a:r>
          </a:p>
        </p:txBody>
      </p:sp>
    </p:spTree>
    <p:extLst>
      <p:ext uri="{BB962C8B-B14F-4D97-AF65-F5344CB8AC3E}">
        <p14:creationId xmlns:p14="http://schemas.microsoft.com/office/powerpoint/2010/main" val="114942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55752"/>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Арифметическое кодирование (распаковка)</a:t>
            </a:r>
            <a:endParaRPr lang="ru-RU" sz="4000" dirty="0"/>
          </a:p>
        </p:txBody>
      </p:sp>
      <p:sp>
        <p:nvSpPr>
          <p:cNvPr id="3" name="Объект 2"/>
          <p:cNvSpPr>
            <a:spLocks noGrp="1"/>
          </p:cNvSpPr>
          <p:nvPr>
            <p:ph idx="1"/>
          </p:nvPr>
        </p:nvSpPr>
        <p:spPr>
          <a:xfrm>
            <a:off x="838200" y="1278194"/>
            <a:ext cx="10515600" cy="5338916"/>
          </a:xfrm>
        </p:spPr>
        <p:txBody>
          <a:bodyPr/>
          <a:lstStyle/>
          <a:p>
            <a:pPr marL="0" indent="0">
              <a:buNone/>
            </a:pPr>
            <a:r>
              <a:rPr lang="ru-RU" sz="1800" dirty="0"/>
              <a:t>       Исключим из интервала  </a:t>
            </a:r>
            <a:r>
              <a:rPr lang="ru-RU" sz="1800" b="1" dirty="0"/>
              <a:t>[0,2; 0,5)</a:t>
            </a:r>
            <a:r>
              <a:rPr lang="ru-RU" sz="1800" dirty="0"/>
              <a:t> влияние буквы «</a:t>
            </a:r>
            <a:r>
              <a:rPr lang="ru-RU" sz="1800" b="1" i="1" dirty="0"/>
              <a:t>А</a:t>
            </a:r>
            <a:r>
              <a:rPr lang="ru-RU" sz="1800" dirty="0"/>
              <a:t>». Для этого вычтем из текущего кода нижнюю границу этого интервала и разделим на его ширину</a:t>
            </a:r>
            <a:r>
              <a:rPr lang="ru-RU" sz="1800" dirty="0" smtClean="0"/>
              <a:t>:</a:t>
            </a:r>
          </a:p>
          <a:p>
            <a:pPr marL="0" indent="0">
              <a:buNone/>
            </a:pPr>
            <a:endParaRPr lang="ru-RU" sz="1800" dirty="0"/>
          </a:p>
          <a:p>
            <a:pPr marL="0" indent="0">
              <a:buNone/>
            </a:pPr>
            <a:r>
              <a:rPr lang="ru-RU" sz="1800" dirty="0"/>
              <a:t> </a:t>
            </a:r>
            <a:endParaRPr lang="ru-RU" sz="1800" dirty="0" smtClean="0"/>
          </a:p>
          <a:p>
            <a:pPr marL="0" indent="0">
              <a:buNone/>
            </a:pPr>
            <a:r>
              <a:rPr lang="ru-RU" sz="1800" dirty="0" smtClean="0"/>
              <a:t>Результат </a:t>
            </a:r>
            <a:r>
              <a:rPr lang="ru-RU" sz="1800" dirty="0"/>
              <a:t>принадлежит отрезку </a:t>
            </a:r>
            <a:r>
              <a:rPr lang="ru-RU" sz="1800" b="1" dirty="0"/>
              <a:t>[0,5; 0,7)</a:t>
            </a:r>
            <a:r>
              <a:rPr lang="ru-RU" sz="1800" dirty="0"/>
              <a:t> символа «</a:t>
            </a:r>
            <a:r>
              <a:rPr lang="ru-RU" sz="1800" b="1" i="1" dirty="0"/>
              <a:t>Т</a:t>
            </a:r>
            <a:r>
              <a:rPr lang="ru-RU" sz="1800" dirty="0"/>
              <a:t>» - это очередной декодируемый символ</a:t>
            </a:r>
            <a:r>
              <a:rPr lang="ru-RU" sz="1800" dirty="0" smtClean="0"/>
              <a:t>.</a:t>
            </a:r>
            <a:endParaRPr lang="ru-RU" dirty="0"/>
          </a:p>
        </p:txBody>
      </p:sp>
      <p:pic>
        <p:nvPicPr>
          <p:cNvPr id="4" name="Рисунок 3" descr="http://bookwu.net/imgs/1412338656image099.gif"/>
          <p:cNvPicPr/>
          <p:nvPr/>
        </p:nvPicPr>
        <p:blipFill>
          <a:blip r:embed="rId2">
            <a:extLst>
              <a:ext uri="{28A0092B-C50C-407E-A947-70E740481C1C}">
                <a14:useLocalDpi xmlns:a14="http://schemas.microsoft.com/office/drawing/2010/main" val="0"/>
              </a:ext>
            </a:extLst>
          </a:blip>
          <a:srcRect/>
          <a:stretch>
            <a:fillRect/>
          </a:stretch>
        </p:blipFill>
        <p:spPr bwMode="auto">
          <a:xfrm>
            <a:off x="5233341" y="1867637"/>
            <a:ext cx="3173238" cy="855897"/>
          </a:xfrm>
          <a:prstGeom prst="rect">
            <a:avLst/>
          </a:prstGeom>
          <a:noFill/>
          <a:ln>
            <a:noFill/>
          </a:ln>
        </p:spPr>
      </p:pic>
      <p:graphicFrame>
        <p:nvGraphicFramePr>
          <p:cNvPr id="5" name="Таблица 4"/>
          <p:cNvGraphicFramePr>
            <a:graphicFrameLocks noGrp="1"/>
          </p:cNvGraphicFramePr>
          <p:nvPr>
            <p:extLst>
              <p:ext uri="{D42A27DB-BD31-4B8C-83A1-F6EECF244321}">
                <p14:modId xmlns:p14="http://schemas.microsoft.com/office/powerpoint/2010/main" val="531911852"/>
              </p:ext>
            </p:extLst>
          </p:nvPr>
        </p:nvGraphicFramePr>
        <p:xfrm>
          <a:off x="907026" y="3094505"/>
          <a:ext cx="9367684" cy="3206115"/>
        </p:xfrm>
        <a:graphic>
          <a:graphicData uri="http://schemas.openxmlformats.org/drawingml/2006/table">
            <a:tbl>
              <a:tblPr firstRow="1" firstCol="1" bandRow="1">
                <a:tableStyleId>{5C22544A-7EE6-4342-B048-85BDC9FD1C3A}</a:tableStyleId>
              </a:tblPr>
              <a:tblGrid>
                <a:gridCol w="2308123">
                  <a:extLst>
                    <a:ext uri="{9D8B030D-6E8A-4147-A177-3AD203B41FA5}">
                      <a16:colId xmlns:a16="http://schemas.microsoft.com/office/drawing/2014/main" val="1038944213"/>
                    </a:ext>
                  </a:extLst>
                </a:gridCol>
                <a:gridCol w="2182761">
                  <a:extLst>
                    <a:ext uri="{9D8B030D-6E8A-4147-A177-3AD203B41FA5}">
                      <a16:colId xmlns:a16="http://schemas.microsoft.com/office/drawing/2014/main" val="1741046953"/>
                    </a:ext>
                  </a:extLst>
                </a:gridCol>
                <a:gridCol w="2605548">
                  <a:extLst>
                    <a:ext uri="{9D8B030D-6E8A-4147-A177-3AD203B41FA5}">
                      <a16:colId xmlns:a16="http://schemas.microsoft.com/office/drawing/2014/main" val="1404047007"/>
                    </a:ext>
                  </a:extLst>
                </a:gridCol>
                <a:gridCol w="2271252">
                  <a:extLst>
                    <a:ext uri="{9D8B030D-6E8A-4147-A177-3AD203B41FA5}">
                      <a16:colId xmlns:a16="http://schemas.microsoft.com/office/drawing/2014/main" val="1760742588"/>
                    </a:ext>
                  </a:extLst>
                </a:gridCol>
              </a:tblGrid>
              <a:tr h="0">
                <a:tc>
                  <a:txBody>
                    <a:bodyPr/>
                    <a:lstStyle/>
                    <a:p>
                      <a:pPr algn="ctr">
                        <a:spcAft>
                          <a:spcPts val="0"/>
                        </a:spcAft>
                      </a:pPr>
                      <a:r>
                        <a:rPr lang="ru-RU" sz="1600" dirty="0">
                          <a:effectLst/>
                        </a:rPr>
                        <a:t>Декодируемое число</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Символ на выходе</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Интервал</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Ширина интервала</a:t>
                      </a:r>
                      <a:endParaRPr lang="ru-RU" sz="16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577034345"/>
                  </a:ext>
                </a:extLst>
              </a:tr>
              <a:tr h="0">
                <a:tc>
                  <a:txBody>
                    <a:bodyPr/>
                    <a:lstStyle/>
                    <a:p>
                      <a:pPr algn="ctr">
                        <a:spcAft>
                          <a:spcPts val="0"/>
                        </a:spcAft>
                      </a:pPr>
                      <a:r>
                        <a:rPr lang="ru-RU" sz="1600" dirty="0">
                          <a:effectLst/>
                        </a:rPr>
                        <a:t>0,07849687</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М</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 0,2)</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0,2</a:t>
                      </a:r>
                      <a:endParaRPr lang="ru-RU" sz="16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1983161815"/>
                  </a:ext>
                </a:extLst>
              </a:tr>
              <a:tr h="0">
                <a:tc>
                  <a:txBody>
                    <a:bodyPr/>
                    <a:lstStyle/>
                    <a:p>
                      <a:pPr algn="ctr">
                        <a:spcAft>
                          <a:spcPts val="0"/>
                        </a:spcAft>
                      </a:pPr>
                      <a:r>
                        <a:rPr lang="ru-RU" sz="1600" dirty="0">
                          <a:effectLst/>
                        </a:rPr>
                        <a:t>0,39248435</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А</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[0,2; 0,5)</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0,3</a:t>
                      </a:r>
                      <a:endParaRPr lang="ru-RU" sz="16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464478973"/>
                  </a:ext>
                </a:extLst>
              </a:tr>
              <a:tr h="0">
                <a:tc>
                  <a:txBody>
                    <a:bodyPr/>
                    <a:lstStyle/>
                    <a:p>
                      <a:pPr algn="ctr">
                        <a:spcAft>
                          <a:spcPts val="0"/>
                        </a:spcAft>
                      </a:pPr>
                      <a:r>
                        <a:rPr lang="ru-RU" sz="1600" dirty="0">
                          <a:effectLst/>
                        </a:rPr>
                        <a:t>0,6416145</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Т</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[0,5; 0,7)</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0,2</a:t>
                      </a:r>
                      <a:endParaRPr lang="ru-RU" sz="16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3908072295"/>
                  </a:ext>
                </a:extLst>
              </a:tr>
              <a:tr h="0">
                <a:tc>
                  <a:txBody>
                    <a:bodyPr/>
                    <a:lstStyle/>
                    <a:p>
                      <a:pPr algn="ctr">
                        <a:spcAft>
                          <a:spcPts val="0"/>
                        </a:spcAft>
                      </a:pPr>
                      <a:r>
                        <a:rPr lang="ru-RU" sz="1600" dirty="0">
                          <a:effectLst/>
                        </a:rPr>
                        <a:t>0,7080725</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Е</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[0,7; 0,8)</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0,1</a:t>
                      </a:r>
                      <a:endParaRPr lang="ru-RU" sz="16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3288397671"/>
                  </a:ext>
                </a:extLst>
              </a:tr>
              <a:tr h="0">
                <a:tc>
                  <a:txBody>
                    <a:bodyPr/>
                    <a:lstStyle/>
                    <a:p>
                      <a:pPr algn="ctr">
                        <a:spcAft>
                          <a:spcPts val="0"/>
                        </a:spcAft>
                      </a:pPr>
                      <a:r>
                        <a:rPr lang="ru-RU" sz="1600" dirty="0">
                          <a:effectLst/>
                        </a:rPr>
                        <a:t>0,080725</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М</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 0,2)</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0,2</a:t>
                      </a:r>
                      <a:endParaRPr lang="ru-RU" sz="16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872505537"/>
                  </a:ext>
                </a:extLst>
              </a:tr>
              <a:tr h="0">
                <a:tc>
                  <a:txBody>
                    <a:bodyPr/>
                    <a:lstStyle/>
                    <a:p>
                      <a:pPr algn="ctr">
                        <a:spcAft>
                          <a:spcPts val="0"/>
                        </a:spcAft>
                      </a:pPr>
                      <a:r>
                        <a:rPr lang="ru-RU" sz="1600" dirty="0">
                          <a:effectLst/>
                        </a:rPr>
                        <a:t>0,403625</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dirty="0">
                          <a:effectLst/>
                        </a:rPr>
                        <a:t>А</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[0,2; 0,5)</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dirty="0">
                          <a:effectLst/>
                        </a:rPr>
                        <a:t>0,3</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240900814"/>
                  </a:ext>
                </a:extLst>
              </a:tr>
              <a:tr h="0">
                <a:tc>
                  <a:txBody>
                    <a:bodyPr/>
                    <a:lstStyle/>
                    <a:p>
                      <a:pPr algn="ctr">
                        <a:spcAft>
                          <a:spcPts val="0"/>
                        </a:spcAft>
                      </a:pPr>
                      <a:r>
                        <a:rPr lang="ru-RU" sz="1600">
                          <a:effectLst/>
                        </a:rPr>
                        <a:t>0,67875</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dirty="0">
                          <a:effectLst/>
                        </a:rPr>
                        <a:t>Т</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[0,5; 0,7)</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0,2</a:t>
                      </a:r>
                      <a:endParaRPr lang="ru-RU" sz="16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85362917"/>
                  </a:ext>
                </a:extLst>
              </a:tr>
              <a:tr h="0">
                <a:tc>
                  <a:txBody>
                    <a:bodyPr/>
                    <a:lstStyle/>
                    <a:p>
                      <a:pPr algn="ctr">
                        <a:spcAft>
                          <a:spcPts val="0"/>
                        </a:spcAft>
                      </a:pPr>
                      <a:r>
                        <a:rPr lang="ru-RU" sz="1600">
                          <a:effectLst/>
                        </a:rPr>
                        <a:t>0,89375</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dirty="0">
                          <a:effectLst/>
                        </a:rPr>
                        <a:t>И</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dirty="0">
                          <a:effectLst/>
                        </a:rPr>
                        <a:t>[0,8; 0,9)</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0,1</a:t>
                      </a:r>
                      <a:endParaRPr lang="ru-RU" sz="16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592173387"/>
                  </a:ext>
                </a:extLst>
              </a:tr>
              <a:tr h="0">
                <a:tc>
                  <a:txBody>
                    <a:bodyPr/>
                    <a:lstStyle/>
                    <a:p>
                      <a:pPr algn="ctr">
                        <a:spcAft>
                          <a:spcPts val="0"/>
                        </a:spcAft>
                      </a:pPr>
                      <a:r>
                        <a:rPr lang="ru-RU" sz="1600">
                          <a:effectLst/>
                        </a:rPr>
                        <a:t>0.9375</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К</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dirty="0">
                          <a:effectLst/>
                        </a:rPr>
                        <a:t>[0,9; 1,0)</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0,1</a:t>
                      </a:r>
                      <a:endParaRPr lang="ru-RU" sz="160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744170315"/>
                  </a:ext>
                </a:extLst>
              </a:tr>
              <a:tr h="0">
                <a:tc>
                  <a:txBody>
                    <a:bodyPr/>
                    <a:lstStyle/>
                    <a:p>
                      <a:pPr algn="ctr">
                        <a:spcAft>
                          <a:spcPts val="0"/>
                        </a:spcAft>
                      </a:pPr>
                      <a:r>
                        <a:rPr lang="ru-RU" sz="1600">
                          <a:effectLst/>
                        </a:rPr>
                        <a:t>0.375</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a:effectLst/>
                        </a:rPr>
                        <a:t>А</a:t>
                      </a:r>
                      <a:endParaRPr lang="ru-RU" sz="160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dirty="0">
                          <a:effectLst/>
                        </a:rPr>
                        <a:t>[0,2; 0,5)</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tc>
                  <a:txBody>
                    <a:bodyPr/>
                    <a:lstStyle/>
                    <a:p>
                      <a:pPr algn="ctr">
                        <a:spcAft>
                          <a:spcPts val="0"/>
                        </a:spcAft>
                      </a:pPr>
                      <a:r>
                        <a:rPr lang="ru-RU" sz="1600" dirty="0">
                          <a:effectLst/>
                        </a:rPr>
                        <a:t>0,3</a:t>
                      </a:r>
                      <a:endParaRPr lang="ru-RU" sz="1600" dirty="0">
                        <a:effectLst/>
                        <a:latin typeface="Times New Roman" panose="02020603050405020304" pitchFamily="18" charset="0"/>
                        <a:ea typeface="Times New Roman" panose="02020603050405020304" pitchFamily="18" charset="0"/>
                      </a:endParaRPr>
                    </a:p>
                  </a:txBody>
                  <a:tcPr marL="0" marR="0" marT="47625" marB="0" anchor="ctr"/>
                </a:tc>
                <a:extLst>
                  <a:ext uri="{0D108BD9-81ED-4DB2-BD59-A6C34878D82A}">
                    <a16:rowId xmlns:a16="http://schemas.microsoft.com/office/drawing/2014/main" val="2695746205"/>
                  </a:ext>
                </a:extLst>
              </a:tr>
            </a:tbl>
          </a:graphicData>
        </a:graphic>
      </p:graphicFrame>
    </p:spTree>
    <p:extLst>
      <p:ext uri="{BB962C8B-B14F-4D97-AF65-F5344CB8AC3E}">
        <p14:creationId xmlns:p14="http://schemas.microsoft.com/office/powerpoint/2010/main" val="1207977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55752"/>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Особенности программ-архиваторов</a:t>
            </a:r>
            <a:endParaRPr lang="ru-RU" sz="4000" dirty="0"/>
          </a:p>
        </p:txBody>
      </p:sp>
      <p:sp>
        <p:nvSpPr>
          <p:cNvPr id="3" name="Объект 2"/>
          <p:cNvSpPr>
            <a:spLocks noGrp="1"/>
          </p:cNvSpPr>
          <p:nvPr>
            <p:ph idx="1"/>
          </p:nvPr>
        </p:nvSpPr>
        <p:spPr>
          <a:xfrm>
            <a:off x="838200" y="1278194"/>
            <a:ext cx="10515600" cy="5338916"/>
          </a:xfrm>
        </p:spPr>
        <p:txBody>
          <a:bodyPr>
            <a:normAutofit/>
          </a:bodyPr>
          <a:lstStyle/>
          <a:p>
            <a:pPr marL="0" indent="295275">
              <a:lnSpc>
                <a:spcPct val="100000"/>
              </a:lnSpc>
              <a:spcBef>
                <a:spcPts val="0"/>
              </a:spcBef>
              <a:buFont typeface="+mj-lt"/>
              <a:buAutoNum type="arabicPeriod"/>
            </a:pPr>
            <a:r>
              <a:rPr lang="ru-RU" dirty="0" smtClean="0"/>
              <a:t>  </a:t>
            </a:r>
            <a:r>
              <a:rPr lang="ru-RU" sz="2200" dirty="0"/>
              <a:t>Наибольшую степень сжатия дают двухпроходные алгоритмы, которые исходные данные последовательно сжимают два раза, но они работают до двух раз медленнее однопроходных при незначительном увеличении степени сжатия.</a:t>
            </a:r>
            <a:endParaRPr lang="en-US" sz="2200" dirty="0"/>
          </a:p>
          <a:p>
            <a:pPr marL="0" indent="295275">
              <a:lnSpc>
                <a:spcPct val="100000"/>
              </a:lnSpc>
              <a:spcBef>
                <a:spcPts val="0"/>
              </a:spcBef>
              <a:buFont typeface="+mj-lt"/>
              <a:buAutoNum type="arabicPeriod"/>
            </a:pPr>
            <a:r>
              <a:rPr lang="ru-RU" sz="2200" dirty="0"/>
              <a:t>Большинство программ-архиваторов сжимает каждый файл по отдельности, но некоторые сжимают файлы в общем потоке, что дает увеличение степени сжатия, но одновременно усложняет способы работы с полученным архивом, например, замена в таком архиве файла на его более новую версию может потребовать перекодирования всего архива. Примером программы, имеющей возможность сжимать файлы в общем потоке, является RAR.  </a:t>
            </a:r>
            <a:endParaRPr lang="en-US" sz="2200" dirty="0"/>
          </a:p>
          <a:p>
            <a:pPr marL="0" indent="295275">
              <a:lnSpc>
                <a:spcPct val="100000"/>
              </a:lnSpc>
              <a:spcBef>
                <a:spcPts val="0"/>
              </a:spcBef>
              <a:buFont typeface="+mj-lt"/>
              <a:buAutoNum type="arabicPeriod"/>
            </a:pPr>
            <a:r>
              <a:rPr lang="ru-RU" sz="2200" dirty="0"/>
              <a:t> Формат файла, содержащего данные, которые перед использованием требуется распаковать соответствующей программой - архиватором, как правило, может быть идентифицирован расширением имени файла.</a:t>
            </a:r>
            <a:endParaRPr lang="en-US" sz="2200" dirty="0"/>
          </a:p>
          <a:p>
            <a:pPr marL="0" indent="0">
              <a:buNone/>
            </a:pPr>
            <a:endParaRPr lang="ru-RU" dirty="0"/>
          </a:p>
        </p:txBody>
      </p:sp>
    </p:spTree>
    <p:extLst>
      <p:ext uri="{BB962C8B-B14F-4D97-AF65-F5344CB8AC3E}">
        <p14:creationId xmlns:p14="http://schemas.microsoft.com/office/powerpoint/2010/main" val="293112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55752"/>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Особенности программ-архиваторов</a:t>
            </a:r>
            <a:endParaRPr lang="ru-RU" sz="40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3992547849"/>
              </p:ext>
            </p:extLst>
          </p:nvPr>
        </p:nvGraphicFramePr>
        <p:xfrm>
          <a:off x="838200" y="1459389"/>
          <a:ext cx="10448925" cy="2133600"/>
        </p:xfrm>
        <a:graphic>
          <a:graphicData uri="http://schemas.openxmlformats.org/drawingml/2006/table">
            <a:tbl>
              <a:tblPr firstRow="1" firstCol="1" bandRow="1">
                <a:tableStyleId>{5C22544A-7EE6-4342-B048-85BDC9FD1C3A}</a:tableStyleId>
              </a:tblPr>
              <a:tblGrid>
                <a:gridCol w="1738242">
                  <a:extLst>
                    <a:ext uri="{9D8B030D-6E8A-4147-A177-3AD203B41FA5}">
                      <a16:colId xmlns:a16="http://schemas.microsoft.com/office/drawing/2014/main" val="1965531582"/>
                    </a:ext>
                  </a:extLst>
                </a:gridCol>
                <a:gridCol w="1888903">
                  <a:extLst>
                    <a:ext uri="{9D8B030D-6E8A-4147-A177-3AD203B41FA5}">
                      <a16:colId xmlns:a16="http://schemas.microsoft.com/office/drawing/2014/main" val="3904380596"/>
                    </a:ext>
                  </a:extLst>
                </a:gridCol>
                <a:gridCol w="6821780">
                  <a:extLst>
                    <a:ext uri="{9D8B030D-6E8A-4147-A177-3AD203B41FA5}">
                      <a16:colId xmlns:a16="http://schemas.microsoft.com/office/drawing/2014/main" val="3413696843"/>
                    </a:ext>
                  </a:extLst>
                </a:gridCol>
              </a:tblGrid>
              <a:tr h="0">
                <a:tc>
                  <a:txBody>
                    <a:bodyPr/>
                    <a:lstStyle/>
                    <a:p>
                      <a:pPr indent="0" algn="ctr">
                        <a:spcAft>
                          <a:spcPts val="0"/>
                        </a:spcAft>
                      </a:pPr>
                      <a:r>
                        <a:rPr lang="ru-RU" sz="2000">
                          <a:effectLst/>
                        </a:rPr>
                        <a:t>Расширение</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lgn="ctr">
                        <a:spcAft>
                          <a:spcPts val="0"/>
                        </a:spcAft>
                      </a:pPr>
                      <a:r>
                        <a:rPr lang="ru-RU" sz="2000">
                          <a:effectLst/>
                        </a:rPr>
                        <a:t>Программа</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spcAft>
                          <a:spcPts val="0"/>
                        </a:spcAft>
                      </a:pPr>
                      <a:r>
                        <a:rPr lang="ru-RU" sz="2000">
                          <a:effectLst/>
                        </a:rPr>
                        <a:t>Адгоритм сжатия</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51249846"/>
                  </a:ext>
                </a:extLst>
              </a:tr>
              <a:tr h="0">
                <a:tc>
                  <a:txBody>
                    <a:bodyPr/>
                    <a:lstStyle/>
                    <a:p>
                      <a:pPr indent="0" algn="ctr">
                        <a:spcAft>
                          <a:spcPts val="0"/>
                        </a:spcAft>
                      </a:pPr>
                      <a:r>
                        <a:rPr lang="en-US" sz="2000">
                          <a:effectLst/>
                        </a:rPr>
                        <a:t>Z</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lgn="ctr">
                        <a:spcAft>
                          <a:spcPts val="0"/>
                        </a:spcAft>
                      </a:pPr>
                      <a:r>
                        <a:rPr lang="en-US" sz="2000">
                          <a:effectLst/>
                        </a:rPr>
                        <a:t>compress</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spcAft>
                          <a:spcPts val="0"/>
                        </a:spcAft>
                      </a:pPr>
                      <a:r>
                        <a:rPr lang="en-US" sz="2000">
                          <a:effectLst/>
                        </a:rPr>
                        <a:t>LZW</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92629197"/>
                  </a:ext>
                </a:extLst>
              </a:tr>
              <a:tr h="0">
                <a:tc>
                  <a:txBody>
                    <a:bodyPr/>
                    <a:lstStyle/>
                    <a:p>
                      <a:pPr indent="0" algn="ctr">
                        <a:spcAft>
                          <a:spcPts val="0"/>
                        </a:spcAft>
                      </a:pPr>
                      <a:r>
                        <a:rPr lang="en-US" sz="2000">
                          <a:effectLst/>
                        </a:rPr>
                        <a:t>arc</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lgn="ctr">
                        <a:spcAft>
                          <a:spcPts val="0"/>
                        </a:spcAft>
                      </a:pPr>
                      <a:r>
                        <a:rPr lang="en-US" sz="2000">
                          <a:effectLst/>
                        </a:rPr>
                        <a:t>arc, pkarc</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spcAft>
                          <a:spcPts val="0"/>
                        </a:spcAft>
                      </a:pPr>
                      <a:r>
                        <a:rPr lang="en-US" sz="2000">
                          <a:effectLst/>
                        </a:rPr>
                        <a:t>LZW, </a:t>
                      </a:r>
                      <a:r>
                        <a:rPr lang="ru-RU" sz="2000">
                          <a:effectLst/>
                        </a:rPr>
                        <a:t>Хаффмана</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19373128"/>
                  </a:ext>
                </a:extLst>
              </a:tr>
              <a:tr h="0">
                <a:tc>
                  <a:txBody>
                    <a:bodyPr/>
                    <a:lstStyle/>
                    <a:p>
                      <a:pPr indent="0" algn="ctr">
                        <a:spcAft>
                          <a:spcPts val="0"/>
                        </a:spcAft>
                      </a:pPr>
                      <a:r>
                        <a:rPr lang="en-US" sz="2000">
                          <a:effectLst/>
                        </a:rPr>
                        <a:t>zip</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lgn="ctr">
                        <a:spcAft>
                          <a:spcPts val="0"/>
                        </a:spcAft>
                      </a:pPr>
                      <a:r>
                        <a:rPr lang="en-US" sz="2000">
                          <a:effectLst/>
                        </a:rPr>
                        <a:t>Zip, unzip, pkzip,pkunzip</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spcAft>
                          <a:spcPts val="0"/>
                        </a:spcAft>
                      </a:pPr>
                      <a:r>
                        <a:rPr lang="en-US" sz="2000">
                          <a:effectLst/>
                        </a:rPr>
                        <a:t>LZW, LZ77, </a:t>
                      </a:r>
                      <a:r>
                        <a:rPr lang="ru-RU" sz="2000">
                          <a:effectLst/>
                        </a:rPr>
                        <a:t>Хаффмана</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6536114"/>
                  </a:ext>
                </a:extLst>
              </a:tr>
              <a:tr h="0">
                <a:tc>
                  <a:txBody>
                    <a:bodyPr/>
                    <a:lstStyle/>
                    <a:p>
                      <a:pPr indent="0" algn="ctr">
                        <a:spcAft>
                          <a:spcPts val="0"/>
                        </a:spcAft>
                      </a:pPr>
                      <a:r>
                        <a:rPr lang="en-US" sz="2000">
                          <a:effectLst/>
                        </a:rPr>
                        <a:t>arj</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lgn="ctr">
                        <a:spcAft>
                          <a:spcPts val="0"/>
                        </a:spcAft>
                      </a:pPr>
                      <a:r>
                        <a:rPr lang="en-US" sz="2000">
                          <a:effectLst/>
                        </a:rPr>
                        <a:t>arj</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spcAft>
                          <a:spcPts val="0"/>
                        </a:spcAft>
                      </a:pPr>
                      <a:r>
                        <a:rPr lang="en-US" sz="2000">
                          <a:effectLst/>
                        </a:rPr>
                        <a:t>LZ77, </a:t>
                      </a:r>
                      <a:r>
                        <a:rPr lang="ru-RU" sz="2000">
                          <a:effectLst/>
                        </a:rPr>
                        <a:t>Хаффмана</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24510897"/>
                  </a:ext>
                </a:extLst>
              </a:tr>
              <a:tr h="0">
                <a:tc>
                  <a:txBody>
                    <a:bodyPr/>
                    <a:lstStyle/>
                    <a:p>
                      <a:pPr indent="0" algn="ctr">
                        <a:spcAft>
                          <a:spcPts val="0"/>
                        </a:spcAft>
                      </a:pPr>
                      <a:r>
                        <a:rPr lang="en-US" sz="2000">
                          <a:effectLst/>
                        </a:rPr>
                        <a:t>ice, lzh</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lgn="ctr">
                        <a:spcAft>
                          <a:spcPts val="0"/>
                        </a:spcAft>
                      </a:pPr>
                      <a:r>
                        <a:rPr lang="en-US" sz="2000">
                          <a:effectLst/>
                        </a:rPr>
                        <a:t>Lha, lharc</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0">
                        <a:spcAft>
                          <a:spcPts val="0"/>
                        </a:spcAft>
                      </a:pPr>
                      <a:r>
                        <a:rPr lang="en-US" sz="2000" dirty="0">
                          <a:effectLst/>
                        </a:rPr>
                        <a:t>LZ77, </a:t>
                      </a:r>
                      <a:r>
                        <a:rPr lang="ru-RU" sz="2000" dirty="0">
                          <a:effectLst/>
                        </a:rPr>
                        <a:t>Хаффмана</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37708822"/>
                  </a:ext>
                </a:extLst>
              </a:tr>
            </a:tbl>
          </a:graphicData>
        </a:graphic>
      </p:graphicFrame>
      <p:sp>
        <p:nvSpPr>
          <p:cNvPr id="5" name="Прямоугольник 4"/>
          <p:cNvSpPr/>
          <p:nvPr/>
        </p:nvSpPr>
        <p:spPr>
          <a:xfrm>
            <a:off x="838199" y="3770263"/>
            <a:ext cx="10448925" cy="1631216"/>
          </a:xfrm>
          <a:prstGeom prst="rect">
            <a:avLst/>
          </a:prstGeom>
        </p:spPr>
        <p:txBody>
          <a:bodyPr wrap="square">
            <a:spAutoFit/>
          </a:bodyPr>
          <a:lstStyle/>
          <a:p>
            <a:r>
              <a:rPr lang="ru-RU" sz="2000" dirty="0"/>
              <a:t>Большинство программ-архиваторов плохо сжимают короткие тексты. Что связано обычно с применением алгоритма LZW. Поскольку при обработке короткого текста алгоритмом LZW вместо сжатия может произойти расширение, то некоторые архиваторы сначала оценивают размер сжимаемого текста и, если он меньше заданного размера, то помещают в архив сам исходный текст без его обработки. </a:t>
            </a:r>
            <a:endParaRPr lang="en-US" sz="2000" dirty="0"/>
          </a:p>
        </p:txBody>
      </p:sp>
    </p:spTree>
    <p:extLst>
      <p:ext uri="{BB962C8B-B14F-4D97-AF65-F5344CB8AC3E}">
        <p14:creationId xmlns:p14="http://schemas.microsoft.com/office/powerpoint/2010/main" val="216615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55752"/>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smtClean="0"/>
              <a:t>Выводы</a:t>
            </a:r>
            <a:endParaRPr lang="ru-RU" sz="4000" dirty="0"/>
          </a:p>
        </p:txBody>
      </p:sp>
      <p:sp>
        <p:nvSpPr>
          <p:cNvPr id="3" name="Объект 2"/>
          <p:cNvSpPr>
            <a:spLocks noGrp="1"/>
          </p:cNvSpPr>
          <p:nvPr>
            <p:ph idx="1"/>
          </p:nvPr>
        </p:nvSpPr>
        <p:spPr>
          <a:xfrm>
            <a:off x="838200" y="1278194"/>
            <a:ext cx="10515600" cy="5338916"/>
          </a:xfrm>
        </p:spPr>
        <p:txBody>
          <a:bodyPr/>
          <a:lstStyle/>
          <a:p>
            <a:pPr marL="0" indent="0">
              <a:buNone/>
            </a:pPr>
            <a:r>
              <a:rPr lang="ru-RU" sz="1800" dirty="0"/>
              <a:t>    </a:t>
            </a:r>
            <a:endParaRPr lang="ru-RU" dirty="0"/>
          </a:p>
        </p:txBody>
      </p:sp>
      <p:sp>
        <p:nvSpPr>
          <p:cNvPr id="6" name="Прямоугольник 5"/>
          <p:cNvSpPr/>
          <p:nvPr/>
        </p:nvSpPr>
        <p:spPr>
          <a:xfrm>
            <a:off x="904875" y="1859340"/>
            <a:ext cx="10363200" cy="2554545"/>
          </a:xfrm>
          <a:prstGeom prst="rect">
            <a:avLst/>
          </a:prstGeom>
        </p:spPr>
        <p:txBody>
          <a:bodyPr wrap="square">
            <a:spAutoFit/>
          </a:bodyPr>
          <a:lstStyle/>
          <a:p>
            <a:pPr marL="85725" defTabSz="542925"/>
            <a:r>
              <a:rPr lang="ru-RU" sz="2000" dirty="0"/>
              <a:t>1.	Существуют два основных группы алгоритмов сжатия: статистические алгоритмы и словарные алгоритмы.</a:t>
            </a:r>
          </a:p>
          <a:p>
            <a:pPr marL="85725" defTabSz="542925"/>
            <a:r>
              <a:rPr lang="ru-RU" sz="2000" dirty="0"/>
              <a:t>2.	Алгоритмы </a:t>
            </a:r>
            <a:r>
              <a:rPr lang="ru-RU" sz="2000" dirty="0" err="1"/>
              <a:t>Щеннона-Фано</a:t>
            </a:r>
            <a:r>
              <a:rPr lang="ru-RU" sz="2000" dirty="0"/>
              <a:t> и Хаффмана относятся к статистическим  алгоритмам сжатия данных.</a:t>
            </a:r>
          </a:p>
          <a:p>
            <a:pPr marL="85725" defTabSz="542925"/>
            <a:r>
              <a:rPr lang="ru-RU" sz="2000" dirty="0"/>
              <a:t>3.	 Алгоритм LZW и алгоритм Хаффмана универсальны, их можно применять для сжатия данных любых типов, но они малоэффективен при сжатии файлов небольших размеров.</a:t>
            </a:r>
          </a:p>
          <a:p>
            <a:pPr marL="85725" defTabSz="542925"/>
            <a:r>
              <a:rPr lang="ru-RU" sz="2000" dirty="0"/>
              <a:t>4.	Классический алгоритм Хаффмана на основе кодового дерева требует хранения кодового дерева, что увеличивает его трудоемкость.</a:t>
            </a:r>
          </a:p>
        </p:txBody>
      </p:sp>
    </p:spTree>
    <p:extLst>
      <p:ext uri="{BB962C8B-B14F-4D97-AF65-F5344CB8AC3E}">
        <p14:creationId xmlns:p14="http://schemas.microsoft.com/office/powerpoint/2010/main" val="65697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96950"/>
          </a:xfrm>
        </p:spPr>
        <p:style>
          <a:lnRef idx="0">
            <a:schemeClr val="accent5"/>
          </a:lnRef>
          <a:fillRef idx="3">
            <a:schemeClr val="accent5"/>
          </a:fillRef>
          <a:effectRef idx="3">
            <a:schemeClr val="accent5"/>
          </a:effectRef>
          <a:fontRef idx="minor">
            <a:schemeClr val="lt1"/>
          </a:fontRef>
        </p:style>
        <p:txBody>
          <a:bodyPr>
            <a:normAutofit fontScale="90000"/>
          </a:bodyPr>
          <a:lstStyle/>
          <a:p>
            <a:pPr algn="ctr"/>
            <a:r>
              <a:rPr lang="ru-RU" sz="4000" dirty="0" smtClean="0"/>
              <a:t>Алгоритм Шеннона-</a:t>
            </a:r>
            <a:r>
              <a:rPr lang="ru-RU" sz="4000" dirty="0" err="1" smtClean="0"/>
              <a:t>Фано</a:t>
            </a:r>
            <a:r>
              <a:rPr lang="ru-RU" sz="4000" dirty="0" smtClean="0"/>
              <a:t>. </a:t>
            </a:r>
            <a:br>
              <a:rPr lang="ru-RU" sz="4000" dirty="0" smtClean="0"/>
            </a:br>
            <a:endParaRPr lang="ru-RU" sz="4000" dirty="0"/>
          </a:p>
        </p:txBody>
      </p:sp>
      <p:sp>
        <p:nvSpPr>
          <p:cNvPr id="3" name="Объект 2"/>
          <p:cNvSpPr>
            <a:spLocks noGrp="1"/>
          </p:cNvSpPr>
          <p:nvPr>
            <p:ph idx="1"/>
          </p:nvPr>
        </p:nvSpPr>
        <p:spPr>
          <a:xfrm>
            <a:off x="838200" y="1552575"/>
            <a:ext cx="10515600" cy="4991100"/>
          </a:xfrm>
        </p:spPr>
        <p:txBody>
          <a:bodyPr>
            <a:normAutofit fontScale="70000" lnSpcReduction="20000"/>
          </a:bodyPr>
          <a:lstStyle/>
          <a:p>
            <a:pPr marL="514350" lvl="0" indent="-514350">
              <a:lnSpc>
                <a:spcPct val="120000"/>
              </a:lnSpc>
              <a:spcBef>
                <a:spcPts val="0"/>
              </a:spcBef>
              <a:buFont typeface="+mj-lt"/>
              <a:buAutoNum type="arabicPeriod"/>
            </a:pPr>
            <a:r>
              <a:rPr lang="ru-RU" dirty="0"/>
              <a:t>Определяется алфавит символов исходного (сжимаемого) текста.</a:t>
            </a:r>
            <a:endParaRPr lang="en-US" sz="2400" dirty="0"/>
          </a:p>
          <a:p>
            <a:pPr marL="514350" lvl="0" indent="-514350">
              <a:lnSpc>
                <a:spcPct val="120000"/>
              </a:lnSpc>
              <a:spcBef>
                <a:spcPts val="0"/>
              </a:spcBef>
              <a:buFont typeface="+mj-lt"/>
              <a:buAutoNum type="arabicPeriod"/>
            </a:pPr>
            <a:r>
              <a:rPr lang="ru-RU" dirty="0"/>
              <a:t>Для каждого символа исходного текста вычисляется частота его встречаемости в тексте.</a:t>
            </a:r>
            <a:endParaRPr lang="en-US" sz="2400" dirty="0"/>
          </a:p>
          <a:p>
            <a:pPr marL="514350" lvl="0" indent="-514350">
              <a:lnSpc>
                <a:spcPct val="120000"/>
              </a:lnSpc>
              <a:spcBef>
                <a:spcPts val="0"/>
              </a:spcBef>
              <a:buFont typeface="+mj-lt"/>
              <a:buAutoNum type="arabicPeriod"/>
            </a:pPr>
            <a:r>
              <a:rPr lang="ru-RU" dirty="0"/>
              <a:t>Строится кодирующее дерево следующим образом</a:t>
            </a:r>
            <a:endParaRPr lang="en-US" sz="2400" dirty="0"/>
          </a:p>
          <a:p>
            <a:pPr marL="457200" lvl="1" indent="0">
              <a:lnSpc>
                <a:spcPct val="120000"/>
              </a:lnSpc>
              <a:spcBef>
                <a:spcPts val="0"/>
              </a:spcBef>
              <a:buNone/>
            </a:pPr>
            <a:r>
              <a:rPr lang="ru-RU" sz="2900" dirty="0" smtClean="0"/>
              <a:t>3.1.  В </a:t>
            </a:r>
            <a:r>
              <a:rPr lang="ru-RU" sz="2900" dirty="0"/>
              <a:t>корень дерева записываются  все символы и суммарная частота их встречаемости (количество символов в </a:t>
            </a:r>
            <a:r>
              <a:rPr lang="ru-RU" sz="2900" dirty="0" smtClean="0"/>
              <a:t>тексте)</a:t>
            </a:r>
            <a:endParaRPr lang="ru-RU" sz="2900" dirty="0"/>
          </a:p>
          <a:p>
            <a:pPr marL="457200" lvl="1" indent="0">
              <a:lnSpc>
                <a:spcPct val="120000"/>
              </a:lnSpc>
              <a:spcBef>
                <a:spcPts val="0"/>
              </a:spcBef>
              <a:buNone/>
            </a:pPr>
            <a:r>
              <a:rPr lang="ru-RU" sz="2900" dirty="0" smtClean="0"/>
              <a:t>3.2.    Все </a:t>
            </a:r>
            <a:r>
              <a:rPr lang="ru-RU" sz="2900" dirty="0"/>
              <a:t>символы делятся на две группы таким образом, чтобы суммарные частоты встречаемости символов в обеих группах были примерно одинаковы. Эти группы записываются в два потомка </a:t>
            </a:r>
            <a:r>
              <a:rPr lang="ru-RU" sz="2900" dirty="0" smtClean="0"/>
              <a:t>корня.</a:t>
            </a:r>
            <a:endParaRPr lang="ru-RU" sz="2900" dirty="0"/>
          </a:p>
          <a:p>
            <a:pPr marL="457200" lvl="1" indent="0">
              <a:lnSpc>
                <a:spcPct val="120000"/>
              </a:lnSpc>
              <a:spcBef>
                <a:spcPts val="0"/>
              </a:spcBef>
              <a:buNone/>
            </a:pPr>
            <a:r>
              <a:rPr lang="ru-RU" sz="2900" dirty="0" smtClean="0"/>
              <a:t>3.3.  Для </a:t>
            </a:r>
            <a:r>
              <a:rPr lang="ru-RU" sz="2900" dirty="0"/>
              <a:t>каждого из полученных потомков повторяется процедура 3.2 до тех пор пока в группе не останется единственный символ</a:t>
            </a:r>
            <a:endParaRPr lang="en-US" sz="2900" dirty="0"/>
          </a:p>
          <a:p>
            <a:pPr marL="514350" lvl="0" indent="-514350">
              <a:lnSpc>
                <a:spcPct val="120000"/>
              </a:lnSpc>
              <a:spcBef>
                <a:spcPts val="0"/>
              </a:spcBef>
              <a:buFont typeface="+mj-lt"/>
              <a:buAutoNum type="arabicPeriod"/>
            </a:pPr>
            <a:r>
              <a:rPr lang="ru-RU" dirty="0"/>
              <a:t>Определяются коды каждого символа следующим образом: двигаясь по кодовому дереву от корня до листа (символа) при переходе на левое поддерево в код добавляется 1, а при переходе на правое поддерево – добавляется 0.</a:t>
            </a:r>
            <a:endParaRPr lang="en-US" sz="2400" dirty="0"/>
          </a:p>
          <a:p>
            <a:pPr marL="514350" lvl="0" indent="-514350">
              <a:lnSpc>
                <a:spcPct val="120000"/>
              </a:lnSpc>
              <a:spcBef>
                <a:spcPts val="0"/>
              </a:spcBef>
              <a:buFont typeface="+mj-lt"/>
              <a:buAutoNum type="arabicPeriod"/>
            </a:pPr>
            <a:r>
              <a:rPr lang="ru-RU" dirty="0"/>
              <a:t>Полученные коды сохраняются в таблице (словаре)</a:t>
            </a:r>
            <a:endParaRPr lang="en-US" sz="2400" dirty="0"/>
          </a:p>
          <a:p>
            <a:pPr marL="514350" lvl="0" indent="-514350">
              <a:lnSpc>
                <a:spcPct val="120000"/>
              </a:lnSpc>
              <a:spcBef>
                <a:spcPts val="0"/>
              </a:spcBef>
              <a:buFont typeface="+mj-lt"/>
              <a:buAutoNum type="arabicPeriod"/>
            </a:pPr>
            <a:r>
              <a:rPr lang="ru-RU" dirty="0"/>
              <a:t>В исходном тексте символы (байты) заменяются их кодами в соответствии с созданной таблицей.</a:t>
            </a:r>
            <a:endParaRPr lang="en-US" sz="2400" dirty="0"/>
          </a:p>
          <a:p>
            <a:pPr marL="0" indent="0">
              <a:buNone/>
            </a:pPr>
            <a:endParaRPr lang="ru-RU" sz="3200" b="1" dirty="0"/>
          </a:p>
          <a:p>
            <a:pPr marL="0" indent="0">
              <a:buNone/>
            </a:pPr>
            <a:endParaRPr lang="ru-RU" sz="2000" dirty="0"/>
          </a:p>
        </p:txBody>
      </p:sp>
    </p:spTree>
    <p:extLst>
      <p:ext uri="{BB962C8B-B14F-4D97-AF65-F5344CB8AC3E}">
        <p14:creationId xmlns:p14="http://schemas.microsoft.com/office/powerpoint/2010/main" val="75120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3575"/>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a:t>Алгоритм Шеннона-</a:t>
            </a:r>
            <a:r>
              <a:rPr lang="ru-RU" sz="4000" dirty="0" err="1"/>
              <a:t>Фано</a:t>
            </a:r>
            <a:r>
              <a:rPr lang="ru-RU" sz="4000" dirty="0"/>
              <a:t>. Пример</a:t>
            </a:r>
            <a:r>
              <a:rPr lang="ru-RU" sz="4000" dirty="0" smtClean="0"/>
              <a:t>.</a:t>
            </a:r>
            <a:endParaRPr lang="ru-RU" sz="4000" dirty="0"/>
          </a:p>
        </p:txBody>
      </p:sp>
      <p:sp>
        <p:nvSpPr>
          <p:cNvPr id="3" name="Объект 2"/>
          <p:cNvSpPr>
            <a:spLocks noGrp="1"/>
          </p:cNvSpPr>
          <p:nvPr>
            <p:ph idx="1"/>
          </p:nvPr>
        </p:nvSpPr>
        <p:spPr>
          <a:xfrm>
            <a:off x="838200" y="1123950"/>
            <a:ext cx="10515600" cy="5419725"/>
          </a:xfrm>
        </p:spPr>
        <p:txBody>
          <a:bodyPr>
            <a:normAutofit/>
          </a:bodyPr>
          <a:lstStyle/>
          <a:p>
            <a:pPr marL="0" indent="0">
              <a:buNone/>
            </a:pPr>
            <a:endParaRPr lang="en-US" sz="2400" dirty="0"/>
          </a:p>
          <a:p>
            <a:pPr marL="0" indent="0">
              <a:buNone/>
            </a:pPr>
            <a:endParaRPr lang="ru-RU" sz="2000" dirty="0"/>
          </a:p>
        </p:txBody>
      </p:sp>
      <p:sp>
        <p:nvSpPr>
          <p:cNvPr id="6" name="Прямоугольник 5"/>
          <p:cNvSpPr/>
          <p:nvPr/>
        </p:nvSpPr>
        <p:spPr>
          <a:xfrm>
            <a:off x="838200" y="1212574"/>
            <a:ext cx="8305800" cy="981423"/>
          </a:xfrm>
          <a:prstGeom prst="rect">
            <a:avLst/>
          </a:prstGeom>
        </p:spPr>
        <p:txBody>
          <a:bodyPr wrap="square">
            <a:spAutoFit/>
          </a:bodyPr>
          <a:lstStyle/>
          <a:p>
            <a:pPr indent="457200" algn="just">
              <a:lnSpc>
                <a:spcPct val="107000"/>
              </a:lnSpc>
              <a:spcAft>
                <a:spcPts val="0"/>
              </a:spcAft>
            </a:pPr>
            <a:r>
              <a:rPr lang="ru-RU" b="1"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расколотый_колокол_около_колокольни_расколот</a:t>
            </a:r>
            <a:r>
              <a:rPr lang="ru-RU"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ru-RU"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(44 символа –байта)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ru-RU"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en-US"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Таблица</a:t>
            </a:r>
            <a:r>
              <a:rPr lang="en-US"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частот</a:t>
            </a:r>
            <a:r>
              <a:rPr lang="en-US"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символов</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2338068475"/>
              </p:ext>
            </p:extLst>
          </p:nvPr>
        </p:nvGraphicFramePr>
        <p:xfrm>
          <a:off x="1328144" y="2282621"/>
          <a:ext cx="10221127" cy="738875"/>
        </p:xfrm>
        <a:graphic>
          <a:graphicData uri="http://schemas.openxmlformats.org/drawingml/2006/table">
            <a:tbl>
              <a:tblPr firstRow="1" firstCol="1" bandRow="1">
                <a:tableStyleId>{5C22544A-7EE6-4342-B048-85BDC9FD1C3A}</a:tableStyleId>
              </a:tblPr>
              <a:tblGrid>
                <a:gridCol w="1274132">
                  <a:extLst>
                    <a:ext uri="{9D8B030D-6E8A-4147-A177-3AD203B41FA5}">
                      <a16:colId xmlns:a16="http://schemas.microsoft.com/office/drawing/2014/main" val="3344761095"/>
                    </a:ext>
                  </a:extLst>
                </a:gridCol>
                <a:gridCol w="503237">
                  <a:extLst>
                    <a:ext uri="{9D8B030D-6E8A-4147-A177-3AD203B41FA5}">
                      <a16:colId xmlns:a16="http://schemas.microsoft.com/office/drawing/2014/main" val="1609499106"/>
                    </a:ext>
                  </a:extLst>
                </a:gridCol>
                <a:gridCol w="694708">
                  <a:extLst>
                    <a:ext uri="{9D8B030D-6E8A-4147-A177-3AD203B41FA5}">
                      <a16:colId xmlns:a16="http://schemas.microsoft.com/office/drawing/2014/main" val="1350163724"/>
                    </a:ext>
                  </a:extLst>
                </a:gridCol>
                <a:gridCol w="694708">
                  <a:extLst>
                    <a:ext uri="{9D8B030D-6E8A-4147-A177-3AD203B41FA5}">
                      <a16:colId xmlns:a16="http://schemas.microsoft.com/office/drawing/2014/main" val="2437236276"/>
                    </a:ext>
                  </a:extLst>
                </a:gridCol>
                <a:gridCol w="694708">
                  <a:extLst>
                    <a:ext uri="{9D8B030D-6E8A-4147-A177-3AD203B41FA5}">
                      <a16:colId xmlns:a16="http://schemas.microsoft.com/office/drawing/2014/main" val="3660151271"/>
                    </a:ext>
                  </a:extLst>
                </a:gridCol>
                <a:gridCol w="762875">
                  <a:extLst>
                    <a:ext uri="{9D8B030D-6E8A-4147-A177-3AD203B41FA5}">
                      <a16:colId xmlns:a16="http://schemas.microsoft.com/office/drawing/2014/main" val="2040255411"/>
                    </a:ext>
                  </a:extLst>
                </a:gridCol>
                <a:gridCol w="694708">
                  <a:extLst>
                    <a:ext uri="{9D8B030D-6E8A-4147-A177-3AD203B41FA5}">
                      <a16:colId xmlns:a16="http://schemas.microsoft.com/office/drawing/2014/main" val="405602277"/>
                    </a:ext>
                  </a:extLst>
                </a:gridCol>
                <a:gridCol w="694708">
                  <a:extLst>
                    <a:ext uri="{9D8B030D-6E8A-4147-A177-3AD203B41FA5}">
                      <a16:colId xmlns:a16="http://schemas.microsoft.com/office/drawing/2014/main" val="3167684159"/>
                    </a:ext>
                  </a:extLst>
                </a:gridCol>
                <a:gridCol w="694708">
                  <a:extLst>
                    <a:ext uri="{9D8B030D-6E8A-4147-A177-3AD203B41FA5}">
                      <a16:colId xmlns:a16="http://schemas.microsoft.com/office/drawing/2014/main" val="4044469854"/>
                    </a:ext>
                  </a:extLst>
                </a:gridCol>
                <a:gridCol w="718767">
                  <a:extLst>
                    <a:ext uri="{9D8B030D-6E8A-4147-A177-3AD203B41FA5}">
                      <a16:colId xmlns:a16="http://schemas.microsoft.com/office/drawing/2014/main" val="2279445833"/>
                    </a:ext>
                  </a:extLst>
                </a:gridCol>
                <a:gridCol w="694708">
                  <a:extLst>
                    <a:ext uri="{9D8B030D-6E8A-4147-A177-3AD203B41FA5}">
                      <a16:colId xmlns:a16="http://schemas.microsoft.com/office/drawing/2014/main" val="1151760238"/>
                    </a:ext>
                  </a:extLst>
                </a:gridCol>
                <a:gridCol w="699720">
                  <a:extLst>
                    <a:ext uri="{9D8B030D-6E8A-4147-A177-3AD203B41FA5}">
                      <a16:colId xmlns:a16="http://schemas.microsoft.com/office/drawing/2014/main" val="721689304"/>
                    </a:ext>
                  </a:extLst>
                </a:gridCol>
                <a:gridCol w="699720">
                  <a:extLst>
                    <a:ext uri="{9D8B030D-6E8A-4147-A177-3AD203B41FA5}">
                      <a16:colId xmlns:a16="http://schemas.microsoft.com/office/drawing/2014/main" val="1559344394"/>
                    </a:ext>
                  </a:extLst>
                </a:gridCol>
                <a:gridCol w="699720">
                  <a:extLst>
                    <a:ext uri="{9D8B030D-6E8A-4147-A177-3AD203B41FA5}">
                      <a16:colId xmlns:a16="http://schemas.microsoft.com/office/drawing/2014/main" val="3134116169"/>
                    </a:ext>
                  </a:extLst>
                </a:gridCol>
              </a:tblGrid>
              <a:tr h="381214">
                <a:tc>
                  <a:txBody>
                    <a:bodyPr/>
                    <a:lstStyle/>
                    <a:p>
                      <a:pPr algn="just">
                        <a:lnSpc>
                          <a:spcPct val="107000"/>
                        </a:lnSpc>
                        <a:spcAft>
                          <a:spcPts val="0"/>
                        </a:spcAft>
                      </a:pPr>
                      <a:r>
                        <a:rPr lang="ru-RU" sz="2000">
                          <a:effectLst/>
                        </a:rPr>
                        <a:t>Символ</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р</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а</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с</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к</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о</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л</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т</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_</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ы</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ь</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н</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и</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й</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2475224"/>
                  </a:ext>
                </a:extLst>
              </a:tr>
              <a:tr h="357661">
                <a:tc>
                  <a:txBody>
                    <a:bodyPr/>
                    <a:lstStyle/>
                    <a:p>
                      <a:pPr algn="just">
                        <a:lnSpc>
                          <a:spcPct val="107000"/>
                        </a:lnSpc>
                        <a:spcAft>
                          <a:spcPts val="0"/>
                        </a:spcAft>
                      </a:pPr>
                      <a:r>
                        <a:rPr lang="ru-RU" sz="2000">
                          <a:effectLst/>
                        </a:rPr>
                        <a:t>Частота</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5377658"/>
                  </a:ext>
                </a:extLst>
              </a:tr>
            </a:tbl>
          </a:graphicData>
        </a:graphic>
      </p:graphicFrame>
    </p:spTree>
    <p:extLst>
      <p:ext uri="{BB962C8B-B14F-4D97-AF65-F5344CB8AC3E}">
        <p14:creationId xmlns:p14="http://schemas.microsoft.com/office/powerpoint/2010/main" val="3262365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3575"/>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a:t>Алгоритм Шеннона-</a:t>
            </a:r>
            <a:r>
              <a:rPr lang="ru-RU" sz="4000" dirty="0" err="1"/>
              <a:t>Фано</a:t>
            </a:r>
            <a:r>
              <a:rPr lang="ru-RU" sz="4000" dirty="0"/>
              <a:t>. Пример</a:t>
            </a:r>
            <a:r>
              <a:rPr lang="ru-RU" sz="4000" dirty="0" smtClean="0"/>
              <a:t>.</a:t>
            </a:r>
            <a:endParaRPr lang="ru-RU" sz="4000" dirty="0"/>
          </a:p>
        </p:txBody>
      </p:sp>
      <p:sp>
        <p:nvSpPr>
          <p:cNvPr id="3" name="Объект 2"/>
          <p:cNvSpPr>
            <a:spLocks noGrp="1"/>
          </p:cNvSpPr>
          <p:nvPr>
            <p:ph idx="1"/>
          </p:nvPr>
        </p:nvSpPr>
        <p:spPr>
          <a:xfrm>
            <a:off x="838200" y="1123950"/>
            <a:ext cx="10515600" cy="5419725"/>
          </a:xfrm>
        </p:spPr>
        <p:txBody>
          <a:bodyPr>
            <a:normAutofit/>
          </a:bodyPr>
          <a:lstStyle/>
          <a:p>
            <a:pPr marL="0" indent="0">
              <a:buNone/>
            </a:pPr>
            <a:endParaRPr lang="en-US" sz="2400" dirty="0"/>
          </a:p>
          <a:p>
            <a:pPr marL="0" indent="0">
              <a:buNone/>
            </a:pPr>
            <a:endParaRPr lang="ru-RU" sz="2000" dirty="0"/>
          </a:p>
        </p:txBody>
      </p:sp>
      <p:sp>
        <p:nvSpPr>
          <p:cNvPr id="5" name="Прямоугольник 4"/>
          <p:cNvSpPr/>
          <p:nvPr/>
        </p:nvSpPr>
        <p:spPr>
          <a:xfrm>
            <a:off x="960781" y="1297428"/>
            <a:ext cx="10210801" cy="421654"/>
          </a:xfrm>
          <a:prstGeom prst="rect">
            <a:avLst/>
          </a:prstGeom>
        </p:spPr>
        <p:txBody>
          <a:bodyPr wrap="square">
            <a:spAutoFit/>
          </a:bodyPr>
          <a:lstStyle/>
          <a:p>
            <a:pPr indent="457200" algn="just">
              <a:lnSpc>
                <a:spcPct val="107000"/>
              </a:lnSpc>
              <a:spcAft>
                <a:spcPts val="0"/>
              </a:spcAft>
            </a:pPr>
            <a:r>
              <a:rPr lang="ru-RU"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Таблица выделения групп символов с примерно равными частотами встречаемост</a:t>
            </a:r>
            <a:r>
              <a:rPr lang="ru-RU"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и</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1809582574"/>
              </p:ext>
            </p:extLst>
          </p:nvPr>
        </p:nvGraphicFramePr>
        <p:xfrm>
          <a:off x="838202" y="1781371"/>
          <a:ext cx="7580240" cy="4592951"/>
        </p:xfrm>
        <a:graphic>
          <a:graphicData uri="http://schemas.openxmlformats.org/drawingml/2006/table">
            <a:tbl>
              <a:tblPr firstRow="1" firstCol="1" bandRow="1">
                <a:tableStyleId>{5C22544A-7EE6-4342-B048-85BDC9FD1C3A}</a:tableStyleId>
              </a:tblPr>
              <a:tblGrid>
                <a:gridCol w="1436731">
                  <a:extLst>
                    <a:ext uri="{9D8B030D-6E8A-4147-A177-3AD203B41FA5}">
                      <a16:colId xmlns:a16="http://schemas.microsoft.com/office/drawing/2014/main" val="2161466500"/>
                    </a:ext>
                  </a:extLst>
                </a:gridCol>
                <a:gridCol w="1442377">
                  <a:extLst>
                    <a:ext uri="{9D8B030D-6E8A-4147-A177-3AD203B41FA5}">
                      <a16:colId xmlns:a16="http://schemas.microsoft.com/office/drawing/2014/main" val="2554695240"/>
                    </a:ext>
                  </a:extLst>
                </a:gridCol>
                <a:gridCol w="650622">
                  <a:extLst>
                    <a:ext uri="{9D8B030D-6E8A-4147-A177-3AD203B41FA5}">
                      <a16:colId xmlns:a16="http://schemas.microsoft.com/office/drawing/2014/main" val="1508342407"/>
                    </a:ext>
                  </a:extLst>
                </a:gridCol>
                <a:gridCol w="680260">
                  <a:extLst>
                    <a:ext uri="{9D8B030D-6E8A-4147-A177-3AD203B41FA5}">
                      <a16:colId xmlns:a16="http://schemas.microsoft.com/office/drawing/2014/main" val="1091232469"/>
                    </a:ext>
                  </a:extLst>
                </a:gridCol>
                <a:gridCol w="612516">
                  <a:extLst>
                    <a:ext uri="{9D8B030D-6E8A-4147-A177-3AD203B41FA5}">
                      <a16:colId xmlns:a16="http://schemas.microsoft.com/office/drawing/2014/main" val="1001655711"/>
                    </a:ext>
                  </a:extLst>
                </a:gridCol>
                <a:gridCol w="729656">
                  <a:extLst>
                    <a:ext uri="{9D8B030D-6E8A-4147-A177-3AD203B41FA5}">
                      <a16:colId xmlns:a16="http://schemas.microsoft.com/office/drawing/2014/main" val="548180792"/>
                    </a:ext>
                  </a:extLst>
                </a:gridCol>
                <a:gridCol w="842563">
                  <a:extLst>
                    <a:ext uri="{9D8B030D-6E8A-4147-A177-3AD203B41FA5}">
                      <a16:colId xmlns:a16="http://schemas.microsoft.com/office/drawing/2014/main" val="2460020606"/>
                    </a:ext>
                  </a:extLst>
                </a:gridCol>
                <a:gridCol w="1185515">
                  <a:extLst>
                    <a:ext uri="{9D8B030D-6E8A-4147-A177-3AD203B41FA5}">
                      <a16:colId xmlns:a16="http://schemas.microsoft.com/office/drawing/2014/main" val="3691416359"/>
                    </a:ext>
                  </a:extLst>
                </a:gridCol>
              </a:tblGrid>
              <a:tr h="458459">
                <a:tc>
                  <a:txBody>
                    <a:bodyPr/>
                    <a:lstStyle/>
                    <a:p>
                      <a:pPr indent="0" algn="ctr">
                        <a:lnSpc>
                          <a:spcPct val="100000"/>
                        </a:lnSpc>
                        <a:spcAft>
                          <a:spcPts val="0"/>
                        </a:spcAft>
                      </a:pPr>
                      <a:r>
                        <a:rPr lang="ru-RU" sz="2000">
                          <a:effectLst/>
                        </a:rPr>
                        <a:t>Символ</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Частота</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875031"/>
                  </a:ext>
                </a:extLst>
              </a:tr>
              <a:tr h="458459">
                <a:tc>
                  <a:txBody>
                    <a:bodyPr/>
                    <a:lstStyle/>
                    <a:p>
                      <a:pPr indent="0" algn="ctr">
                        <a:lnSpc>
                          <a:spcPct val="100000"/>
                        </a:lnSpc>
                        <a:spcAft>
                          <a:spcPts val="0"/>
                        </a:spcAft>
                      </a:pPr>
                      <a:r>
                        <a:rPr lang="ru-RU" sz="2000">
                          <a:effectLst/>
                        </a:rPr>
                        <a:t>о</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indent="0" algn="ctr">
                        <a:lnSpc>
                          <a:spcPct val="100000"/>
                        </a:lnSpc>
                        <a:spcAft>
                          <a:spcPts val="0"/>
                        </a:spcAft>
                      </a:pPr>
                      <a:r>
                        <a:rPr lang="ru-RU" sz="20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indent="0" algn="ctr">
                        <a:lnSpc>
                          <a:spcPct val="100000"/>
                        </a:lnSpc>
                        <a:spcAft>
                          <a:spcPts val="0"/>
                        </a:spcAft>
                      </a:pPr>
                      <a:r>
                        <a:rPr lang="ru-RU"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7396191"/>
                  </a:ext>
                </a:extLst>
              </a:tr>
              <a:tr h="241094">
                <a:tc>
                  <a:txBody>
                    <a:bodyPr/>
                    <a:lstStyle/>
                    <a:p>
                      <a:pPr indent="0" algn="ctr">
                        <a:lnSpc>
                          <a:spcPct val="100000"/>
                        </a:lnSpc>
                        <a:spcAft>
                          <a:spcPts val="0"/>
                        </a:spcAft>
                      </a:pPr>
                      <a:r>
                        <a:rPr lang="ru-RU" sz="2000">
                          <a:effectLst/>
                        </a:rPr>
                        <a:t>к</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gridSpan="5">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58459529"/>
                  </a:ext>
                </a:extLst>
              </a:tr>
              <a:tr h="224058">
                <a:tc>
                  <a:txBody>
                    <a:bodyPr/>
                    <a:lstStyle/>
                    <a:p>
                      <a:pPr indent="0" algn="ctr">
                        <a:lnSpc>
                          <a:spcPct val="100000"/>
                        </a:lnSpc>
                        <a:spcAft>
                          <a:spcPts val="0"/>
                        </a:spcAft>
                      </a:pPr>
                      <a:r>
                        <a:rPr lang="ru-RU" sz="2000">
                          <a:effectLst/>
                        </a:rPr>
                        <a:t>л</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1">
                  <a:txBody>
                    <a:bodyPr/>
                    <a:lstStyle/>
                    <a:p>
                      <a:pPr indent="0" algn="ctr">
                        <a:lnSpc>
                          <a:spcPct val="100000"/>
                        </a:lnSpc>
                        <a:spcAft>
                          <a:spcPts val="0"/>
                        </a:spcAft>
                      </a:pPr>
                      <a:r>
                        <a:rPr lang="ru-RU" sz="2000">
                          <a:effectLst/>
                        </a:rPr>
                        <a:t>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indent="0" algn="ctr">
                        <a:lnSpc>
                          <a:spcPct val="100000"/>
                        </a:lnSpc>
                        <a:spcAft>
                          <a:spcPts val="0"/>
                        </a:spcAft>
                      </a:pPr>
                      <a:r>
                        <a:rPr lang="ru-RU" sz="2000">
                          <a:effectLst/>
                        </a:rPr>
                        <a:t>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6454094"/>
                  </a:ext>
                </a:extLst>
              </a:tr>
              <a:tr h="323233">
                <a:tc>
                  <a:txBody>
                    <a:bodyPr/>
                    <a:lstStyle/>
                    <a:p>
                      <a:pPr indent="0" algn="ctr">
                        <a:lnSpc>
                          <a:spcPct val="100000"/>
                        </a:lnSpc>
                        <a:spcAft>
                          <a:spcPts val="0"/>
                        </a:spcAft>
                      </a:pPr>
                      <a:r>
                        <a:rPr lang="ru-RU" sz="2000">
                          <a:effectLst/>
                        </a:rPr>
                        <a:t>_</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gridSpan="4">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5995209"/>
                  </a:ext>
                </a:extLst>
              </a:tr>
              <a:tr h="224058">
                <a:tc>
                  <a:txBody>
                    <a:bodyPr/>
                    <a:lstStyle/>
                    <a:p>
                      <a:pPr indent="0" algn="ctr">
                        <a:lnSpc>
                          <a:spcPct val="100000"/>
                        </a:lnSpc>
                        <a:spcAft>
                          <a:spcPts val="0"/>
                        </a:spcAft>
                      </a:pPr>
                      <a:r>
                        <a:rPr lang="ru-RU" sz="2000">
                          <a:effectLst/>
                        </a:rPr>
                        <a:t>р</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9">
                  <a:txBody>
                    <a:bodyPr/>
                    <a:lstStyle/>
                    <a:p>
                      <a:pPr indent="0" algn="ctr">
                        <a:lnSpc>
                          <a:spcPct val="100000"/>
                        </a:lnSpc>
                        <a:spcAft>
                          <a:spcPts val="0"/>
                        </a:spcAft>
                      </a:pPr>
                      <a:r>
                        <a:rPr lang="ru-RU"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indent="0" algn="ctr">
                        <a:lnSpc>
                          <a:spcPct val="100000"/>
                        </a:lnSpc>
                        <a:spcAft>
                          <a:spcPts val="0"/>
                        </a:spcAft>
                      </a:pPr>
                      <a:r>
                        <a:rPr lang="ru-RU"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1820299"/>
                  </a:ext>
                </a:extLst>
              </a:tr>
              <a:tr h="224058">
                <a:tc>
                  <a:txBody>
                    <a:bodyPr/>
                    <a:lstStyle/>
                    <a:p>
                      <a:pPr indent="0" algn="ctr">
                        <a:lnSpc>
                          <a:spcPct val="100000"/>
                        </a:lnSpc>
                        <a:spcAft>
                          <a:spcPts val="0"/>
                        </a:spcAft>
                      </a:pPr>
                      <a:r>
                        <a:rPr lang="ru-RU" sz="2000">
                          <a:effectLst/>
                        </a:rPr>
                        <a:t>а</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966644116"/>
                  </a:ext>
                </a:extLst>
              </a:tr>
              <a:tr h="224058">
                <a:tc>
                  <a:txBody>
                    <a:bodyPr/>
                    <a:lstStyle/>
                    <a:p>
                      <a:pPr indent="0" algn="ctr">
                        <a:lnSpc>
                          <a:spcPct val="100000"/>
                        </a:lnSpc>
                        <a:spcAft>
                          <a:spcPts val="0"/>
                        </a:spcAft>
                      </a:pPr>
                      <a:r>
                        <a:rPr lang="ru-RU" sz="2000">
                          <a:effectLst/>
                        </a:rPr>
                        <a:t>с</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25483847"/>
                  </a:ext>
                </a:extLst>
              </a:tr>
              <a:tr h="224058">
                <a:tc>
                  <a:txBody>
                    <a:bodyPr/>
                    <a:lstStyle/>
                    <a:p>
                      <a:pPr indent="0" algn="ctr">
                        <a:lnSpc>
                          <a:spcPct val="100000"/>
                        </a:lnSpc>
                        <a:spcAft>
                          <a:spcPts val="0"/>
                        </a:spcAft>
                      </a:pPr>
                      <a:r>
                        <a:rPr lang="ru-RU" sz="2000">
                          <a:effectLst/>
                        </a:rPr>
                        <a:t>т</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rowSpan="6">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indent="0" algn="ctr">
                        <a:lnSpc>
                          <a:spcPct val="100000"/>
                        </a:lnSpc>
                        <a:spcAft>
                          <a:spcPts val="0"/>
                        </a:spcAft>
                      </a:pPr>
                      <a:r>
                        <a:rPr lang="ru-RU"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620363751"/>
                  </a:ext>
                </a:extLst>
              </a:tr>
              <a:tr h="224058">
                <a:tc>
                  <a:txBody>
                    <a:bodyPr/>
                    <a:lstStyle/>
                    <a:p>
                      <a:pPr indent="0" algn="ctr">
                        <a:lnSpc>
                          <a:spcPct val="100000"/>
                        </a:lnSpc>
                        <a:spcAft>
                          <a:spcPts val="0"/>
                        </a:spcAft>
                      </a:pPr>
                      <a:r>
                        <a:rPr lang="ru-RU" sz="2000">
                          <a:effectLst/>
                        </a:rPr>
                        <a:t>ы</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85916324"/>
                  </a:ext>
                </a:extLst>
              </a:tr>
              <a:tr h="224058">
                <a:tc>
                  <a:txBody>
                    <a:bodyPr/>
                    <a:lstStyle/>
                    <a:p>
                      <a:pPr indent="0" algn="ctr">
                        <a:lnSpc>
                          <a:spcPct val="100000"/>
                        </a:lnSpc>
                        <a:spcAft>
                          <a:spcPts val="0"/>
                        </a:spcAft>
                      </a:pPr>
                      <a:r>
                        <a:rPr lang="ru-RU" sz="2000">
                          <a:effectLst/>
                        </a:rPr>
                        <a:t>ь</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rowSpan="4">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892214"/>
                  </a:ext>
                </a:extLst>
              </a:tr>
              <a:tr h="224058">
                <a:tc>
                  <a:txBody>
                    <a:bodyPr/>
                    <a:lstStyle/>
                    <a:p>
                      <a:pPr indent="0" algn="ctr">
                        <a:lnSpc>
                          <a:spcPct val="100000"/>
                        </a:lnSpc>
                        <a:spcAft>
                          <a:spcPts val="0"/>
                        </a:spcAft>
                      </a:pPr>
                      <a:r>
                        <a:rPr lang="ru-RU" sz="2000">
                          <a:effectLst/>
                        </a:rPr>
                        <a:t>и</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0776617"/>
                  </a:ext>
                </a:extLst>
              </a:tr>
              <a:tr h="224058">
                <a:tc>
                  <a:txBody>
                    <a:bodyPr/>
                    <a:lstStyle/>
                    <a:p>
                      <a:pPr indent="0" algn="ctr">
                        <a:lnSpc>
                          <a:spcPct val="100000"/>
                        </a:lnSpc>
                        <a:spcAft>
                          <a:spcPts val="0"/>
                        </a:spcAft>
                      </a:pPr>
                      <a:r>
                        <a:rPr lang="ru-RU" sz="2000">
                          <a:effectLst/>
                        </a:rPr>
                        <a:t>й</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7221942"/>
                  </a:ext>
                </a:extLst>
              </a:tr>
              <a:tr h="224058">
                <a:tc>
                  <a:txBody>
                    <a:bodyPr/>
                    <a:lstStyle/>
                    <a:p>
                      <a:pPr indent="0" algn="ctr">
                        <a:lnSpc>
                          <a:spcPct val="100000"/>
                        </a:lnSpc>
                        <a:spcAft>
                          <a:spcPts val="0"/>
                        </a:spcAft>
                      </a:pPr>
                      <a:r>
                        <a:rPr lang="ru-RU" sz="2000">
                          <a:effectLst/>
                        </a:rPr>
                        <a:t>н</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indent="0" algn="ctr">
                        <a:lnSpc>
                          <a:spcPct val="100000"/>
                        </a:lnSpc>
                        <a:spcAft>
                          <a:spcPts val="0"/>
                        </a:spcAft>
                      </a:pPr>
                      <a:r>
                        <a:rPr lang="ru-RU"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0597363"/>
                  </a:ext>
                </a:extLst>
              </a:tr>
            </a:tbl>
          </a:graphicData>
        </a:graphic>
      </p:graphicFrame>
    </p:spTree>
    <p:extLst>
      <p:ext uri="{BB962C8B-B14F-4D97-AF65-F5344CB8AC3E}">
        <p14:creationId xmlns:p14="http://schemas.microsoft.com/office/powerpoint/2010/main" val="2609286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3575"/>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a:t>Алгоритм Шеннона-</a:t>
            </a:r>
            <a:r>
              <a:rPr lang="ru-RU" sz="4000" dirty="0" err="1"/>
              <a:t>Фано</a:t>
            </a:r>
            <a:r>
              <a:rPr lang="ru-RU" sz="4000" dirty="0"/>
              <a:t>. Пример</a:t>
            </a:r>
            <a:r>
              <a:rPr lang="ru-RU" sz="4000" dirty="0" smtClean="0"/>
              <a:t>.</a:t>
            </a:r>
            <a:endParaRPr lang="ru-RU" sz="4000" dirty="0"/>
          </a:p>
        </p:txBody>
      </p:sp>
      <p:sp>
        <p:nvSpPr>
          <p:cNvPr id="3" name="Объект 2"/>
          <p:cNvSpPr>
            <a:spLocks noGrp="1"/>
          </p:cNvSpPr>
          <p:nvPr>
            <p:ph idx="1"/>
          </p:nvPr>
        </p:nvSpPr>
        <p:spPr>
          <a:xfrm>
            <a:off x="838200" y="1123950"/>
            <a:ext cx="10515600" cy="5419725"/>
          </a:xfrm>
        </p:spPr>
        <p:txBody>
          <a:bodyPr>
            <a:normAutofit/>
          </a:bodyPr>
          <a:lstStyle/>
          <a:p>
            <a:pPr marL="0" indent="0">
              <a:buNone/>
            </a:pPr>
            <a:endParaRPr lang="en-US" sz="2400" dirty="0"/>
          </a:p>
          <a:p>
            <a:pPr marL="0" indent="0">
              <a:buNone/>
            </a:pPr>
            <a:endParaRPr lang="ru-RU" sz="2000" dirty="0"/>
          </a:p>
        </p:txBody>
      </p:sp>
      <p:sp>
        <p:nvSpPr>
          <p:cNvPr id="5" name="Прямоугольник 4"/>
          <p:cNvSpPr/>
          <p:nvPr/>
        </p:nvSpPr>
        <p:spPr>
          <a:xfrm>
            <a:off x="960781" y="1297428"/>
            <a:ext cx="10210801" cy="421654"/>
          </a:xfrm>
          <a:prstGeom prst="rect">
            <a:avLst/>
          </a:prstGeom>
        </p:spPr>
        <p:txBody>
          <a:bodyPr wrap="square">
            <a:spAutoFit/>
          </a:bodyPr>
          <a:lstStyle/>
          <a:p>
            <a:pPr indent="457200" algn="just">
              <a:lnSpc>
                <a:spcPct val="107000"/>
              </a:lnSpc>
              <a:spcAft>
                <a:spcPts val="0"/>
              </a:spcAft>
            </a:pPr>
            <a:r>
              <a:rPr lang="ru-RU"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Таблица выделения групп символов с примерно равными частотами встречаемост</a:t>
            </a:r>
            <a:r>
              <a:rPr lang="ru-RU"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и</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1809582574"/>
              </p:ext>
            </p:extLst>
          </p:nvPr>
        </p:nvGraphicFramePr>
        <p:xfrm>
          <a:off x="838202" y="1781371"/>
          <a:ext cx="7580240" cy="4592951"/>
        </p:xfrm>
        <a:graphic>
          <a:graphicData uri="http://schemas.openxmlformats.org/drawingml/2006/table">
            <a:tbl>
              <a:tblPr firstRow="1" firstCol="1" bandRow="1">
                <a:tableStyleId>{5C22544A-7EE6-4342-B048-85BDC9FD1C3A}</a:tableStyleId>
              </a:tblPr>
              <a:tblGrid>
                <a:gridCol w="1436731">
                  <a:extLst>
                    <a:ext uri="{9D8B030D-6E8A-4147-A177-3AD203B41FA5}">
                      <a16:colId xmlns:a16="http://schemas.microsoft.com/office/drawing/2014/main" val="2161466500"/>
                    </a:ext>
                  </a:extLst>
                </a:gridCol>
                <a:gridCol w="1442377">
                  <a:extLst>
                    <a:ext uri="{9D8B030D-6E8A-4147-A177-3AD203B41FA5}">
                      <a16:colId xmlns:a16="http://schemas.microsoft.com/office/drawing/2014/main" val="2554695240"/>
                    </a:ext>
                  </a:extLst>
                </a:gridCol>
                <a:gridCol w="650622">
                  <a:extLst>
                    <a:ext uri="{9D8B030D-6E8A-4147-A177-3AD203B41FA5}">
                      <a16:colId xmlns:a16="http://schemas.microsoft.com/office/drawing/2014/main" val="1508342407"/>
                    </a:ext>
                  </a:extLst>
                </a:gridCol>
                <a:gridCol w="680260">
                  <a:extLst>
                    <a:ext uri="{9D8B030D-6E8A-4147-A177-3AD203B41FA5}">
                      <a16:colId xmlns:a16="http://schemas.microsoft.com/office/drawing/2014/main" val="1091232469"/>
                    </a:ext>
                  </a:extLst>
                </a:gridCol>
                <a:gridCol w="612516">
                  <a:extLst>
                    <a:ext uri="{9D8B030D-6E8A-4147-A177-3AD203B41FA5}">
                      <a16:colId xmlns:a16="http://schemas.microsoft.com/office/drawing/2014/main" val="1001655711"/>
                    </a:ext>
                  </a:extLst>
                </a:gridCol>
                <a:gridCol w="729656">
                  <a:extLst>
                    <a:ext uri="{9D8B030D-6E8A-4147-A177-3AD203B41FA5}">
                      <a16:colId xmlns:a16="http://schemas.microsoft.com/office/drawing/2014/main" val="548180792"/>
                    </a:ext>
                  </a:extLst>
                </a:gridCol>
                <a:gridCol w="842563">
                  <a:extLst>
                    <a:ext uri="{9D8B030D-6E8A-4147-A177-3AD203B41FA5}">
                      <a16:colId xmlns:a16="http://schemas.microsoft.com/office/drawing/2014/main" val="2460020606"/>
                    </a:ext>
                  </a:extLst>
                </a:gridCol>
                <a:gridCol w="1185515">
                  <a:extLst>
                    <a:ext uri="{9D8B030D-6E8A-4147-A177-3AD203B41FA5}">
                      <a16:colId xmlns:a16="http://schemas.microsoft.com/office/drawing/2014/main" val="3691416359"/>
                    </a:ext>
                  </a:extLst>
                </a:gridCol>
              </a:tblGrid>
              <a:tr h="458459">
                <a:tc>
                  <a:txBody>
                    <a:bodyPr/>
                    <a:lstStyle/>
                    <a:p>
                      <a:pPr indent="0" algn="ctr">
                        <a:lnSpc>
                          <a:spcPct val="100000"/>
                        </a:lnSpc>
                        <a:spcAft>
                          <a:spcPts val="0"/>
                        </a:spcAft>
                      </a:pPr>
                      <a:r>
                        <a:rPr lang="ru-RU" sz="2000">
                          <a:effectLst/>
                        </a:rPr>
                        <a:t>Символ</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Частота</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875031"/>
                  </a:ext>
                </a:extLst>
              </a:tr>
              <a:tr h="458459">
                <a:tc>
                  <a:txBody>
                    <a:bodyPr/>
                    <a:lstStyle/>
                    <a:p>
                      <a:pPr indent="0" algn="ctr">
                        <a:lnSpc>
                          <a:spcPct val="100000"/>
                        </a:lnSpc>
                        <a:spcAft>
                          <a:spcPts val="0"/>
                        </a:spcAft>
                      </a:pPr>
                      <a:r>
                        <a:rPr lang="ru-RU" sz="2000">
                          <a:effectLst/>
                        </a:rPr>
                        <a:t>о</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indent="0" algn="ctr">
                        <a:lnSpc>
                          <a:spcPct val="100000"/>
                        </a:lnSpc>
                        <a:spcAft>
                          <a:spcPts val="0"/>
                        </a:spcAft>
                      </a:pPr>
                      <a:r>
                        <a:rPr lang="ru-RU" sz="20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indent="0" algn="ctr">
                        <a:lnSpc>
                          <a:spcPct val="100000"/>
                        </a:lnSpc>
                        <a:spcAft>
                          <a:spcPts val="0"/>
                        </a:spcAft>
                      </a:pPr>
                      <a:r>
                        <a:rPr lang="ru-RU"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7396191"/>
                  </a:ext>
                </a:extLst>
              </a:tr>
              <a:tr h="241094">
                <a:tc>
                  <a:txBody>
                    <a:bodyPr/>
                    <a:lstStyle/>
                    <a:p>
                      <a:pPr indent="0" algn="ctr">
                        <a:lnSpc>
                          <a:spcPct val="100000"/>
                        </a:lnSpc>
                        <a:spcAft>
                          <a:spcPts val="0"/>
                        </a:spcAft>
                      </a:pPr>
                      <a:r>
                        <a:rPr lang="ru-RU" sz="2000">
                          <a:effectLst/>
                        </a:rPr>
                        <a:t>к</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gridSpan="5">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58459529"/>
                  </a:ext>
                </a:extLst>
              </a:tr>
              <a:tr h="224058">
                <a:tc>
                  <a:txBody>
                    <a:bodyPr/>
                    <a:lstStyle/>
                    <a:p>
                      <a:pPr indent="0" algn="ctr">
                        <a:lnSpc>
                          <a:spcPct val="100000"/>
                        </a:lnSpc>
                        <a:spcAft>
                          <a:spcPts val="0"/>
                        </a:spcAft>
                      </a:pPr>
                      <a:r>
                        <a:rPr lang="ru-RU" sz="2000">
                          <a:effectLst/>
                        </a:rPr>
                        <a:t>л</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1">
                  <a:txBody>
                    <a:bodyPr/>
                    <a:lstStyle/>
                    <a:p>
                      <a:pPr indent="0" algn="ctr">
                        <a:lnSpc>
                          <a:spcPct val="100000"/>
                        </a:lnSpc>
                        <a:spcAft>
                          <a:spcPts val="0"/>
                        </a:spcAft>
                      </a:pPr>
                      <a:r>
                        <a:rPr lang="ru-RU" sz="2000">
                          <a:effectLst/>
                        </a:rPr>
                        <a:t>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indent="0" algn="ctr">
                        <a:lnSpc>
                          <a:spcPct val="100000"/>
                        </a:lnSpc>
                        <a:spcAft>
                          <a:spcPts val="0"/>
                        </a:spcAft>
                      </a:pPr>
                      <a:r>
                        <a:rPr lang="ru-RU" sz="2000">
                          <a:effectLst/>
                        </a:rPr>
                        <a:t>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6454094"/>
                  </a:ext>
                </a:extLst>
              </a:tr>
              <a:tr h="323233">
                <a:tc>
                  <a:txBody>
                    <a:bodyPr/>
                    <a:lstStyle/>
                    <a:p>
                      <a:pPr indent="0" algn="ctr">
                        <a:lnSpc>
                          <a:spcPct val="100000"/>
                        </a:lnSpc>
                        <a:spcAft>
                          <a:spcPts val="0"/>
                        </a:spcAft>
                      </a:pPr>
                      <a:r>
                        <a:rPr lang="ru-RU" sz="2000">
                          <a:effectLst/>
                        </a:rPr>
                        <a:t>_</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gridSpan="4">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5995209"/>
                  </a:ext>
                </a:extLst>
              </a:tr>
              <a:tr h="224058">
                <a:tc>
                  <a:txBody>
                    <a:bodyPr/>
                    <a:lstStyle/>
                    <a:p>
                      <a:pPr indent="0" algn="ctr">
                        <a:lnSpc>
                          <a:spcPct val="100000"/>
                        </a:lnSpc>
                        <a:spcAft>
                          <a:spcPts val="0"/>
                        </a:spcAft>
                      </a:pPr>
                      <a:r>
                        <a:rPr lang="ru-RU" sz="2000">
                          <a:effectLst/>
                        </a:rPr>
                        <a:t>р</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rowSpan="9">
                  <a:txBody>
                    <a:bodyPr/>
                    <a:lstStyle/>
                    <a:p>
                      <a:pPr indent="0" algn="ctr">
                        <a:lnSpc>
                          <a:spcPct val="100000"/>
                        </a:lnSpc>
                        <a:spcAft>
                          <a:spcPts val="0"/>
                        </a:spcAft>
                      </a:pPr>
                      <a:r>
                        <a:rPr lang="ru-RU" sz="2000">
                          <a:effectLst/>
                        </a:rPr>
                        <a:t>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indent="0" algn="ctr">
                        <a:lnSpc>
                          <a:spcPct val="100000"/>
                        </a:lnSpc>
                        <a:spcAft>
                          <a:spcPts val="0"/>
                        </a:spcAft>
                      </a:pPr>
                      <a:r>
                        <a:rPr lang="ru-RU"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1820299"/>
                  </a:ext>
                </a:extLst>
              </a:tr>
              <a:tr h="224058">
                <a:tc>
                  <a:txBody>
                    <a:bodyPr/>
                    <a:lstStyle/>
                    <a:p>
                      <a:pPr indent="0" algn="ctr">
                        <a:lnSpc>
                          <a:spcPct val="100000"/>
                        </a:lnSpc>
                        <a:spcAft>
                          <a:spcPts val="0"/>
                        </a:spcAft>
                      </a:pPr>
                      <a:r>
                        <a:rPr lang="ru-RU" sz="2000">
                          <a:effectLst/>
                        </a:rPr>
                        <a:t>а</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966644116"/>
                  </a:ext>
                </a:extLst>
              </a:tr>
              <a:tr h="224058">
                <a:tc>
                  <a:txBody>
                    <a:bodyPr/>
                    <a:lstStyle/>
                    <a:p>
                      <a:pPr indent="0" algn="ctr">
                        <a:lnSpc>
                          <a:spcPct val="100000"/>
                        </a:lnSpc>
                        <a:spcAft>
                          <a:spcPts val="0"/>
                        </a:spcAft>
                      </a:pPr>
                      <a:r>
                        <a:rPr lang="ru-RU" sz="2000">
                          <a:effectLst/>
                        </a:rPr>
                        <a:t>с</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25483847"/>
                  </a:ext>
                </a:extLst>
              </a:tr>
              <a:tr h="224058">
                <a:tc>
                  <a:txBody>
                    <a:bodyPr/>
                    <a:lstStyle/>
                    <a:p>
                      <a:pPr indent="0" algn="ctr">
                        <a:lnSpc>
                          <a:spcPct val="100000"/>
                        </a:lnSpc>
                        <a:spcAft>
                          <a:spcPts val="0"/>
                        </a:spcAft>
                      </a:pPr>
                      <a:r>
                        <a:rPr lang="ru-RU" sz="2000">
                          <a:effectLst/>
                        </a:rPr>
                        <a:t>т</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rowSpan="6">
                  <a:txBody>
                    <a:bodyPr/>
                    <a:lstStyle/>
                    <a:p>
                      <a:pPr indent="0" algn="ctr">
                        <a:lnSpc>
                          <a:spcPct val="100000"/>
                        </a:lnSpc>
                        <a:spcAft>
                          <a:spcPts val="0"/>
                        </a:spcAft>
                      </a:pPr>
                      <a:r>
                        <a:rPr lang="ru-RU" sz="200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indent="0" algn="ctr">
                        <a:lnSpc>
                          <a:spcPct val="100000"/>
                        </a:lnSpc>
                        <a:spcAft>
                          <a:spcPts val="0"/>
                        </a:spcAft>
                      </a:pPr>
                      <a:r>
                        <a:rPr lang="ru-RU"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620363751"/>
                  </a:ext>
                </a:extLst>
              </a:tr>
              <a:tr h="224058">
                <a:tc>
                  <a:txBody>
                    <a:bodyPr/>
                    <a:lstStyle/>
                    <a:p>
                      <a:pPr indent="0" algn="ctr">
                        <a:lnSpc>
                          <a:spcPct val="100000"/>
                        </a:lnSpc>
                        <a:spcAft>
                          <a:spcPts val="0"/>
                        </a:spcAft>
                      </a:pPr>
                      <a:r>
                        <a:rPr lang="ru-RU" sz="2000">
                          <a:effectLst/>
                        </a:rPr>
                        <a:t>ы</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85916324"/>
                  </a:ext>
                </a:extLst>
              </a:tr>
              <a:tr h="224058">
                <a:tc>
                  <a:txBody>
                    <a:bodyPr/>
                    <a:lstStyle/>
                    <a:p>
                      <a:pPr indent="0" algn="ctr">
                        <a:lnSpc>
                          <a:spcPct val="100000"/>
                        </a:lnSpc>
                        <a:spcAft>
                          <a:spcPts val="0"/>
                        </a:spcAft>
                      </a:pPr>
                      <a:r>
                        <a:rPr lang="ru-RU" sz="2000">
                          <a:effectLst/>
                        </a:rPr>
                        <a:t>ь</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rowSpan="4">
                  <a:txBody>
                    <a:bodyPr/>
                    <a:lstStyle/>
                    <a:p>
                      <a:pPr indent="0" algn="ctr">
                        <a:lnSpc>
                          <a:spcPct val="100000"/>
                        </a:lnSpc>
                        <a:spcAft>
                          <a:spcPts val="0"/>
                        </a:spcAft>
                      </a:pPr>
                      <a:r>
                        <a:rPr lang="ru-RU"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892214"/>
                  </a:ext>
                </a:extLst>
              </a:tr>
              <a:tr h="224058">
                <a:tc>
                  <a:txBody>
                    <a:bodyPr/>
                    <a:lstStyle/>
                    <a:p>
                      <a:pPr indent="0" algn="ctr">
                        <a:lnSpc>
                          <a:spcPct val="100000"/>
                        </a:lnSpc>
                        <a:spcAft>
                          <a:spcPts val="0"/>
                        </a:spcAft>
                      </a:pPr>
                      <a:r>
                        <a:rPr lang="ru-RU" sz="2000">
                          <a:effectLst/>
                        </a:rPr>
                        <a:t>и</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0776617"/>
                  </a:ext>
                </a:extLst>
              </a:tr>
              <a:tr h="224058">
                <a:tc>
                  <a:txBody>
                    <a:bodyPr/>
                    <a:lstStyle/>
                    <a:p>
                      <a:pPr indent="0" algn="ctr">
                        <a:lnSpc>
                          <a:spcPct val="100000"/>
                        </a:lnSpc>
                        <a:spcAft>
                          <a:spcPts val="0"/>
                        </a:spcAft>
                      </a:pPr>
                      <a:r>
                        <a:rPr lang="ru-RU" sz="2000">
                          <a:effectLst/>
                        </a:rPr>
                        <a:t>й</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indent="0" algn="ctr">
                        <a:lnSpc>
                          <a:spcPct val="100000"/>
                        </a:lnSpc>
                        <a:spcAft>
                          <a:spcPts val="0"/>
                        </a:spcAft>
                      </a:pPr>
                      <a:r>
                        <a:rPr lang="ru-RU"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7221942"/>
                  </a:ext>
                </a:extLst>
              </a:tr>
              <a:tr h="224058">
                <a:tc>
                  <a:txBody>
                    <a:bodyPr/>
                    <a:lstStyle/>
                    <a:p>
                      <a:pPr indent="0" algn="ctr">
                        <a:lnSpc>
                          <a:spcPct val="100000"/>
                        </a:lnSpc>
                        <a:spcAft>
                          <a:spcPts val="0"/>
                        </a:spcAft>
                      </a:pPr>
                      <a:r>
                        <a:rPr lang="ru-RU" sz="2000">
                          <a:effectLst/>
                        </a:rPr>
                        <a:t>н</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0" algn="ctr">
                        <a:lnSpc>
                          <a:spcPct val="100000"/>
                        </a:lnSpc>
                        <a:spcAft>
                          <a:spcPts val="0"/>
                        </a:spcAft>
                      </a:pPr>
                      <a:r>
                        <a:rPr lang="ru-RU"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indent="0" algn="ctr">
                        <a:lnSpc>
                          <a:spcPct val="100000"/>
                        </a:lnSpc>
                        <a:spcAft>
                          <a:spcPts val="0"/>
                        </a:spcAft>
                      </a:pPr>
                      <a:r>
                        <a:rPr lang="ru-RU"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0597363"/>
                  </a:ext>
                </a:extLst>
              </a:tr>
            </a:tbl>
          </a:graphicData>
        </a:graphic>
      </p:graphicFrame>
    </p:spTree>
    <p:extLst>
      <p:ext uri="{BB962C8B-B14F-4D97-AF65-F5344CB8AC3E}">
        <p14:creationId xmlns:p14="http://schemas.microsoft.com/office/powerpoint/2010/main" val="2605162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3575"/>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a:t>Алгоритм Шеннона-</a:t>
            </a:r>
            <a:r>
              <a:rPr lang="ru-RU" sz="4000" dirty="0" err="1"/>
              <a:t>Фано</a:t>
            </a:r>
            <a:r>
              <a:rPr lang="ru-RU" sz="4000" dirty="0"/>
              <a:t>. Пример</a:t>
            </a:r>
            <a:r>
              <a:rPr lang="ru-RU" sz="4000" dirty="0" smtClean="0"/>
              <a:t>.</a:t>
            </a:r>
            <a:endParaRPr lang="ru-RU" sz="4000" dirty="0"/>
          </a:p>
        </p:txBody>
      </p:sp>
      <p:sp>
        <p:nvSpPr>
          <p:cNvPr id="3" name="Объект 2"/>
          <p:cNvSpPr>
            <a:spLocks noGrp="1"/>
          </p:cNvSpPr>
          <p:nvPr>
            <p:ph idx="1"/>
          </p:nvPr>
        </p:nvSpPr>
        <p:spPr>
          <a:xfrm>
            <a:off x="838200" y="1123950"/>
            <a:ext cx="10515600" cy="5419725"/>
          </a:xfrm>
        </p:spPr>
        <p:txBody>
          <a:bodyPr>
            <a:normAutofit/>
          </a:bodyPr>
          <a:lstStyle/>
          <a:p>
            <a:pPr marL="0" indent="0">
              <a:buNone/>
            </a:pPr>
            <a:endParaRPr lang="en-US" sz="2400" dirty="0"/>
          </a:p>
          <a:p>
            <a:pPr marL="0" indent="0">
              <a:buNone/>
            </a:pPr>
            <a:endParaRPr lang="ru-RU" sz="2000" dirty="0"/>
          </a:p>
        </p:txBody>
      </p:sp>
      <p:sp>
        <p:nvSpPr>
          <p:cNvPr id="5" name="Прямоугольник 4"/>
          <p:cNvSpPr/>
          <p:nvPr/>
        </p:nvSpPr>
        <p:spPr>
          <a:xfrm>
            <a:off x="960781" y="1297428"/>
            <a:ext cx="10210801" cy="405367"/>
          </a:xfrm>
          <a:prstGeom prst="rect">
            <a:avLst/>
          </a:prstGeom>
        </p:spPr>
        <p:txBody>
          <a:bodyPr wrap="square">
            <a:spAutoFit/>
          </a:bodyPr>
          <a:lstStyle/>
          <a:p>
            <a:pPr indent="457200" algn="just">
              <a:lnSpc>
                <a:spcPct val="107000"/>
              </a:lnSpc>
              <a:spcAft>
                <a:spcPts val="0"/>
              </a:spcAft>
            </a:pPr>
            <a:r>
              <a:rPr lang="ru-RU" sz="2000" b="1"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Кодовое дерево</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525863" y="1892560"/>
            <a:ext cx="9132612" cy="4393940"/>
          </a:xfrm>
          <a:prstGeom prst="rect">
            <a:avLst/>
          </a:prstGeom>
        </p:spPr>
      </p:pic>
    </p:spTree>
    <p:extLst>
      <p:ext uri="{BB962C8B-B14F-4D97-AF65-F5344CB8AC3E}">
        <p14:creationId xmlns:p14="http://schemas.microsoft.com/office/powerpoint/2010/main" val="706957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3575"/>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a:t>Алгоритм Шеннона-</a:t>
            </a:r>
            <a:r>
              <a:rPr lang="ru-RU" sz="4000" dirty="0" err="1"/>
              <a:t>Фано</a:t>
            </a:r>
            <a:r>
              <a:rPr lang="ru-RU" sz="4000" dirty="0"/>
              <a:t>. Пример</a:t>
            </a:r>
            <a:r>
              <a:rPr lang="ru-RU" sz="4000" dirty="0" smtClean="0"/>
              <a:t>.</a:t>
            </a:r>
            <a:endParaRPr lang="ru-RU" sz="4000" dirty="0"/>
          </a:p>
        </p:txBody>
      </p:sp>
      <p:sp>
        <p:nvSpPr>
          <p:cNvPr id="3" name="Объект 2"/>
          <p:cNvSpPr>
            <a:spLocks noGrp="1"/>
          </p:cNvSpPr>
          <p:nvPr>
            <p:ph idx="1"/>
          </p:nvPr>
        </p:nvSpPr>
        <p:spPr>
          <a:xfrm>
            <a:off x="838200" y="1123950"/>
            <a:ext cx="10515600" cy="5419725"/>
          </a:xfrm>
        </p:spPr>
        <p:txBody>
          <a:bodyPr>
            <a:normAutofit/>
          </a:bodyPr>
          <a:lstStyle/>
          <a:p>
            <a:pPr marL="0" indent="0">
              <a:buNone/>
            </a:pPr>
            <a:endParaRPr lang="en-US" sz="2400" dirty="0"/>
          </a:p>
          <a:p>
            <a:pPr marL="0" indent="0">
              <a:buNone/>
            </a:pPr>
            <a:endParaRPr lang="ru-RU" sz="2000" dirty="0"/>
          </a:p>
        </p:txBody>
      </p:sp>
      <p:sp>
        <p:nvSpPr>
          <p:cNvPr id="5" name="Прямоугольник 4"/>
          <p:cNvSpPr/>
          <p:nvPr/>
        </p:nvSpPr>
        <p:spPr>
          <a:xfrm>
            <a:off x="960781" y="1297428"/>
            <a:ext cx="10210801" cy="405367"/>
          </a:xfrm>
          <a:prstGeom prst="rect">
            <a:avLst/>
          </a:prstGeom>
        </p:spPr>
        <p:txBody>
          <a:bodyPr wrap="square">
            <a:spAutoFit/>
          </a:bodyPr>
          <a:lstStyle/>
          <a:p>
            <a:pPr indent="457200" algn="just">
              <a:lnSpc>
                <a:spcPct val="107000"/>
              </a:lnSpc>
              <a:spcAft>
                <a:spcPts val="0"/>
              </a:spcAft>
            </a:pPr>
            <a:r>
              <a:rPr lang="ru-RU" sz="2000" b="1"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Таблица кодов символов</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954939424"/>
              </p:ext>
            </p:extLst>
          </p:nvPr>
        </p:nvGraphicFramePr>
        <p:xfrm>
          <a:off x="838202" y="1702794"/>
          <a:ext cx="10610847" cy="1869082"/>
        </p:xfrm>
        <a:graphic>
          <a:graphicData uri="http://schemas.openxmlformats.org/drawingml/2006/table">
            <a:tbl>
              <a:tblPr firstRow="1" firstCol="1" bandRow="1">
                <a:tableStyleId>{5C22544A-7EE6-4342-B048-85BDC9FD1C3A}</a:tableStyleId>
              </a:tblPr>
              <a:tblGrid>
                <a:gridCol w="1063687">
                  <a:extLst>
                    <a:ext uri="{9D8B030D-6E8A-4147-A177-3AD203B41FA5}">
                      <a16:colId xmlns:a16="http://schemas.microsoft.com/office/drawing/2014/main" val="4078951437"/>
                    </a:ext>
                  </a:extLst>
                </a:gridCol>
                <a:gridCol w="733756">
                  <a:extLst>
                    <a:ext uri="{9D8B030D-6E8A-4147-A177-3AD203B41FA5}">
                      <a16:colId xmlns:a16="http://schemas.microsoft.com/office/drawing/2014/main" val="3633915819"/>
                    </a:ext>
                  </a:extLst>
                </a:gridCol>
                <a:gridCol w="731675">
                  <a:extLst>
                    <a:ext uri="{9D8B030D-6E8A-4147-A177-3AD203B41FA5}">
                      <a16:colId xmlns:a16="http://schemas.microsoft.com/office/drawing/2014/main" val="457857001"/>
                    </a:ext>
                  </a:extLst>
                </a:gridCol>
                <a:gridCol w="731675">
                  <a:extLst>
                    <a:ext uri="{9D8B030D-6E8A-4147-A177-3AD203B41FA5}">
                      <a16:colId xmlns:a16="http://schemas.microsoft.com/office/drawing/2014/main" val="974349336"/>
                    </a:ext>
                  </a:extLst>
                </a:gridCol>
                <a:gridCol w="733756">
                  <a:extLst>
                    <a:ext uri="{9D8B030D-6E8A-4147-A177-3AD203B41FA5}">
                      <a16:colId xmlns:a16="http://schemas.microsoft.com/office/drawing/2014/main" val="308523256"/>
                    </a:ext>
                  </a:extLst>
                </a:gridCol>
                <a:gridCol w="768103">
                  <a:extLst>
                    <a:ext uri="{9D8B030D-6E8A-4147-A177-3AD203B41FA5}">
                      <a16:colId xmlns:a16="http://schemas.microsoft.com/office/drawing/2014/main" val="2152106022"/>
                    </a:ext>
                  </a:extLst>
                </a:gridCol>
                <a:gridCol w="735838">
                  <a:extLst>
                    <a:ext uri="{9D8B030D-6E8A-4147-A177-3AD203B41FA5}">
                      <a16:colId xmlns:a16="http://schemas.microsoft.com/office/drawing/2014/main" val="886644888"/>
                    </a:ext>
                  </a:extLst>
                </a:gridCol>
                <a:gridCol w="731675">
                  <a:extLst>
                    <a:ext uri="{9D8B030D-6E8A-4147-A177-3AD203B41FA5}">
                      <a16:colId xmlns:a16="http://schemas.microsoft.com/office/drawing/2014/main" val="2172651037"/>
                    </a:ext>
                  </a:extLst>
                </a:gridCol>
                <a:gridCol w="743123">
                  <a:extLst>
                    <a:ext uri="{9D8B030D-6E8A-4147-A177-3AD203B41FA5}">
                      <a16:colId xmlns:a16="http://schemas.microsoft.com/office/drawing/2014/main" val="373995010"/>
                    </a:ext>
                  </a:extLst>
                </a:gridCol>
                <a:gridCol w="755613">
                  <a:extLst>
                    <a:ext uri="{9D8B030D-6E8A-4147-A177-3AD203B41FA5}">
                      <a16:colId xmlns:a16="http://schemas.microsoft.com/office/drawing/2014/main" val="220715935"/>
                    </a:ext>
                  </a:extLst>
                </a:gridCol>
                <a:gridCol w="732716">
                  <a:extLst>
                    <a:ext uri="{9D8B030D-6E8A-4147-A177-3AD203B41FA5}">
                      <a16:colId xmlns:a16="http://schemas.microsoft.com/office/drawing/2014/main" val="4230474633"/>
                    </a:ext>
                  </a:extLst>
                </a:gridCol>
                <a:gridCol w="709818">
                  <a:extLst>
                    <a:ext uri="{9D8B030D-6E8A-4147-A177-3AD203B41FA5}">
                      <a16:colId xmlns:a16="http://schemas.microsoft.com/office/drawing/2014/main" val="189605456"/>
                    </a:ext>
                  </a:extLst>
                </a:gridCol>
                <a:gridCol w="727512">
                  <a:extLst>
                    <a:ext uri="{9D8B030D-6E8A-4147-A177-3AD203B41FA5}">
                      <a16:colId xmlns:a16="http://schemas.microsoft.com/office/drawing/2014/main" val="3375999981"/>
                    </a:ext>
                  </a:extLst>
                </a:gridCol>
                <a:gridCol w="711900">
                  <a:extLst>
                    <a:ext uri="{9D8B030D-6E8A-4147-A177-3AD203B41FA5}">
                      <a16:colId xmlns:a16="http://schemas.microsoft.com/office/drawing/2014/main" val="1750270833"/>
                    </a:ext>
                  </a:extLst>
                </a:gridCol>
              </a:tblGrid>
              <a:tr h="934541">
                <a:tc>
                  <a:txBody>
                    <a:bodyPr/>
                    <a:lstStyle/>
                    <a:p>
                      <a:pPr algn="just">
                        <a:lnSpc>
                          <a:spcPct val="107000"/>
                        </a:lnSpc>
                        <a:spcAft>
                          <a:spcPts val="0"/>
                        </a:spcAft>
                      </a:pPr>
                      <a:r>
                        <a:rPr lang="ru-RU" sz="2000" dirty="0" smtClean="0">
                          <a:effectLst/>
                        </a:rPr>
                        <a:t>Символ</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о</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к</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л</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_</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р</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а</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с</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т</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ы</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ь</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и</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й</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н</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42011"/>
                  </a:ext>
                </a:extLst>
              </a:tr>
              <a:tr h="934541">
                <a:tc>
                  <a:txBody>
                    <a:bodyPr/>
                    <a:lstStyle/>
                    <a:p>
                      <a:pPr algn="just">
                        <a:lnSpc>
                          <a:spcPct val="107000"/>
                        </a:lnSpc>
                        <a:spcAft>
                          <a:spcPts val="0"/>
                        </a:spcAft>
                      </a:pPr>
                      <a:r>
                        <a:rPr lang="ru-RU" sz="2000">
                          <a:effectLst/>
                        </a:rPr>
                        <a:t>Код</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00101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00100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00011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00010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000011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000010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a:effectLst/>
                        </a:rPr>
                        <a:t>000001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ru-RU" sz="2000" dirty="0">
                          <a:effectLst/>
                        </a:rPr>
                        <a:t>000000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5144849"/>
                  </a:ext>
                </a:extLst>
              </a:tr>
            </a:tbl>
          </a:graphicData>
        </a:graphic>
      </p:graphicFrame>
      <p:sp>
        <p:nvSpPr>
          <p:cNvPr id="7" name="Прямоугольник 6"/>
          <p:cNvSpPr/>
          <p:nvPr/>
        </p:nvSpPr>
        <p:spPr>
          <a:xfrm>
            <a:off x="742951" y="3667126"/>
            <a:ext cx="10706098" cy="2381293"/>
          </a:xfrm>
          <a:prstGeom prst="rect">
            <a:avLst/>
          </a:prstGeom>
        </p:spPr>
        <p:txBody>
          <a:bodyPr wrap="square">
            <a:spAutoFit/>
          </a:bodyPr>
          <a:lstStyle/>
          <a:p>
            <a:pPr indent="457200" algn="just">
              <a:lnSpc>
                <a:spcPct val="107000"/>
              </a:lnSpc>
              <a:spcAft>
                <a:spcPts val="0"/>
              </a:spcAft>
            </a:pPr>
            <a:r>
              <a:rPr lang="en-US" sz="20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Закодированный</a:t>
            </a:r>
            <a:r>
              <a:rPr lang="en-US"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текст</a:t>
            </a:r>
            <a:r>
              <a:rPr lang="en-US"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en-US"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0011 00101 00100 10 11 011 11 00011 00010 000001 010 10 11 011 11 10 11 011 010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en-US"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11 10 11 011 11 010 10 11 011 11 10 11 011 000011 000000 000010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en-US"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0011 00101 00100 10 11 011 00011   - 135 </a:t>
            </a:r>
            <a:r>
              <a:rPr lang="en-US" sz="20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бит</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en-US"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en-US" sz="20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Коэффициент</a:t>
            </a:r>
            <a:r>
              <a:rPr lang="en-US"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сжатия</a:t>
            </a:r>
            <a:r>
              <a:rPr lang="en-US" sz="20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en-US" sz="2000" b="1"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К </a:t>
            </a:r>
            <a:r>
              <a:rPr lang="en-US" sz="2000" b="1" dirty="0" err="1">
                <a:solidFill>
                  <a:srgbClr val="111111"/>
                </a:solidFill>
                <a:latin typeface="Times New Roman" panose="02020603050405020304" pitchFamily="18" charset="0"/>
                <a:ea typeface="Calibri" panose="020F0502020204030204" pitchFamily="34" charset="0"/>
                <a:cs typeface="Times New Roman" panose="02020603050405020304" pitchFamily="18" charset="0"/>
              </a:rPr>
              <a:t>сж</a:t>
            </a:r>
            <a:r>
              <a:rPr lang="en-US" sz="2000" b="1"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=44*8/135=2,61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3001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63575"/>
          </a:xfrm>
        </p:spPr>
        <p:style>
          <a:lnRef idx="0">
            <a:schemeClr val="accent5"/>
          </a:lnRef>
          <a:fillRef idx="3">
            <a:schemeClr val="accent5"/>
          </a:fillRef>
          <a:effectRef idx="3">
            <a:schemeClr val="accent5"/>
          </a:effectRef>
          <a:fontRef idx="minor">
            <a:schemeClr val="lt1"/>
          </a:fontRef>
        </p:style>
        <p:txBody>
          <a:bodyPr>
            <a:normAutofit/>
          </a:bodyPr>
          <a:lstStyle/>
          <a:p>
            <a:pPr algn="ctr"/>
            <a:r>
              <a:rPr lang="ru-RU" sz="4000" dirty="0"/>
              <a:t>Алгоритм Шеннона-</a:t>
            </a:r>
            <a:r>
              <a:rPr lang="ru-RU" sz="4000" dirty="0" err="1"/>
              <a:t>Фано</a:t>
            </a:r>
            <a:r>
              <a:rPr lang="ru-RU" sz="4000" dirty="0"/>
              <a:t>. Пример</a:t>
            </a:r>
            <a:r>
              <a:rPr lang="ru-RU" sz="4000" dirty="0" smtClean="0"/>
              <a:t>.</a:t>
            </a:r>
            <a:endParaRPr lang="ru-RU" sz="4000" dirty="0"/>
          </a:p>
        </p:txBody>
      </p:sp>
      <p:sp>
        <p:nvSpPr>
          <p:cNvPr id="3" name="Объект 2"/>
          <p:cNvSpPr>
            <a:spLocks noGrp="1"/>
          </p:cNvSpPr>
          <p:nvPr>
            <p:ph idx="1"/>
          </p:nvPr>
        </p:nvSpPr>
        <p:spPr>
          <a:xfrm>
            <a:off x="838200" y="1123950"/>
            <a:ext cx="10515600" cy="5419725"/>
          </a:xfrm>
        </p:spPr>
        <p:txBody>
          <a:bodyPr>
            <a:normAutofit/>
          </a:bodyPr>
          <a:lstStyle/>
          <a:p>
            <a:pPr marL="0" indent="0">
              <a:buNone/>
            </a:pPr>
            <a:endParaRPr lang="en-US" sz="2400" dirty="0"/>
          </a:p>
          <a:p>
            <a:pPr marL="0" indent="0">
              <a:buNone/>
            </a:pPr>
            <a:endParaRPr lang="ru-RU" sz="2000" dirty="0"/>
          </a:p>
        </p:txBody>
      </p:sp>
      <p:sp>
        <p:nvSpPr>
          <p:cNvPr id="5" name="Прямоугольник 4"/>
          <p:cNvSpPr/>
          <p:nvPr/>
        </p:nvSpPr>
        <p:spPr>
          <a:xfrm>
            <a:off x="960781" y="1297428"/>
            <a:ext cx="10210801" cy="344069"/>
          </a:xfrm>
          <a:prstGeom prst="rect">
            <a:avLst/>
          </a:prstGeom>
        </p:spPr>
        <p:txBody>
          <a:bodyPr wrap="square">
            <a:spAutoFit/>
          </a:bodyPr>
          <a:lstStyle/>
          <a:p>
            <a:pPr indent="457200" algn="just">
              <a:lnSpc>
                <a:spcPct val="107000"/>
              </a:lnSpc>
              <a:spcAft>
                <a:spcPts val="0"/>
              </a:spcAft>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838200" y="1997839"/>
            <a:ext cx="10515600" cy="2954655"/>
          </a:xfrm>
          <a:prstGeom prst="rect">
            <a:avLst/>
          </a:prstGeom>
        </p:spPr>
        <p:txBody>
          <a:bodyPr wrap="square">
            <a:spAutoFit/>
          </a:bodyPr>
          <a:lstStyle/>
          <a:p>
            <a:r>
              <a:rPr lang="ru-RU" sz="2400" b="1" dirty="0"/>
              <a:t>Распаковка текста</a:t>
            </a:r>
          </a:p>
          <a:p>
            <a:endParaRPr lang="ru-RU" sz="2400" dirty="0"/>
          </a:p>
          <a:p>
            <a:r>
              <a:rPr lang="ru-RU" sz="2400" dirty="0"/>
              <a:t>Для распаковки текста необходимо читать очередной символ сжатого текста и двигаться по дереву </a:t>
            </a:r>
            <a:r>
              <a:rPr lang="ru-RU" sz="2400" dirty="0" smtClean="0"/>
              <a:t>кодировки от корня до листа. </a:t>
            </a:r>
            <a:r>
              <a:rPr lang="ru-RU" sz="2400" dirty="0"/>
              <a:t>Если символ 1 – движение влево, если 0 –вправо до тех пор пока не будет найден символ. Найденный символ записывается в распакованный текст, читается следующий символ сжатого текста и движение по кодирующему дереву вновь начинается с корня.</a:t>
            </a:r>
          </a:p>
          <a:p>
            <a:endParaRPr lang="ru-RU" dirty="0"/>
          </a:p>
        </p:txBody>
      </p:sp>
    </p:spTree>
    <p:extLst>
      <p:ext uri="{BB962C8B-B14F-4D97-AF65-F5344CB8AC3E}">
        <p14:creationId xmlns:p14="http://schemas.microsoft.com/office/powerpoint/2010/main" val="13822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2139</Words>
  <Application>Microsoft Office PowerPoint</Application>
  <PresentationFormat>Широкоэкранный</PresentationFormat>
  <Paragraphs>450</Paragraphs>
  <Slides>24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24</vt:i4>
      </vt:variant>
    </vt:vector>
  </HeadingPairs>
  <TitlesOfParts>
    <vt:vector size="29" baseType="lpstr">
      <vt:lpstr>Arial</vt:lpstr>
      <vt:lpstr>Calibri</vt:lpstr>
      <vt:lpstr>Calibri Light</vt:lpstr>
      <vt:lpstr>Times New Roman</vt:lpstr>
      <vt:lpstr>Тема Office</vt:lpstr>
      <vt:lpstr> Лекция 8. Алгоритмы статистического сжатия данных </vt:lpstr>
      <vt:lpstr>Основа статистических алгоритмов</vt:lpstr>
      <vt:lpstr>Алгоритм Шеннона-Фано.  </vt:lpstr>
      <vt:lpstr>Алгоритм Шеннона-Фано. Пример.</vt:lpstr>
      <vt:lpstr>Алгоритм Шеннона-Фано. Пример.</vt:lpstr>
      <vt:lpstr>Алгоритм Шеннона-Фано. Пример.</vt:lpstr>
      <vt:lpstr>Алгоритм Шеннона-Фано. Пример.</vt:lpstr>
      <vt:lpstr>Алгоритм Шеннона-Фано. Пример.</vt:lpstr>
      <vt:lpstr>Алгоритм Шеннона-Фано. Пример.</vt:lpstr>
      <vt:lpstr>Алгоритм Хаффмана</vt:lpstr>
      <vt:lpstr>Алгоритм Хаффмана (пример сжатия текста)</vt:lpstr>
      <vt:lpstr>Алгоритм Хаффмана (пример сжатия текста)</vt:lpstr>
      <vt:lpstr>Алгоритм Хаффмана (пример сжатия текста)</vt:lpstr>
      <vt:lpstr>Алгоритм Хаффмана (пример сжатия текста)</vt:lpstr>
      <vt:lpstr>Алгоритм Хаффмана (распаковка текста)</vt:lpstr>
      <vt:lpstr>Арифметическое кодирование</vt:lpstr>
      <vt:lpstr>Арифметическое кодирование (сжатие)</vt:lpstr>
      <vt:lpstr>Арифметическое кодирование (сжатие)</vt:lpstr>
      <vt:lpstr>Арифметическое кодирование (распаковка)</vt:lpstr>
      <vt:lpstr>Арифметическое кодирование (распаковка)</vt:lpstr>
      <vt:lpstr>Арифметическое кодирование (распаковка)</vt:lpstr>
      <vt:lpstr>Особенности программ-архиваторов</vt:lpstr>
      <vt:lpstr>Особенности программ-архиваторов</vt:lpstr>
      <vt:lpstr>Выводы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Лекция 13. Алгоритмы сжатия данных </dc:title>
  <dc:creator>Andrey</dc:creator>
  <cp:lastModifiedBy>Andrey</cp:lastModifiedBy>
  <cp:revision>71</cp:revision>
  <dcterms:created xsi:type="dcterms:W3CDTF">2021-11-01T06:09:29Z</dcterms:created>
  <dcterms:modified xsi:type="dcterms:W3CDTF">2023-02-10T15:20:49Z</dcterms:modified>
</cp:coreProperties>
</file>