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539B-C6BB-4599-B80B-58D417E5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A39E89-262F-4197-B2A3-43D9B7CB0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5E9155-53FC-470C-A019-A45DD752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09/25/2021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F127A2-115F-41C8-9A2F-D9896A02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F60121-4F08-417C-B517-CDF35440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200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9D669-2419-4F48-9948-3EEAD529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F6CE40-FA88-49B0-B299-E17D2521D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0C695-E96A-4010-AD97-8001B141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09/25/2021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F97B86-9DEF-4A5A-89C1-657C40BE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10866-0DAC-4592-80B2-182E380F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696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6987B1-1523-4215-8933-B5D4235E3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144630-07BC-4907-97B9-A0B696863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D2BAA-4A97-4A12-8761-BB1A6B8F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09/25/2021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345FC-2D7B-46F7-ACE4-E732F9D7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403FB-3C65-4299-AB5C-1896CB48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549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0C4EB-776F-4540-9B64-AB1FABAE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F899D-3257-43E3-B962-567C19F4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C3761-138E-47D6-BF5F-B78930CE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09/25/2021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E3AFF-EA22-460E-B4F8-F296386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B132E-6E09-4782-8C14-075AEA3E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31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E3941-EDEE-4E26-962B-0C3CFC17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C7FFD5-4351-43B4-A20D-D27D172D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7B1E3-607F-4248-B4E5-B8364EAA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09/25/2021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DAA84-28B6-498E-8ED3-F60E0FCC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2E10AB-E8D3-4F99-A514-591C27E3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2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8DFAD-E657-497A-9B55-646FF51F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3FE98-DF70-48E7-BACE-25FE1E6A6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7BD373-8D95-48EA-B6B0-BE759E39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DA5B8-ECBF-4529-9C9C-48237CB1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09/25/2021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0F4A79-D66B-4E91-9318-249061B1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4C18AE-3EE7-41D1-A1BE-9ABAC48A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449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A2530-F2B0-433B-92C1-82E0C403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677942-F939-430E-A58C-04B7002CF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16AE59-897E-4B35-8AF9-D25DBFB9D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D382E2-D729-4077-B6F6-008253E51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E76C7D-39C6-4D9D-A53A-2F43DF407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2E17DB-8E3E-4A1B-89EB-891B6F87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09/25/2021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D21D75-F5D1-4084-A831-66F51C81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3F1A67-B3B1-46B2-88C3-F2A15DDD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37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CA977-E54D-41D3-BC40-4EEAB4AD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51B700-64A3-418B-9CF4-3EDCF4DF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09/25/2021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60E6D2-AC5E-43F1-AFD6-BD6497A4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32CE00-380A-42CA-875A-A946A9F0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99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0AF21D-DBCA-4F92-B77D-A42C06F4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09/25/2021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76D1A9-BBBB-4286-8159-A00D3ED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F16219-E0D0-4471-9521-92D187F5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79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B7A7D-D26A-45B2-8ACA-67F8777D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B01F0-2067-4185-99E5-6E77FA89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7B0F00-ED15-408A-89E5-C1BC4CF5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BC4DCF-046C-4C27-BCA8-6B6E06EA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09/25/2021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264361-7EC4-410B-9D2A-26E475C4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6FB40A-F5A1-4725-BC09-F9C854F8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157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A18A3-11FD-4E78-AAE1-D38AF3F8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AFAFF9-EB60-4F31-8179-441090EF1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F8DD1E-A5F4-47DF-85EC-587969F92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66862-5D39-4C42-A43E-821F2EC7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09/25/2021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04CEE-F66A-458A-A29B-40E24A7C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7D8229-3473-42FA-961E-7EEFD439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45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3E401-9DB4-4CC2-981F-CDEA602C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DB3942-D8C2-45E9-910E-A2B9441D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404CEB-7F70-4A81-98A6-6A4DD521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F03A-5702-4BF8-9C40-214E6EF0DAEC}" type="datetimeFigureOut">
              <a:rPr lang="LID4096" smtClean="0"/>
              <a:t>09/25/2021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963899-C542-4B80-A339-780F7182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17AFB1-030D-4A0A-B66E-5FAA96B99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0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CD820-77E9-409F-BBD4-8F8937EE9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682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/>
              <a:t>Лекция 8. Балансировка деревьев</a:t>
            </a:r>
            <a:endParaRPr lang="LID4096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E15FCC-3EFA-4666-BCB4-7A18C1D5B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9191"/>
            <a:ext cx="9144000" cy="3418609"/>
          </a:xfrm>
        </p:spPr>
        <p:txBody>
          <a:bodyPr/>
          <a:lstStyle/>
          <a:p>
            <a:pPr marL="342900" lvl="0" indent="-342900" algn="l">
              <a:lnSpc>
                <a:spcPct val="115000"/>
              </a:lnSpc>
              <a:buFont typeface="+mj-lt"/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Идеально сбалансированные бинарные деревья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Балансированные по высоте деревья (АВЛ-деревья)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балансировки.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9145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E9718-67D9-4A3C-B535-168367C2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Двойной право-левый поворот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4439F-F711-4E25-BAEA-EAA937F1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082"/>
            <a:ext cx="10515600" cy="48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поворот выполняется после добавления узла в левое поддерево правого потомка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5AC5AD-9BAB-4E90-AA0F-C53D2079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45" y="2105483"/>
            <a:ext cx="1214360" cy="2647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7FFC84-7C76-4680-89DC-4DDE9CBA16E2}"/>
              </a:ext>
            </a:extLst>
          </p:cNvPr>
          <p:cNvSpPr txBox="1"/>
          <p:nvPr/>
        </p:nvSpPr>
        <p:spPr>
          <a:xfrm>
            <a:off x="2714625" y="2105483"/>
            <a:ext cx="4475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не сбалансировано т.к.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2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=HL – HR =0 - 0=0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3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=HL – HR =0 – (-1)= 1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1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=HL – HR =(-1) –1= -2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7982A08-9007-4A36-918C-A012F8D6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93" y="3544802"/>
            <a:ext cx="1362473" cy="22827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224054B-B027-44F7-8476-56A38F09E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724" y="3650748"/>
            <a:ext cx="1927412" cy="20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4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949E1-0D45-4713-9C35-04C3B3D0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4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Выводы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1B180-466E-413C-A43D-438680C5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382"/>
            <a:ext cx="10515600" cy="478458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показатель балансировки узла принял значение 2 или -2 – необходима балансировка</a:t>
            </a:r>
          </a:p>
          <a:p>
            <a:pPr marL="457200" indent="-457200" algn="l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Балансировка производится путем поворота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Правый поворот (2  1)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Левый поворот (-2  -1)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Лево-правый поворот (2  -1)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Право-левый поворот (-2  1)</a:t>
            </a:r>
          </a:p>
          <a:p>
            <a:pPr marL="457200" indent="-457200">
              <a:buAutoNum type="arabicPeriod" startAt="3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Любой поворот имеет сложность О(1)</a:t>
            </a:r>
          </a:p>
          <a:p>
            <a:pPr marL="457200" indent="-457200">
              <a:buAutoNum type="arabicPeriod" startAt="3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Любой поворот сохраняет свойства бинарного дерева поиска</a:t>
            </a:r>
          </a:p>
          <a:p>
            <a:pPr marL="457200" indent="-457200">
              <a:buAutoNum type="arabicPeriod" startAt="3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Балансировка не увеличивает сложность построения бинарного дерева поиска</a:t>
            </a:r>
          </a:p>
        </p:txBody>
      </p:sp>
    </p:spTree>
    <p:extLst>
      <p:ext uri="{BB962C8B-B14F-4D97-AF65-F5344CB8AC3E}">
        <p14:creationId xmlns:p14="http://schemas.microsoft.com/office/powerpoint/2010/main" val="318179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E9AE1-E589-47A9-A126-D1679074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8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/>
              <a:t>Идеально сбалансированные деревья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F4C77-1704-4CDF-84E1-124EBB15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Бинарное дерево называется 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идеально сбалансированным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если   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b="1" i="1" dirty="0">
                <a:effectLst/>
                <a:latin typeface="Times New Roman" panose="02020603050405020304" pitchFamily="18" charset="0"/>
              </a:rPr>
              <a:t>каждой его вершины количество вершин в левом и правом поддереве различаются не более чем на 1.</a:t>
            </a:r>
            <a:endParaRPr lang="ru-RU" sz="2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0765AE-2499-463E-B47E-64565A5A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27" y="3429000"/>
            <a:ext cx="8084127" cy="2351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2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E908C-356B-44D9-ACB9-2C37030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1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построения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B30532-A165-45D7-8921-1FFFC79E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marL="0" lvl="0" indent="0" algn="just">
              <a:lnSpc>
                <a:spcPct val="115000"/>
              </a:lnSpc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взять одну вершину в качестве корня.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построить левое поддерево с 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 DIV 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вершинами тем же способом.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построить правое поддерево с 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n-nl-1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вершинами тем же способом.</a:t>
            </a: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Пример. Набор значений: 8, 9, 11, 15, 19, 20, 21, 7, 3, 2, 1, 5, 6, 4, 13, 14, 10, 12, 17, 16, 18. Результат работы программы следующий: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43C531-E37C-4C0B-BC32-205A17A2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25" y="3784672"/>
            <a:ext cx="3121423" cy="2274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BFAB78-2777-4DF9-B666-464EA708A20B}"/>
              </a:ext>
            </a:extLst>
          </p:cNvPr>
          <p:cNvSpPr txBox="1"/>
          <p:nvPr/>
        </p:nvSpPr>
        <p:spPr>
          <a:xfrm>
            <a:off x="5973384" y="3274741"/>
            <a:ext cx="58099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Сложность поиска </a:t>
            </a:r>
            <a:r>
              <a:rPr lang="en-US" sz="2400" b="1" dirty="0"/>
              <a:t>O(n)</a:t>
            </a:r>
          </a:p>
          <a:p>
            <a:endParaRPr lang="en-US" sz="2400" b="1" dirty="0"/>
          </a:p>
          <a:p>
            <a:r>
              <a:rPr lang="ru-RU" sz="2400" b="1" dirty="0"/>
              <a:t>Сложность поиска в бинарном идеально сбалансированном дереве поиска </a:t>
            </a:r>
            <a:endParaRPr lang="en-US" sz="2400" b="1" dirty="0"/>
          </a:p>
          <a:p>
            <a:r>
              <a:rPr lang="ru-RU" sz="2400" b="1" dirty="0"/>
              <a:t> </a:t>
            </a:r>
            <a:r>
              <a:rPr lang="en-US" sz="2400" b="1" dirty="0"/>
              <a:t>O(log n)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56254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3168E-6573-4ED2-BC6C-87A25091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4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sz="40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Балансированные по высоте деревья (АВЛ-деревья)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547EA-6E6B-4396-B270-32805D49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518"/>
            <a:ext cx="10515600" cy="49404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Бинарное дерево поиска называется 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балансированным по высоте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если 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каждой его вершины высоты ее двух поддеревьев различаются не более, чем на 1.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b="1" i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Показателем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балансированности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вершины бинарного дерева называется  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разность высоты его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левого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правого поддерева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Bal=H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US" sz="32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1979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D329E-D87D-433C-B96B-DE6ED7E3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35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АВЛ-деревья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743BB-D671-42E4-B73F-C095C716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736"/>
            <a:ext cx="10515600" cy="4961227"/>
          </a:xfrm>
          <a:solidFill>
            <a:schemeClr val="bg1"/>
          </a:solidFill>
        </p:spPr>
        <p:txBody>
          <a:bodyPr/>
          <a:lstStyle/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/>
              <a:t>Структура вершины дерева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key;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count;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Показатель </a:t>
            </a:r>
            <a:r>
              <a:rPr lang="ru-RU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балансированности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вершины.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*left, *right, *parent;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410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2AE3B-3E0B-4D8C-9C49-021E32FA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Правый поворот</a:t>
            </a:r>
            <a:endParaRPr lang="LID4096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B1102-56DF-4E8A-9065-E8EEE5EF6B98}"/>
              </a:ext>
            </a:extLst>
          </p:cNvPr>
          <p:cNvSpPr txBox="1"/>
          <p:nvPr/>
        </p:nvSpPr>
        <p:spPr>
          <a:xfrm>
            <a:off x="7689272" y="3973578"/>
            <a:ext cx="3218584" cy="17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 = p3;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p3.Left=null;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p3=p2;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FC74CCD-C3C4-45AF-B042-566F02AB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873"/>
            <a:ext cx="3245427" cy="24418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Исходное дерево</a:t>
            </a:r>
            <a:endParaRPr lang="LID4096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C404D7-86F3-4C3B-B4A2-31473F33C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3" y="1454727"/>
            <a:ext cx="142113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3063ED-F2E1-4C13-8B5B-383475AA8CE2}"/>
              </a:ext>
            </a:extLst>
          </p:cNvPr>
          <p:cNvSpPr txBox="1"/>
          <p:nvPr/>
        </p:nvSpPr>
        <p:spPr>
          <a:xfrm>
            <a:off x="4208837" y="1059873"/>
            <a:ext cx="4457181" cy="260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Дерево не сбалансировано т.к.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вершины 1 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=H</a:t>
            </a:r>
            <a:r>
              <a:rPr lang="en-US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=0-0=0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вершины 2 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=H</a:t>
            </a:r>
            <a:r>
              <a:rPr lang="en-US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US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=0-(-1)=1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вершины 3 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=H</a:t>
            </a:r>
            <a:r>
              <a:rPr lang="en-US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US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=1-(-1)=2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(Высота пустого поддерева равна -1)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82782EF-601A-4AE4-9A21-DCE44652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163" y="3777917"/>
            <a:ext cx="1408298" cy="181676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15413D-6B41-40B1-ACF6-8DDC7F23F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339" y="3988246"/>
            <a:ext cx="1530229" cy="1396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888030-7F35-4169-AFC4-312A6594AF50}"/>
              </a:ext>
            </a:extLst>
          </p:cNvPr>
          <p:cNvSpPr txBox="1"/>
          <p:nvPr/>
        </p:nvSpPr>
        <p:spPr>
          <a:xfrm>
            <a:off x="838200" y="5891645"/>
            <a:ext cx="240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Правый поворот</a:t>
            </a:r>
            <a:endParaRPr lang="LID4096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DB6B06-F327-4A76-99ED-C510DCDC2856}"/>
              </a:ext>
            </a:extLst>
          </p:cNvPr>
          <p:cNvSpPr txBox="1"/>
          <p:nvPr/>
        </p:nvSpPr>
        <p:spPr>
          <a:xfrm>
            <a:off x="4116530" y="5476146"/>
            <a:ext cx="2919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Дерево сбалансировано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5663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AC2C9-A55F-4651-BE96-72E5B96C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13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bg1"/>
                </a:solidFill>
                <a:latin typeface="TTD6t00"/>
              </a:rPr>
              <a:t> </a:t>
            </a:r>
            <a:r>
              <a:rPr lang="ru-RU" sz="4000" dirty="0">
                <a:solidFill>
                  <a:schemeClr val="bg1"/>
                </a:solidFill>
              </a:rPr>
              <a:t>Правый поворот в общем случае</a:t>
            </a:r>
            <a:endParaRPr lang="LID4096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2DF88A-E34D-4BDD-A861-7D2D878B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6" y="1226127"/>
            <a:ext cx="3696781" cy="3262746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03912ED1-0C99-4C9D-9E23-979615B9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5354782" cy="4950836"/>
          </a:xfrm>
        </p:spPr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B842F0-2EDA-4FC4-B5AF-5D3DC641C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24618"/>
            <a:ext cx="3858492" cy="39754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B95636-F0E9-49BF-BED5-C5C7302C57E8}"/>
              </a:ext>
            </a:extLst>
          </p:cNvPr>
          <p:cNvSpPr txBox="1"/>
          <p:nvPr/>
        </p:nvSpPr>
        <p:spPr>
          <a:xfrm>
            <a:off x="9265227" y="1506682"/>
            <a:ext cx="2535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P.Left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L.Right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L.Right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Tree=L;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8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33FE8-4DC5-448F-9BB1-0BC33C6D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Левый поворот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D16EC-469D-40BC-AB8F-8B4CE066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345" y="1724890"/>
            <a:ext cx="4530436" cy="1704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не сбалансировано т.к. </a:t>
            </a:r>
          </a:p>
          <a:p>
            <a:pPr marL="0" indent="0"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Bal=</a:t>
            </a:r>
            <a:r>
              <a:rPr lang="ru-RU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9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US" sz="19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0=0</a:t>
            </a:r>
          </a:p>
          <a:p>
            <a:pPr marL="0" indent="0"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2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Bal=</a:t>
            </a:r>
            <a:r>
              <a:rPr lang="ru-RU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9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US" sz="19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(-1) 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Bal=</a:t>
            </a:r>
            <a:r>
              <a:rPr lang="ru-RU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9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US" sz="19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=(-1)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</a:t>
            </a:r>
            <a:endParaRPr lang="ru-RU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48C15A-4A71-4820-B264-A8C3B70C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38" y="1822084"/>
            <a:ext cx="2689412" cy="2617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CA13C-0517-412A-96B5-8BBCFD42FA3B}"/>
              </a:ext>
            </a:extLst>
          </p:cNvPr>
          <p:cNvSpPr txBox="1"/>
          <p:nvPr/>
        </p:nvSpPr>
        <p:spPr>
          <a:xfrm>
            <a:off x="945573" y="1298864"/>
            <a:ext cx="321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Исходное дерево</a:t>
            </a:r>
            <a:endParaRPr lang="LID4096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F26A20-3ED3-4B87-B02E-418CE60D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76" y="3519665"/>
            <a:ext cx="2384612" cy="22501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3CF790-CDEB-4934-8560-11BA47EEDD76}"/>
              </a:ext>
            </a:extLst>
          </p:cNvPr>
          <p:cNvSpPr txBox="1"/>
          <p:nvPr/>
        </p:nvSpPr>
        <p:spPr>
          <a:xfrm>
            <a:off x="7668491" y="3896591"/>
            <a:ext cx="2670464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 = p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=null;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p2=p1;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6662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BD5AF-1E0F-41FD-8561-B58BFEE0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Двойной лево-правый поворот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7D0E1-8869-49EF-AF02-27039244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10515600" cy="4867708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 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поворот производится при добавлении узла в правое поддерево левого потомка</a:t>
            </a:r>
          </a:p>
          <a:p>
            <a:pPr algn="l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3A9C6-E8AE-48B4-A023-FA55102B89DE}"/>
              </a:ext>
            </a:extLst>
          </p:cNvPr>
          <p:cNvSpPr txBox="1"/>
          <p:nvPr/>
        </p:nvSpPr>
        <p:spPr>
          <a:xfrm>
            <a:off x="3397826" y="1911928"/>
            <a:ext cx="4665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не сбалансировано т.к. 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2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Bal=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US" sz="1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0=0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1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Bal=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US" sz="1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=(-1)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0=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3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Bal=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US" sz="1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–(-1)=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1166FB-9EDD-41E0-82E6-DDB9A277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32" y="1995765"/>
            <a:ext cx="1304059" cy="28664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2BF17E-EACB-4F8B-867F-D67BE5BD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37" y="3428999"/>
            <a:ext cx="1546820" cy="25571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90F43E-F988-4C59-9F86-5E11BDC5BFA1}"/>
              </a:ext>
            </a:extLst>
          </p:cNvPr>
          <p:cNvSpPr txBox="1"/>
          <p:nvPr/>
        </p:nvSpPr>
        <p:spPr>
          <a:xfrm>
            <a:off x="3877237" y="5986129"/>
            <a:ext cx="208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L-</a:t>
            </a:r>
            <a:r>
              <a:rPr lang="ru-RU" sz="2000" dirty="0"/>
              <a:t>поворот</a:t>
            </a:r>
            <a:endParaRPr lang="LID4096" sz="2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CF4662-64EC-4E03-B4F9-748C0787C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227" y="3340856"/>
            <a:ext cx="1972235" cy="2402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A40514-9E00-4BC1-82E0-68E24783CBF1}"/>
              </a:ext>
            </a:extLst>
          </p:cNvPr>
          <p:cNvSpPr txBox="1"/>
          <p:nvPr/>
        </p:nvSpPr>
        <p:spPr>
          <a:xfrm>
            <a:off x="7148945" y="5986129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ru-RU" dirty="0"/>
              <a:t>-поворот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36754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659</Words>
  <Application>Microsoft Office PowerPoint</Application>
  <PresentationFormat>Широкоэкранный</PresentationFormat>
  <Paragraphs>88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TTD6t00</vt:lpstr>
      <vt:lpstr>Тема Office</vt:lpstr>
      <vt:lpstr>Лекция 8. Балансировка деревьев</vt:lpstr>
      <vt:lpstr>Идеально сбалансированные деревья</vt:lpstr>
      <vt:lpstr>Алгоритм построения</vt:lpstr>
      <vt:lpstr> Балансированные по высоте деревья (АВЛ-деревья) </vt:lpstr>
      <vt:lpstr>АВЛ-деревья</vt:lpstr>
      <vt:lpstr>Правый поворот</vt:lpstr>
      <vt:lpstr> Правый поворот в общем случае</vt:lpstr>
      <vt:lpstr>Левый поворот</vt:lpstr>
      <vt:lpstr>Двойной лево-правый поворот</vt:lpstr>
      <vt:lpstr>Двойной право-левый поворот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8. Балансировка деревьев</dc:title>
  <dc:creator>A. Б.</dc:creator>
  <cp:lastModifiedBy>A. Б.</cp:lastModifiedBy>
  <cp:revision>5</cp:revision>
  <dcterms:created xsi:type="dcterms:W3CDTF">2021-09-21T08:40:48Z</dcterms:created>
  <dcterms:modified xsi:type="dcterms:W3CDTF">2021-09-25T11:26:42Z</dcterms:modified>
</cp:coreProperties>
</file>