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n8n Workflow Automation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Open Source Workflow Automation Tool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1371600" cy="1371600"/>
          </a:xfrm>
          <a:prstGeom prst="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1. Installation for Local Development (npx)</a:t>
            </a:r>
          </a:p>
          <a:p>
            <a:pPr>
              <a:lnSpc>
                <a:spcPct val="100000"/>
              </a:lnSpc>
            </a:pPr>
            <a:r>
              <a:t>2. Basic UI Navigation</a:t>
            </a:r>
          </a:p>
          <a:p>
            <a:pPr>
              <a:lnSpc>
                <a:spcPct val="100000"/>
              </a:lnSpc>
            </a:pPr>
            <a:r>
              <a:t>3. Core Node Types</a:t>
            </a:r>
          </a:p>
          <a:p>
            <a:pPr/>
            <a:r>
              <a:t>4. Self-hosting Options on Azure Container Apps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for Local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Quick setup with npx:</a:t>
            </a:r>
          </a:p>
          <a:p>
            <a:pPr>
              <a:lnSpc>
                <a:spcPct val="100000"/>
              </a:lnSpc>
            </a:pPr>
            <a:r>
              <a:t>    npx n8n</a:t>
            </a:r>
          </a:p>
          <a:p>
            <a:pPr>
              <a:lnSpc>
                <a:spcPct val="100000"/>
              </a:lnSpc>
            </a:pPr>
            <a:r>
              <a:t>    Runs n8n directly without installation</a:t>
            </a:r>
          </a:p>
          <a:p>
            <a:pPr>
              <a:lnSpc>
                <a:spcPct val="100000"/>
              </a:lnSpc>
            </a:pPr>
            <a:r>
              <a:t>Persistent development setup:</a:t>
            </a:r>
          </a:p>
          <a:p>
            <a:pPr>
              <a:lnSpc>
                <a:spcPct val="100000"/>
              </a:lnSpc>
            </a:pPr>
            <a:r>
              <a:t>    npm install n8n -g</a:t>
            </a:r>
          </a:p>
          <a:p>
            <a:pPr>
              <a:lnSpc>
                <a:spcPct val="100000"/>
              </a:lnSpc>
            </a:pPr>
            <a:r>
              <a:t>    Requirements: Node.js 16+, npm</a:t>
            </a:r>
          </a:p>
          <a:p>
            <a:pPr>
              <a:lnSpc>
                <a:spcPct val="100000"/>
              </a:lnSpc>
            </a:pPr>
            <a:r>
              <a:t>    Start with: n8n start</a:t>
            </a:r>
          </a:p>
          <a:p>
            <a:pPr/>
            <a:r>
              <a:t>Access via http://localhost:5678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6400800" y="1828800"/>
            <a:ext cx="2286000" cy="914400"/>
          </a:xfrm>
          <a:prstGeom prst="parallelogram">
            <a:avLst/>
          </a:prstGeom>
          <a:solidFill>
            <a:srgbClr val="00AF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UI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Main Dashboard - Access to workflows and credentials</a:t>
            </a:r>
          </a:p>
          <a:p>
            <a:pPr>
              <a:lnSpc>
                <a:spcPct val="100000"/>
              </a:lnSpc>
            </a:pPr>
            <a:r>
              <a:t>Workflow Editor - Canvas for building automation flows</a:t>
            </a:r>
          </a:p>
          <a:p>
            <a:pPr>
              <a:lnSpc>
                <a:spcPct val="100000"/>
              </a:lnSpc>
            </a:pPr>
            <a:r>
              <a:t>Node Panel - Searchable list of available nodes</a:t>
            </a:r>
          </a:p>
          <a:p>
            <a:pPr>
              <a:lnSpc>
                <a:spcPct val="100000"/>
              </a:lnSpc>
            </a:pPr>
            <a:r>
              <a:t>Execution Panel - View logs and debug workflow runs</a:t>
            </a:r>
          </a:p>
          <a:p>
            <a:pPr>
              <a:lnSpc>
                <a:spcPct val="100000"/>
              </a:lnSpc>
            </a:pPr>
            <a:r>
              <a:t>Settings - Configure instance settings and users</a:t>
            </a:r>
          </a:p>
          <a:p>
            <a:pPr/>
            <a:r>
              <a:t>Credentials Manager - Securely store API keys and passwords</a:t>
            </a:r>
          </a:p>
        </p:txBody>
      </p:sp>
      <p:sp>
        <p:nvSpPr>
          <p:cNvPr id="4" name="Line Callout 3 3"/>
          <p:cNvSpPr/>
          <p:nvPr/>
        </p:nvSpPr>
        <p:spPr>
          <a:xfrm>
            <a:off x="6400800" y="1828800"/>
            <a:ext cx="2286000" cy="2286000"/>
          </a:xfrm>
          <a:prstGeom prst="borderCallout3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Node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Trigger Nodes - Start workflows (webhooks, schedules, events)</a:t>
            </a:r>
          </a:p>
          <a:p>
            <a:pPr>
              <a:lnSpc>
                <a:spcPct val="100000"/>
              </a:lnSpc>
            </a:pPr>
            <a:r>
              <a:t>Action Nodes - Perform operations with external services</a:t>
            </a:r>
          </a:p>
          <a:p>
            <a:pPr>
              <a:lnSpc>
                <a:spcPct val="100000"/>
              </a:lnSpc>
            </a:pPr>
            <a:r>
              <a:t>Flow Control Nodes - IF/Switch conditions, loops, merges</a:t>
            </a:r>
          </a:p>
          <a:p>
            <a:pPr>
              <a:lnSpc>
                <a:spcPct val="100000"/>
              </a:lnSpc>
            </a:pPr>
            <a:r>
              <a:t>Helper Nodes - Transform data, set variables, etc.</a:t>
            </a:r>
          </a:p>
          <a:p>
            <a:pPr>
              <a:lnSpc>
                <a:spcPct val="100000"/>
              </a:lnSpc>
            </a:pPr>
            <a:r>
              <a:t>Integration Nodes - Connect to 350+ external services</a:t>
            </a:r>
          </a:p>
          <a:p>
            <a:pPr/>
            <a:r>
              <a:t>Custom Code Nodes - JavaScript, Python for custom logic</a:t>
            </a:r>
          </a:p>
        </p:txBody>
      </p:sp>
      <p:sp>
        <p:nvSpPr>
          <p:cNvPr id="4" name="Hexagon 3"/>
          <p:cNvSpPr/>
          <p:nvPr/>
        </p:nvSpPr>
        <p:spPr>
          <a:xfrm>
            <a:off x="6400800" y="1828800"/>
            <a:ext cx="1828800" cy="1828800"/>
          </a:xfrm>
          <a:prstGeom prst="hexagon">
            <a:avLst/>
          </a:prstGeom>
          <a:solidFill>
            <a:srgbClr val="FF7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Self-hosting Options on Azure Container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Containerized Deployment - n8n as a Docker container</a:t>
            </a:r>
          </a:p>
          <a:p>
            <a:pPr>
              <a:lnSpc>
                <a:spcPct val="100000"/>
              </a:lnSpc>
            </a:pPr>
            <a:r>
              <a:t>Azure Container Apps Benefits:</a:t>
            </a:r>
          </a:p>
          <a:p>
            <a:pPr>
              <a:lnSpc>
                <a:spcPct val="100000"/>
              </a:lnSpc>
            </a:pPr>
            <a:r>
              <a:t>  • Serverless container hosting</a:t>
            </a:r>
          </a:p>
          <a:p>
            <a:pPr>
              <a:lnSpc>
                <a:spcPct val="100000"/>
              </a:lnSpc>
            </a:pPr>
            <a:r>
              <a:t>  • Auto-scaling based on traffic</a:t>
            </a:r>
          </a:p>
          <a:p>
            <a:pPr>
              <a:lnSpc>
                <a:spcPct val="100000"/>
              </a:lnSpc>
            </a:pPr>
            <a:r>
              <a:t>  • Cost-efficient pay-per-use model</a:t>
            </a:r>
          </a:p>
          <a:p>
            <a:pPr>
              <a:lnSpc>
                <a:spcPct val="100000"/>
              </a:lnSpc>
            </a:pPr>
            <a:r>
              <a:t>Deployment Methods:</a:t>
            </a:r>
          </a:p>
          <a:p>
            <a:pPr>
              <a:lnSpc>
                <a:spcPct val="100000"/>
              </a:lnSpc>
            </a:pPr>
            <a:r>
              <a:t>  • Using Bicep templates (main.bicep)</a:t>
            </a:r>
          </a:p>
          <a:p>
            <a:pPr>
              <a:lnSpc>
                <a:spcPct val="100000"/>
              </a:lnSpc>
            </a:pPr>
            <a:r>
              <a:t>  • Azure CLI with PowerShell script (deploy.ps1)</a:t>
            </a:r>
          </a:p>
          <a:p>
            <a:pPr>
              <a:lnSpc>
                <a:spcPct val="100000"/>
              </a:lnSpc>
            </a:pPr>
            <a:r>
              <a:t>  • Azure Portal GUI deployment</a:t>
            </a:r>
          </a:p>
          <a:p>
            <a:pPr>
              <a:lnSpc>
                <a:spcPct val="100000"/>
              </a:lnSpc>
            </a:pPr>
            <a:r>
              <a:t>Database Considerations:</a:t>
            </a:r>
          </a:p>
          <a:p>
            <a:pPr>
              <a:lnSpc>
                <a:spcPct val="100000"/>
              </a:lnSpc>
            </a:pPr>
            <a:r>
              <a:t>  • Azure Database for PostgreSQL</a:t>
            </a:r>
          </a:p>
          <a:p>
            <a:pPr/>
            <a:r>
              <a:t>  • Persistent storage for workflow data</a:t>
            </a:r>
          </a:p>
        </p:txBody>
      </p:sp>
      <p:sp>
        <p:nvSpPr>
          <p:cNvPr id="4" name="Up Arrow 3"/>
          <p:cNvSpPr/>
          <p:nvPr/>
        </p:nvSpPr>
        <p:spPr>
          <a:xfrm>
            <a:off x="6400800" y="1828800"/>
            <a:ext cx="2286000" cy="1828800"/>
          </a:xfrm>
          <a:prstGeom prst="upArrow">
            <a:avLst/>
          </a:prstGeom>
          <a:solidFill>
            <a:srgbClr val="0078D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