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19.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73" r:id="rId4"/>
    <p:sldId id="277" r:id="rId5"/>
    <p:sldId id="278" r:id="rId6"/>
    <p:sldId id="258" r:id="rId7"/>
    <p:sldId id="259" r:id="rId8"/>
    <p:sldId id="260" r:id="rId9"/>
    <p:sldId id="261" r:id="rId10"/>
    <p:sldId id="268" r:id="rId11"/>
    <p:sldId id="274" r:id="rId12"/>
    <p:sldId id="275" r:id="rId13"/>
    <p:sldId id="262" r:id="rId14"/>
    <p:sldId id="263" r:id="rId15"/>
    <p:sldId id="269" r:id="rId16"/>
    <p:sldId id="270" r:id="rId17"/>
    <p:sldId id="267" r:id="rId18"/>
    <p:sldId id="264" r:id="rId19"/>
    <p:sldId id="265"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81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2C91A1-583A-496C-9301-37D285859A80}" type="datetimeFigureOut">
              <a:rPr lang="en-IN" smtClean="0"/>
              <a:t>17-09-2018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50ACE5-74B2-4D91-876C-1351513272C3}" type="slidenum">
              <a:rPr lang="en-IN" smtClean="0"/>
              <a:t>‹#›</a:t>
            </a:fld>
            <a:endParaRPr lang="en-IN"/>
          </a:p>
        </p:txBody>
      </p:sp>
    </p:spTree>
    <p:extLst>
      <p:ext uri="{BB962C8B-B14F-4D97-AF65-F5344CB8AC3E}">
        <p14:creationId xmlns:p14="http://schemas.microsoft.com/office/powerpoint/2010/main" val="2825654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4D8954-000F-4722-855E-D1099D851A58}" type="datetime1">
              <a:rPr lang="en-US" smtClean="0"/>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ED1B7A3-EBA1-40F0-A6FE-CCEC33E25306}" type="datetime1">
              <a:rPr lang="en-US" smtClean="0"/>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565535-90DC-41BB-982A-9106B29C4034}" type="datetime1">
              <a:rPr lang="en-US" smtClean="0"/>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258152-4849-4BC9-BFD0-9C7603EF33C4}" type="datetime1">
              <a:rPr lang="en-US" smtClean="0"/>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EB95274-F62D-451E-9628-2B0013921A3E}" type="datetime1">
              <a:rPr lang="en-US" smtClean="0"/>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43D5CF-DBDB-4BC1-800E-022364342ECB}" type="datetime1">
              <a:rPr lang="en-US" smtClean="0"/>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69B42-ED27-48B1-9A5D-3CC74D637347}" type="datetime1">
              <a:rPr lang="en-US" smtClean="0"/>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095175-66FB-4C51-97D8-B3D5AAB80CDD}" type="datetime1">
              <a:rPr lang="en-US" smtClean="0"/>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662AB9-A2BF-45CB-8CE7-15BB97196CE9}" type="datetime1">
              <a:rPr lang="en-US" smtClean="0"/>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13FFAA-4239-4DBA-82B8-A14A7F2AAC04}" type="datetime1">
              <a:rPr lang="en-US" smtClean="0"/>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AA5ABA-961D-4832-82E0-7F20931BBD48}" type="datetime1">
              <a:rPr lang="en-US" smtClean="0"/>
              <a:t>9/17/2018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6064CF-7C45-4061-8182-EEFC36184CC4}" type="datetime1">
              <a:rPr lang="en-US" smtClean="0"/>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0B9A79-A67B-47F0-8437-774BA5B36B4D}" type="datetime1">
              <a:rPr lang="en-US" smtClean="0"/>
              <a:t>9/17/2018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EC8D31-CA87-4305-AEA8-DC9F4EAA4D9E}" type="datetime1">
              <a:rPr lang="en-US" smtClean="0"/>
              <a:t>9/17/2018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168E9B-8154-4726-8FE8-7846AAA7DDB1}" type="datetime1">
              <a:rPr lang="en-US" smtClean="0"/>
              <a:t>9/17/2018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F436506-8433-45FB-AABE-B06EA845DCF8}" type="datetime1">
              <a:rPr lang="en-US" smtClean="0"/>
              <a:t>9/17/2018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C63457A0-28F0-4BD4-B7FE-4914D1D7DA0A}" type="datetime1">
              <a:rPr lang="en-US" smtClean="0"/>
              <a:t>9/17/2018</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90999657-425F-468A-9CE9-80B9AD252C45}" type="datetime1">
              <a:rPr lang="en-US" smtClean="0"/>
              <a:t>9/17/2018</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ftr="0" dt="0"/>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35DCB-9805-4A28-9236-1225BA25A331}"/>
              </a:ext>
            </a:extLst>
          </p:cNvPr>
          <p:cNvSpPr>
            <a:spLocks noGrp="1"/>
          </p:cNvSpPr>
          <p:nvPr>
            <p:ph type="ctrTitle"/>
          </p:nvPr>
        </p:nvSpPr>
        <p:spPr>
          <a:xfrm>
            <a:off x="1709530" y="1053547"/>
            <a:ext cx="8428383" cy="3034747"/>
          </a:xfrm>
        </p:spPr>
        <p:txBody>
          <a:bodyPr>
            <a:normAutofit/>
          </a:bodyPr>
          <a:lstStyle/>
          <a:p>
            <a:r>
              <a:rPr lang="en-IN" sz="7200" dirty="0"/>
              <a:t>GEARS AND MOTORS</a:t>
            </a:r>
          </a:p>
        </p:txBody>
      </p:sp>
      <p:pic>
        <p:nvPicPr>
          <p:cNvPr id="4" name="Picture 3">
            <a:extLst>
              <a:ext uri="{FF2B5EF4-FFF2-40B4-BE49-F238E27FC236}">
                <a16:creationId xmlns:a16="http://schemas.microsoft.com/office/drawing/2014/main" id="{DB945AB3-0360-4482-9DA8-E80825D31B4C}"/>
              </a:ext>
            </a:extLst>
          </p:cNvPr>
          <p:cNvPicPr>
            <a:picLocks noChangeAspect="1"/>
          </p:cNvPicPr>
          <p:nvPr/>
        </p:nvPicPr>
        <p:blipFill>
          <a:blip r:embed="rId2"/>
          <a:stretch>
            <a:fillRect/>
          </a:stretch>
        </p:blipFill>
        <p:spPr>
          <a:xfrm>
            <a:off x="9015795" y="4399722"/>
            <a:ext cx="2588792" cy="2002010"/>
          </a:xfrm>
          <a:prstGeom prst="rect">
            <a:avLst/>
          </a:prstGeom>
        </p:spPr>
      </p:pic>
      <p:pic>
        <p:nvPicPr>
          <p:cNvPr id="5" name="Picture 4">
            <a:extLst>
              <a:ext uri="{FF2B5EF4-FFF2-40B4-BE49-F238E27FC236}">
                <a16:creationId xmlns:a16="http://schemas.microsoft.com/office/drawing/2014/main" id="{F3A65916-D41F-4AB6-83E4-586095E3A1AB}"/>
              </a:ext>
            </a:extLst>
          </p:cNvPr>
          <p:cNvPicPr>
            <a:picLocks noChangeAspect="1"/>
          </p:cNvPicPr>
          <p:nvPr/>
        </p:nvPicPr>
        <p:blipFill>
          <a:blip r:embed="rId3"/>
          <a:stretch>
            <a:fillRect/>
          </a:stretch>
        </p:blipFill>
        <p:spPr>
          <a:xfrm>
            <a:off x="848139" y="4088294"/>
            <a:ext cx="2438400" cy="2438400"/>
          </a:xfrm>
          <a:prstGeom prst="rect">
            <a:avLst/>
          </a:prstGeom>
        </p:spPr>
      </p:pic>
      <p:pic>
        <p:nvPicPr>
          <p:cNvPr id="6" name="Picture 5">
            <a:extLst>
              <a:ext uri="{FF2B5EF4-FFF2-40B4-BE49-F238E27FC236}">
                <a16:creationId xmlns:a16="http://schemas.microsoft.com/office/drawing/2014/main" id="{4E6C4DC8-D7F1-4E9D-94A0-A6CE2C3CD53B}"/>
              </a:ext>
            </a:extLst>
          </p:cNvPr>
          <p:cNvPicPr>
            <a:picLocks noChangeAspect="1"/>
          </p:cNvPicPr>
          <p:nvPr/>
        </p:nvPicPr>
        <p:blipFill>
          <a:blip r:embed="rId4"/>
          <a:stretch>
            <a:fillRect/>
          </a:stretch>
        </p:blipFill>
        <p:spPr>
          <a:xfrm>
            <a:off x="9346000" y="242358"/>
            <a:ext cx="2588792" cy="2215920"/>
          </a:xfrm>
          <a:prstGeom prst="rect">
            <a:avLst/>
          </a:prstGeom>
        </p:spPr>
      </p:pic>
      <p:sp>
        <p:nvSpPr>
          <p:cNvPr id="3" name="Slide Number Placeholder 2">
            <a:extLst>
              <a:ext uri="{FF2B5EF4-FFF2-40B4-BE49-F238E27FC236}">
                <a16:creationId xmlns:a16="http://schemas.microsoft.com/office/drawing/2014/main" id="{3FE527FC-84EC-43EB-B35B-22D79FD8600F}"/>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935932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49187-E96B-4CCF-AD42-86C45FDD2ED1}"/>
              </a:ext>
            </a:extLst>
          </p:cNvPr>
          <p:cNvSpPr>
            <a:spLocks noGrp="1"/>
          </p:cNvSpPr>
          <p:nvPr>
            <p:ph type="title"/>
          </p:nvPr>
        </p:nvSpPr>
        <p:spPr>
          <a:xfrm>
            <a:off x="1141414" y="0"/>
            <a:ext cx="9905998" cy="1484243"/>
          </a:xfrm>
        </p:spPr>
        <p:txBody>
          <a:bodyPr>
            <a:normAutofit/>
          </a:bodyPr>
          <a:lstStyle/>
          <a:p>
            <a:pPr algn="ctr"/>
            <a:r>
              <a:rPr lang="en-IN" sz="4400" dirty="0"/>
              <a:t>Working of a Dc motor</a:t>
            </a:r>
            <a:endParaRPr lang="en-IN" sz="4000" dirty="0"/>
          </a:p>
        </p:txBody>
      </p:sp>
      <p:pic>
        <p:nvPicPr>
          <p:cNvPr id="5" name="Content Placeholder 4">
            <a:extLst>
              <a:ext uri="{FF2B5EF4-FFF2-40B4-BE49-F238E27FC236}">
                <a16:creationId xmlns:a16="http://schemas.microsoft.com/office/drawing/2014/main" id="{CC9731AF-FF7C-4664-9929-3FB8001A46E2}"/>
              </a:ext>
            </a:extLst>
          </p:cNvPr>
          <p:cNvPicPr>
            <a:picLocks noGrp="1" noChangeAspect="1"/>
          </p:cNvPicPr>
          <p:nvPr>
            <p:ph idx="1"/>
          </p:nvPr>
        </p:nvPicPr>
        <p:blipFill>
          <a:blip r:embed="rId2"/>
          <a:stretch>
            <a:fillRect/>
          </a:stretch>
        </p:blipFill>
        <p:spPr>
          <a:xfrm>
            <a:off x="3400287" y="1609607"/>
            <a:ext cx="5391426" cy="4274358"/>
          </a:xfrm>
        </p:spPr>
      </p:pic>
      <p:sp>
        <p:nvSpPr>
          <p:cNvPr id="3" name="Slide Number Placeholder 2">
            <a:extLst>
              <a:ext uri="{FF2B5EF4-FFF2-40B4-BE49-F238E27FC236}">
                <a16:creationId xmlns:a16="http://schemas.microsoft.com/office/drawing/2014/main" id="{2196BAFF-8167-41D0-9352-250DD68C8B16}"/>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36609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CD0A0-581C-48FC-8855-D14FA25D16DD}"/>
              </a:ext>
            </a:extLst>
          </p:cNvPr>
          <p:cNvSpPr>
            <a:spLocks noGrp="1"/>
          </p:cNvSpPr>
          <p:nvPr>
            <p:ph type="title"/>
          </p:nvPr>
        </p:nvSpPr>
        <p:spPr/>
        <p:txBody>
          <a:bodyPr>
            <a:normAutofit/>
          </a:bodyPr>
          <a:lstStyle/>
          <a:p>
            <a:r>
              <a:rPr lang="en-IN" sz="4000" dirty="0"/>
              <a:t>Pros  –dc motor</a:t>
            </a:r>
          </a:p>
        </p:txBody>
      </p:sp>
      <p:sp>
        <p:nvSpPr>
          <p:cNvPr id="3" name="Content Placeholder 2">
            <a:extLst>
              <a:ext uri="{FF2B5EF4-FFF2-40B4-BE49-F238E27FC236}">
                <a16:creationId xmlns:a16="http://schemas.microsoft.com/office/drawing/2014/main" id="{2C8CDAEF-5860-478B-A530-FF779C3A053E}"/>
              </a:ext>
            </a:extLst>
          </p:cNvPr>
          <p:cNvSpPr>
            <a:spLocks noGrp="1"/>
          </p:cNvSpPr>
          <p:nvPr>
            <p:ph idx="1"/>
          </p:nvPr>
        </p:nvSpPr>
        <p:spPr>
          <a:xfrm>
            <a:off x="1141413" y="2666999"/>
            <a:ext cx="9905998" cy="3581401"/>
          </a:xfrm>
        </p:spPr>
        <p:txBody>
          <a:bodyPr>
            <a:normAutofit/>
          </a:bodyPr>
          <a:lstStyle/>
          <a:p>
            <a:r>
              <a:rPr lang="en-US" sz="2800" dirty="0">
                <a:effectLst/>
              </a:rPr>
              <a:t>DC motor offers the wide range of speed control both above and below the rated speeds. </a:t>
            </a:r>
          </a:p>
          <a:p>
            <a:r>
              <a:rPr lang="en-US" sz="2800" dirty="0">
                <a:effectLst/>
              </a:rPr>
              <a:t>High starting torque. Therefore dc series motors are used in the applications such as in electric trains and cranes.</a:t>
            </a:r>
          </a:p>
          <a:p>
            <a:r>
              <a:rPr lang="en-US" sz="2800" dirty="0">
                <a:effectLst/>
              </a:rPr>
              <a:t>Accurate steep less speed with constant torque</a:t>
            </a:r>
          </a:p>
          <a:p>
            <a:r>
              <a:rPr lang="en-US" sz="2800" dirty="0">
                <a:effectLst/>
              </a:rPr>
              <a:t>Quick starting, stopping, reversing and acceleration</a:t>
            </a:r>
          </a:p>
          <a:p>
            <a:pPr marL="0" indent="0">
              <a:buNone/>
            </a:pPr>
            <a:endParaRPr lang="en-IN" dirty="0"/>
          </a:p>
        </p:txBody>
      </p:sp>
      <p:sp>
        <p:nvSpPr>
          <p:cNvPr id="4" name="Slide Number Placeholder 3">
            <a:extLst>
              <a:ext uri="{FF2B5EF4-FFF2-40B4-BE49-F238E27FC236}">
                <a16:creationId xmlns:a16="http://schemas.microsoft.com/office/drawing/2014/main" id="{09B1EDC5-9EB7-4A85-B80A-8BB43D0DF30D}"/>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091694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77C91-A41A-4A25-A471-5B9BB71C00BC}"/>
              </a:ext>
            </a:extLst>
          </p:cNvPr>
          <p:cNvSpPr>
            <a:spLocks noGrp="1"/>
          </p:cNvSpPr>
          <p:nvPr>
            <p:ph type="title"/>
          </p:nvPr>
        </p:nvSpPr>
        <p:spPr/>
        <p:txBody>
          <a:bodyPr/>
          <a:lstStyle/>
          <a:p>
            <a:r>
              <a:rPr lang="en-IN" sz="4000" dirty="0"/>
              <a:t>Cons – dc motor</a:t>
            </a:r>
            <a:endParaRPr lang="en-IN" dirty="0"/>
          </a:p>
        </p:txBody>
      </p:sp>
      <p:sp>
        <p:nvSpPr>
          <p:cNvPr id="3" name="Content Placeholder 2">
            <a:extLst>
              <a:ext uri="{FF2B5EF4-FFF2-40B4-BE49-F238E27FC236}">
                <a16:creationId xmlns:a16="http://schemas.microsoft.com/office/drawing/2014/main" id="{8E3F0D80-0B9B-4B0A-A56C-A9620BAE21F2}"/>
              </a:ext>
            </a:extLst>
          </p:cNvPr>
          <p:cNvSpPr>
            <a:spLocks noGrp="1"/>
          </p:cNvSpPr>
          <p:nvPr>
            <p:ph idx="1"/>
          </p:nvPr>
        </p:nvSpPr>
        <p:spPr/>
        <p:txBody>
          <a:bodyPr>
            <a:normAutofit fontScale="92500" lnSpcReduction="20000"/>
          </a:bodyPr>
          <a:lstStyle/>
          <a:p>
            <a:pPr defTabSz="914400">
              <a:buClr>
                <a:schemeClr val="accent1">
                  <a:lumMod val="75000"/>
                </a:schemeClr>
              </a:buClr>
              <a:buSzTx/>
            </a:pPr>
            <a:r>
              <a:rPr lang="en-US" altLang="en-US" sz="2800" cap="none" dirty="0">
                <a:effectLst/>
                <a:latin typeface="Arial" panose="020B0604020202020204" pitchFamily="34" charset="0"/>
                <a:cs typeface="Arial" panose="020B0604020202020204" pitchFamily="34" charset="0"/>
              </a:rPr>
              <a:t>High initial cost</a:t>
            </a:r>
          </a:p>
          <a:p>
            <a:pPr defTabSz="914400">
              <a:buClr>
                <a:schemeClr val="accent1">
                  <a:lumMod val="75000"/>
                </a:schemeClr>
              </a:buClr>
              <a:buSzTx/>
            </a:pPr>
            <a:endParaRPr lang="en-US" altLang="en-US" sz="2800" cap="none" dirty="0">
              <a:effectLst/>
              <a:latin typeface="Arial" panose="020B0604020202020204" pitchFamily="34" charset="0"/>
              <a:cs typeface="Arial" panose="020B0604020202020204" pitchFamily="34" charset="0"/>
            </a:endParaRPr>
          </a:p>
          <a:p>
            <a:pPr defTabSz="914400">
              <a:buClr>
                <a:schemeClr val="accent1">
                  <a:lumMod val="75000"/>
                </a:schemeClr>
              </a:buClr>
              <a:buSzTx/>
            </a:pPr>
            <a:r>
              <a:rPr lang="en-US" altLang="en-US" sz="2800" cap="none" dirty="0">
                <a:effectLst/>
                <a:latin typeface="Arial" panose="020B0604020202020204" pitchFamily="34" charset="0"/>
                <a:cs typeface="Arial" panose="020B0604020202020204" pitchFamily="34" charset="0"/>
              </a:rPr>
              <a:t>Increased operation and maintenance cost due to presence of         commutator and brush gear</a:t>
            </a:r>
          </a:p>
          <a:p>
            <a:pPr defTabSz="914400">
              <a:buClr>
                <a:schemeClr val="accent1">
                  <a:lumMod val="75000"/>
                </a:schemeClr>
              </a:buClr>
              <a:buSzTx/>
            </a:pPr>
            <a:endParaRPr lang="en-US" altLang="en-US" sz="2800" cap="none" dirty="0">
              <a:effectLst/>
              <a:latin typeface="Arial" panose="020B0604020202020204" pitchFamily="34" charset="0"/>
              <a:cs typeface="Arial" panose="020B0604020202020204" pitchFamily="34" charset="0"/>
            </a:endParaRPr>
          </a:p>
          <a:p>
            <a:pPr defTabSz="914400">
              <a:buClr>
                <a:schemeClr val="accent1">
                  <a:lumMod val="75000"/>
                </a:schemeClr>
              </a:buClr>
              <a:buSzTx/>
            </a:pPr>
            <a:r>
              <a:rPr lang="en-US" altLang="en-US" sz="2800" cap="none" dirty="0">
                <a:effectLst/>
                <a:latin typeface="Arial" panose="020B0604020202020204" pitchFamily="34" charset="0"/>
                <a:cs typeface="Arial" panose="020B0604020202020204" pitchFamily="34" charset="0"/>
              </a:rPr>
              <a:t>Cannot operate in explosive and hazard conditions due to sparking occur at brus</a:t>
            </a:r>
            <a:r>
              <a:rPr lang="en-US" altLang="en-US" sz="2800" cap="none" dirty="0">
                <a:effectLst/>
                <a:cs typeface="Arial" panose="020B0604020202020204" pitchFamily="34" charset="0"/>
              </a:rPr>
              <a:t>h</a:t>
            </a:r>
            <a:endParaRPr lang="en-US" altLang="en-US" sz="6000" cap="none" dirty="0">
              <a:effectLst/>
            </a:endParaRPr>
          </a:p>
          <a:p>
            <a:pPr marL="0" indent="0">
              <a:buNone/>
            </a:pPr>
            <a:endParaRPr lang="en-IN" dirty="0"/>
          </a:p>
        </p:txBody>
      </p:sp>
      <p:sp>
        <p:nvSpPr>
          <p:cNvPr id="4" name="Slide Number Placeholder 3">
            <a:extLst>
              <a:ext uri="{FF2B5EF4-FFF2-40B4-BE49-F238E27FC236}">
                <a16:creationId xmlns:a16="http://schemas.microsoft.com/office/drawing/2014/main" id="{3E1182C9-B87B-4760-A777-0E5B1CB65292}"/>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986215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B1C9C7-9991-4FE4-AB6F-C525CEE3095B}"/>
              </a:ext>
            </a:extLst>
          </p:cNvPr>
          <p:cNvSpPr>
            <a:spLocks noGrp="1"/>
          </p:cNvSpPr>
          <p:nvPr>
            <p:ph idx="1"/>
          </p:nvPr>
        </p:nvSpPr>
        <p:spPr>
          <a:xfrm>
            <a:off x="1141413" y="781879"/>
            <a:ext cx="9905998" cy="5600492"/>
          </a:xfrm>
        </p:spPr>
        <p:txBody>
          <a:bodyPr>
            <a:normAutofit/>
          </a:bodyPr>
          <a:lstStyle/>
          <a:p>
            <a:pPr marL="0" indent="0">
              <a:buNone/>
            </a:pPr>
            <a:r>
              <a:rPr lang="en-IN" sz="4800" dirty="0"/>
              <a:t>There are two special type motors used in robotics</a:t>
            </a:r>
          </a:p>
          <a:p>
            <a:pPr marL="0" indent="0">
              <a:buNone/>
            </a:pPr>
            <a:endParaRPr lang="en-IN" sz="4800" dirty="0"/>
          </a:p>
          <a:p>
            <a:pPr>
              <a:buFont typeface="Courier New" panose="02070309020205020404" pitchFamily="49" charset="0"/>
              <a:buChar char="o"/>
            </a:pPr>
            <a:r>
              <a:rPr lang="en-IN" sz="3600" dirty="0"/>
              <a:t>Servo Motors</a:t>
            </a:r>
          </a:p>
          <a:p>
            <a:pPr>
              <a:buFont typeface="Courier New" panose="02070309020205020404" pitchFamily="49" charset="0"/>
              <a:buChar char="o"/>
            </a:pPr>
            <a:endParaRPr lang="en-IN" sz="3600" dirty="0"/>
          </a:p>
          <a:p>
            <a:pPr marL="0" indent="0">
              <a:buNone/>
            </a:pPr>
            <a:endParaRPr lang="en-IN" sz="3600" dirty="0"/>
          </a:p>
          <a:p>
            <a:pPr>
              <a:buFont typeface="Courier New" panose="02070309020205020404" pitchFamily="49" charset="0"/>
              <a:buChar char="o"/>
            </a:pPr>
            <a:r>
              <a:rPr lang="en-IN" sz="3600" dirty="0"/>
              <a:t>Stepper Motors</a:t>
            </a:r>
          </a:p>
          <a:p>
            <a:pPr marL="0" indent="0">
              <a:buNone/>
            </a:pPr>
            <a:endParaRPr lang="en-IN" dirty="0"/>
          </a:p>
        </p:txBody>
      </p:sp>
      <p:pic>
        <p:nvPicPr>
          <p:cNvPr id="5" name="Picture 4">
            <a:extLst>
              <a:ext uri="{FF2B5EF4-FFF2-40B4-BE49-F238E27FC236}">
                <a16:creationId xmlns:a16="http://schemas.microsoft.com/office/drawing/2014/main" id="{839D5EC7-2C07-4A00-8C95-D01011AD1741}"/>
              </a:ext>
            </a:extLst>
          </p:cNvPr>
          <p:cNvPicPr>
            <a:picLocks noChangeAspect="1"/>
          </p:cNvPicPr>
          <p:nvPr/>
        </p:nvPicPr>
        <p:blipFill>
          <a:blip r:embed="rId2"/>
          <a:stretch>
            <a:fillRect/>
          </a:stretch>
        </p:blipFill>
        <p:spPr>
          <a:xfrm>
            <a:off x="7396579" y="2383217"/>
            <a:ext cx="2449789" cy="1816998"/>
          </a:xfrm>
          <a:prstGeom prst="rect">
            <a:avLst/>
          </a:prstGeom>
        </p:spPr>
      </p:pic>
      <p:pic>
        <p:nvPicPr>
          <p:cNvPr id="7" name="Picture 6">
            <a:extLst>
              <a:ext uri="{FF2B5EF4-FFF2-40B4-BE49-F238E27FC236}">
                <a16:creationId xmlns:a16="http://schemas.microsoft.com/office/drawing/2014/main" id="{532100E3-55BD-42EA-80BB-BFA5FDF82824}"/>
              </a:ext>
            </a:extLst>
          </p:cNvPr>
          <p:cNvPicPr>
            <a:picLocks noChangeAspect="1"/>
          </p:cNvPicPr>
          <p:nvPr/>
        </p:nvPicPr>
        <p:blipFill>
          <a:blip r:embed="rId3"/>
          <a:stretch>
            <a:fillRect/>
          </a:stretch>
        </p:blipFill>
        <p:spPr>
          <a:xfrm>
            <a:off x="7396579" y="4605493"/>
            <a:ext cx="2449788" cy="1995901"/>
          </a:xfrm>
          <a:prstGeom prst="rect">
            <a:avLst/>
          </a:prstGeom>
        </p:spPr>
      </p:pic>
      <p:sp>
        <p:nvSpPr>
          <p:cNvPr id="2" name="Slide Number Placeholder 1">
            <a:extLst>
              <a:ext uri="{FF2B5EF4-FFF2-40B4-BE49-F238E27FC236}">
                <a16:creationId xmlns:a16="http://schemas.microsoft.com/office/drawing/2014/main" id="{A38070A6-FB35-4625-AAC8-DEFDF1010560}"/>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225851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02804-B132-427E-B060-A83C9469C2C5}"/>
              </a:ext>
            </a:extLst>
          </p:cNvPr>
          <p:cNvSpPr>
            <a:spLocks noGrp="1"/>
          </p:cNvSpPr>
          <p:nvPr>
            <p:ph type="title"/>
          </p:nvPr>
        </p:nvSpPr>
        <p:spPr>
          <a:xfrm>
            <a:off x="717344" y="212034"/>
            <a:ext cx="9905998" cy="1905000"/>
          </a:xfrm>
        </p:spPr>
        <p:txBody>
          <a:bodyPr>
            <a:normAutofit/>
          </a:bodyPr>
          <a:lstStyle/>
          <a:p>
            <a:r>
              <a:rPr lang="en-IN" sz="4000" dirty="0"/>
              <a:t>Servo motors</a:t>
            </a:r>
          </a:p>
        </p:txBody>
      </p:sp>
      <p:sp>
        <p:nvSpPr>
          <p:cNvPr id="3" name="Content Placeholder 2">
            <a:extLst>
              <a:ext uri="{FF2B5EF4-FFF2-40B4-BE49-F238E27FC236}">
                <a16:creationId xmlns:a16="http://schemas.microsoft.com/office/drawing/2014/main" id="{7B3953C9-53F2-4AA9-955D-AB01552CCB40}"/>
              </a:ext>
            </a:extLst>
          </p:cNvPr>
          <p:cNvSpPr>
            <a:spLocks noGrp="1"/>
          </p:cNvSpPr>
          <p:nvPr>
            <p:ph idx="1"/>
          </p:nvPr>
        </p:nvSpPr>
        <p:spPr>
          <a:xfrm>
            <a:off x="717344" y="2282685"/>
            <a:ext cx="9905998" cy="3124201"/>
          </a:xfrm>
        </p:spPr>
        <p:txBody>
          <a:bodyPr>
            <a:normAutofit lnSpcReduction="10000"/>
          </a:bodyPr>
          <a:lstStyle/>
          <a:p>
            <a:pPr marL="0" indent="0" algn="just">
              <a:buNone/>
            </a:pPr>
            <a:r>
              <a:rPr lang="en-US" sz="2800" dirty="0">
                <a:effectLst/>
              </a:rPr>
              <a:t>A servomotor is a rotary actuator or linear actuator that allows for precise control of angular or linear position, velocity and acceleration. </a:t>
            </a:r>
          </a:p>
          <a:p>
            <a:pPr marL="0" indent="0" algn="just">
              <a:buNone/>
            </a:pPr>
            <a:r>
              <a:rPr lang="en-US" sz="3200" dirty="0">
                <a:effectLst/>
              </a:rPr>
              <a:t>           </a:t>
            </a:r>
            <a:r>
              <a:rPr lang="en-US" sz="2800" dirty="0">
                <a:effectLst/>
              </a:rPr>
              <a:t>A servomotor uses position feedback to control its motion and final position. The input to its control is a signal (either analog or digital) representing the position commanded for the output shaft.</a:t>
            </a:r>
            <a:endParaRPr lang="en-IN" sz="3200" dirty="0"/>
          </a:p>
        </p:txBody>
      </p:sp>
      <p:sp>
        <p:nvSpPr>
          <p:cNvPr id="4" name="Slide Number Placeholder 3">
            <a:extLst>
              <a:ext uri="{FF2B5EF4-FFF2-40B4-BE49-F238E27FC236}">
                <a16:creationId xmlns:a16="http://schemas.microsoft.com/office/drawing/2014/main" id="{1E7592AB-D8AA-48F5-BFA9-3A9B6F307F9A}"/>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596980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74FA62-F806-466D-B122-D1FB04174553}"/>
              </a:ext>
            </a:extLst>
          </p:cNvPr>
          <p:cNvSpPr>
            <a:spLocks noGrp="1"/>
          </p:cNvSpPr>
          <p:nvPr>
            <p:ph idx="1"/>
          </p:nvPr>
        </p:nvSpPr>
        <p:spPr>
          <a:xfrm>
            <a:off x="1141413" y="1258957"/>
            <a:ext cx="9905998" cy="4532243"/>
          </a:xfrm>
        </p:spPr>
        <p:txBody>
          <a:bodyPr>
            <a:normAutofit/>
          </a:bodyPr>
          <a:lstStyle/>
          <a:p>
            <a:pPr marL="0" indent="0">
              <a:buNone/>
            </a:pPr>
            <a:r>
              <a:rPr lang="en-IN" sz="2800" dirty="0"/>
              <a:t>A DC servo motor is an assembly of four separate components , namely</a:t>
            </a:r>
          </a:p>
          <a:p>
            <a:pPr marL="0" indent="0">
              <a:buNone/>
            </a:pPr>
            <a:endParaRPr lang="en-IN" sz="2800" dirty="0"/>
          </a:p>
          <a:p>
            <a:r>
              <a:rPr lang="en-IN" sz="2800" dirty="0"/>
              <a:t>DC motor</a:t>
            </a:r>
          </a:p>
          <a:p>
            <a:r>
              <a:rPr lang="en-IN" sz="2800" dirty="0"/>
              <a:t>Gear assembly</a:t>
            </a:r>
          </a:p>
          <a:p>
            <a:r>
              <a:rPr lang="en-IN" sz="2800" dirty="0"/>
              <a:t>Position sensing device</a:t>
            </a:r>
          </a:p>
          <a:p>
            <a:r>
              <a:rPr lang="en-IN" sz="2800" dirty="0"/>
              <a:t>Control circuit</a:t>
            </a:r>
          </a:p>
          <a:p>
            <a:endParaRPr lang="en-IN" dirty="0"/>
          </a:p>
          <a:p>
            <a:endParaRPr lang="en-IN" dirty="0"/>
          </a:p>
        </p:txBody>
      </p:sp>
      <p:pic>
        <p:nvPicPr>
          <p:cNvPr id="5" name="Picture 4">
            <a:extLst>
              <a:ext uri="{FF2B5EF4-FFF2-40B4-BE49-F238E27FC236}">
                <a16:creationId xmlns:a16="http://schemas.microsoft.com/office/drawing/2014/main" id="{76BDCC57-6BC7-41BD-817B-8FED893A6EF3}"/>
              </a:ext>
            </a:extLst>
          </p:cNvPr>
          <p:cNvPicPr>
            <a:picLocks noChangeAspect="1"/>
          </p:cNvPicPr>
          <p:nvPr/>
        </p:nvPicPr>
        <p:blipFill>
          <a:blip r:embed="rId2"/>
          <a:stretch>
            <a:fillRect/>
          </a:stretch>
        </p:blipFill>
        <p:spPr>
          <a:xfrm>
            <a:off x="6705602" y="2662030"/>
            <a:ext cx="3916018" cy="2937013"/>
          </a:xfrm>
          <a:prstGeom prst="rect">
            <a:avLst/>
          </a:prstGeom>
        </p:spPr>
      </p:pic>
      <p:sp>
        <p:nvSpPr>
          <p:cNvPr id="2" name="Slide Number Placeholder 1">
            <a:extLst>
              <a:ext uri="{FF2B5EF4-FFF2-40B4-BE49-F238E27FC236}">
                <a16:creationId xmlns:a16="http://schemas.microsoft.com/office/drawing/2014/main" id="{3AD3E8B2-E03F-40F5-BAF0-504EDC3CFDFD}"/>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43360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3105E09-3230-4577-92B6-55FE103A7284}"/>
              </a:ext>
            </a:extLst>
          </p:cNvPr>
          <p:cNvPicPr>
            <a:picLocks noGrp="1" noChangeAspect="1"/>
          </p:cNvPicPr>
          <p:nvPr>
            <p:ph idx="1"/>
          </p:nvPr>
        </p:nvPicPr>
        <p:blipFill>
          <a:blip r:embed="rId2"/>
          <a:stretch>
            <a:fillRect/>
          </a:stretch>
        </p:blipFill>
        <p:spPr>
          <a:xfrm>
            <a:off x="2238029" y="682474"/>
            <a:ext cx="7315200" cy="5493051"/>
          </a:xfrm>
        </p:spPr>
      </p:pic>
      <p:sp>
        <p:nvSpPr>
          <p:cNvPr id="2" name="Slide Number Placeholder 1">
            <a:extLst>
              <a:ext uri="{FF2B5EF4-FFF2-40B4-BE49-F238E27FC236}">
                <a16:creationId xmlns:a16="http://schemas.microsoft.com/office/drawing/2014/main" id="{901DEC3E-00F4-4BE3-A980-00763B31E39F}"/>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45320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78869C3-242C-4640-8C11-CC44842E9DBC}"/>
              </a:ext>
            </a:extLst>
          </p:cNvPr>
          <p:cNvPicPr>
            <a:picLocks noGrp="1" noChangeAspect="1"/>
          </p:cNvPicPr>
          <p:nvPr>
            <p:ph idx="1"/>
          </p:nvPr>
        </p:nvPicPr>
        <p:blipFill>
          <a:blip r:embed="rId2"/>
          <a:stretch>
            <a:fillRect/>
          </a:stretch>
        </p:blipFill>
        <p:spPr>
          <a:xfrm>
            <a:off x="3448797" y="931980"/>
            <a:ext cx="5294403" cy="4994038"/>
          </a:xfrm>
        </p:spPr>
      </p:pic>
      <p:sp>
        <p:nvSpPr>
          <p:cNvPr id="2" name="Slide Number Placeholder 1">
            <a:extLst>
              <a:ext uri="{FF2B5EF4-FFF2-40B4-BE49-F238E27FC236}">
                <a16:creationId xmlns:a16="http://schemas.microsoft.com/office/drawing/2014/main" id="{FA8CB9A8-301A-4020-B9C4-A13DFC6A8582}"/>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2976736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35783-7ADC-4374-9699-E6FBEAFEE7F6}"/>
              </a:ext>
            </a:extLst>
          </p:cNvPr>
          <p:cNvSpPr>
            <a:spLocks noGrp="1"/>
          </p:cNvSpPr>
          <p:nvPr>
            <p:ph type="title"/>
          </p:nvPr>
        </p:nvSpPr>
        <p:spPr/>
        <p:txBody>
          <a:bodyPr>
            <a:normAutofit/>
          </a:bodyPr>
          <a:lstStyle/>
          <a:p>
            <a:r>
              <a:rPr lang="en-IN" sz="4000" dirty="0"/>
              <a:t>Stepper motor</a:t>
            </a:r>
          </a:p>
        </p:txBody>
      </p:sp>
      <p:sp>
        <p:nvSpPr>
          <p:cNvPr id="3" name="Content Placeholder 2">
            <a:extLst>
              <a:ext uri="{FF2B5EF4-FFF2-40B4-BE49-F238E27FC236}">
                <a16:creationId xmlns:a16="http://schemas.microsoft.com/office/drawing/2014/main" id="{D88B8839-254B-4C4B-A19E-C7290D06020A}"/>
              </a:ext>
            </a:extLst>
          </p:cNvPr>
          <p:cNvSpPr>
            <a:spLocks noGrp="1"/>
          </p:cNvSpPr>
          <p:nvPr>
            <p:ph idx="1"/>
          </p:nvPr>
        </p:nvSpPr>
        <p:spPr/>
        <p:txBody>
          <a:bodyPr>
            <a:normAutofit/>
          </a:bodyPr>
          <a:lstStyle/>
          <a:p>
            <a:pPr marL="0" indent="0">
              <a:buNone/>
            </a:pPr>
            <a:r>
              <a:rPr lang="en-US" sz="2800" dirty="0">
                <a:effectLst/>
              </a:rPr>
              <a:t>A Stepper motor or step motor or stepping motor is a Brushless DC electric motor that divides a full rotation into a number of equal steps. The motor's position can then be commanded to move and hold at one of these steps without any position sensor for feedback </a:t>
            </a:r>
            <a:endParaRPr lang="en-IN" sz="2800" dirty="0"/>
          </a:p>
        </p:txBody>
      </p:sp>
      <p:sp>
        <p:nvSpPr>
          <p:cNvPr id="4" name="Slide Number Placeholder 3">
            <a:extLst>
              <a:ext uri="{FF2B5EF4-FFF2-40B4-BE49-F238E27FC236}">
                <a16:creationId xmlns:a16="http://schemas.microsoft.com/office/drawing/2014/main" id="{D0896C61-0142-48CD-B085-0953F058D958}"/>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595720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E3A89-70B6-47FF-8295-B63620EEE4E2}"/>
              </a:ext>
            </a:extLst>
          </p:cNvPr>
          <p:cNvSpPr>
            <a:spLocks noGrp="1"/>
          </p:cNvSpPr>
          <p:nvPr>
            <p:ph type="title"/>
          </p:nvPr>
        </p:nvSpPr>
        <p:spPr/>
        <p:txBody>
          <a:bodyPr>
            <a:normAutofit/>
          </a:bodyPr>
          <a:lstStyle/>
          <a:p>
            <a:pPr algn="ctr"/>
            <a:r>
              <a:rPr lang="en-IN" sz="3600" dirty="0"/>
              <a:t>Working of a Stepper motor</a:t>
            </a:r>
          </a:p>
        </p:txBody>
      </p:sp>
      <p:pic>
        <p:nvPicPr>
          <p:cNvPr id="7" name="Content Placeholder 6">
            <a:extLst>
              <a:ext uri="{FF2B5EF4-FFF2-40B4-BE49-F238E27FC236}">
                <a16:creationId xmlns:a16="http://schemas.microsoft.com/office/drawing/2014/main" id="{4ECAA773-967D-4061-8D0D-4133729EA291}"/>
              </a:ext>
            </a:extLst>
          </p:cNvPr>
          <p:cNvPicPr>
            <a:picLocks noGrp="1" noChangeAspect="1"/>
          </p:cNvPicPr>
          <p:nvPr>
            <p:ph idx="1"/>
          </p:nvPr>
        </p:nvPicPr>
        <p:blipFill>
          <a:blip r:embed="rId2"/>
          <a:stretch>
            <a:fillRect/>
          </a:stretch>
        </p:blipFill>
        <p:spPr>
          <a:xfrm>
            <a:off x="4042668" y="2369692"/>
            <a:ext cx="3829123" cy="3855805"/>
          </a:xfrm>
        </p:spPr>
      </p:pic>
      <p:sp>
        <p:nvSpPr>
          <p:cNvPr id="3" name="Slide Number Placeholder 2">
            <a:extLst>
              <a:ext uri="{FF2B5EF4-FFF2-40B4-BE49-F238E27FC236}">
                <a16:creationId xmlns:a16="http://schemas.microsoft.com/office/drawing/2014/main" id="{0CF7899C-B84F-4200-965F-6108D6DA4A15}"/>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065687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4C6E7-5C3D-429B-86E2-4EB9042B8C5D}"/>
              </a:ext>
            </a:extLst>
          </p:cNvPr>
          <p:cNvSpPr>
            <a:spLocks noGrp="1"/>
          </p:cNvSpPr>
          <p:nvPr>
            <p:ph type="title"/>
          </p:nvPr>
        </p:nvSpPr>
        <p:spPr/>
        <p:txBody>
          <a:bodyPr/>
          <a:lstStyle/>
          <a:p>
            <a:r>
              <a:rPr lang="en-IN" sz="4800" dirty="0"/>
              <a:t>GEARS</a:t>
            </a:r>
            <a:endParaRPr lang="en-IN" dirty="0"/>
          </a:p>
        </p:txBody>
      </p:sp>
      <p:sp>
        <p:nvSpPr>
          <p:cNvPr id="3" name="Content Placeholder 2">
            <a:extLst>
              <a:ext uri="{FF2B5EF4-FFF2-40B4-BE49-F238E27FC236}">
                <a16:creationId xmlns:a16="http://schemas.microsoft.com/office/drawing/2014/main" id="{7200F704-A06D-40B6-892B-4754F6C102A5}"/>
              </a:ext>
            </a:extLst>
          </p:cNvPr>
          <p:cNvSpPr>
            <a:spLocks noGrp="1"/>
          </p:cNvSpPr>
          <p:nvPr>
            <p:ph idx="1"/>
          </p:nvPr>
        </p:nvSpPr>
        <p:spPr/>
        <p:txBody>
          <a:bodyPr>
            <a:normAutofit/>
          </a:bodyPr>
          <a:lstStyle/>
          <a:p>
            <a:pPr marL="0" indent="0">
              <a:buNone/>
            </a:pPr>
            <a:r>
              <a:rPr lang="en-IN" sz="2400" dirty="0"/>
              <a:t>A Gear is a rotating machine element which are used to transmit Torque. They have cut teeth which mesh with another gear </a:t>
            </a:r>
          </a:p>
          <a:p>
            <a:pPr marL="0" indent="0">
              <a:buNone/>
            </a:pPr>
            <a:r>
              <a:rPr lang="en-IN" sz="2400" dirty="0"/>
              <a:t>Gears have the ability to change the speed ,torque and the direction of power source ,thus creating a mechanical advantage through their gear ratio</a:t>
            </a:r>
          </a:p>
        </p:txBody>
      </p:sp>
      <p:sp>
        <p:nvSpPr>
          <p:cNvPr id="4" name="Slide Number Placeholder 3">
            <a:extLst>
              <a:ext uri="{FF2B5EF4-FFF2-40B4-BE49-F238E27FC236}">
                <a16:creationId xmlns:a16="http://schemas.microsoft.com/office/drawing/2014/main" id="{2F0D548C-1C31-4C71-8ACE-D5A9606FA1CF}"/>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4037908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D6626-AF81-4E10-9BCB-FE94A03B535E}"/>
              </a:ext>
            </a:extLst>
          </p:cNvPr>
          <p:cNvSpPr>
            <a:spLocks noGrp="1"/>
          </p:cNvSpPr>
          <p:nvPr>
            <p:ph type="title"/>
          </p:nvPr>
        </p:nvSpPr>
        <p:spPr>
          <a:xfrm>
            <a:off x="1012135" y="-212035"/>
            <a:ext cx="9905998" cy="1905000"/>
          </a:xfrm>
        </p:spPr>
        <p:txBody>
          <a:bodyPr/>
          <a:lstStyle/>
          <a:p>
            <a:pPr algn="ctr"/>
            <a:r>
              <a:rPr lang="en-IN" dirty="0"/>
              <a:t> </a:t>
            </a:r>
            <a:r>
              <a:rPr lang="en-IN" sz="4400" dirty="0"/>
              <a:t>servo motor vs stepper motor</a:t>
            </a:r>
            <a:endParaRPr lang="en-IN" dirty="0"/>
          </a:p>
        </p:txBody>
      </p:sp>
      <p:graphicFrame>
        <p:nvGraphicFramePr>
          <p:cNvPr id="5" name="Content Placeholder 4">
            <a:extLst>
              <a:ext uri="{FF2B5EF4-FFF2-40B4-BE49-F238E27FC236}">
                <a16:creationId xmlns:a16="http://schemas.microsoft.com/office/drawing/2014/main" id="{C3AD4077-881D-4A31-BFC4-D3BC644C758A}"/>
              </a:ext>
            </a:extLst>
          </p:cNvPr>
          <p:cNvGraphicFramePr>
            <a:graphicFrameLocks noGrp="1"/>
          </p:cNvGraphicFramePr>
          <p:nvPr>
            <p:ph idx="1"/>
            <p:extLst>
              <p:ext uri="{D42A27DB-BD31-4B8C-83A1-F6EECF244321}">
                <p14:modId xmlns:p14="http://schemas.microsoft.com/office/powerpoint/2010/main" val="1410281890"/>
              </p:ext>
            </p:extLst>
          </p:nvPr>
        </p:nvGraphicFramePr>
        <p:xfrm>
          <a:off x="786115" y="1352343"/>
          <a:ext cx="10279064" cy="5048460"/>
        </p:xfrm>
        <a:graphic>
          <a:graphicData uri="http://schemas.openxmlformats.org/drawingml/2006/table">
            <a:tbl>
              <a:tblPr firstRow="1" bandRow="1">
                <a:tableStyleId>{073A0DAA-6AF3-43AB-8588-CEC1D06C72B9}</a:tableStyleId>
              </a:tblPr>
              <a:tblGrid>
                <a:gridCol w="5139532">
                  <a:extLst>
                    <a:ext uri="{9D8B030D-6E8A-4147-A177-3AD203B41FA5}">
                      <a16:colId xmlns:a16="http://schemas.microsoft.com/office/drawing/2014/main" val="4046610349"/>
                    </a:ext>
                  </a:extLst>
                </a:gridCol>
                <a:gridCol w="5139532">
                  <a:extLst>
                    <a:ext uri="{9D8B030D-6E8A-4147-A177-3AD203B41FA5}">
                      <a16:colId xmlns:a16="http://schemas.microsoft.com/office/drawing/2014/main" val="1659594405"/>
                    </a:ext>
                  </a:extLst>
                </a:gridCol>
              </a:tblGrid>
              <a:tr h="841410">
                <a:tc>
                  <a:txBody>
                    <a:bodyPr/>
                    <a:lstStyle/>
                    <a:p>
                      <a:pPr algn="ctr"/>
                      <a:r>
                        <a:rPr lang="en-IN" sz="3200" dirty="0">
                          <a:solidFill>
                            <a:schemeClr val="tx1">
                              <a:lumMod val="65000"/>
                            </a:schemeClr>
                          </a:solidFill>
                        </a:rPr>
                        <a:t>SERVO MOTER</a:t>
                      </a:r>
                    </a:p>
                  </a:txBody>
                  <a:tcPr/>
                </a:tc>
                <a:tc>
                  <a:txBody>
                    <a:bodyPr/>
                    <a:lstStyle/>
                    <a:p>
                      <a:pPr algn="ctr"/>
                      <a:r>
                        <a:rPr lang="en-IN" sz="3200" dirty="0">
                          <a:solidFill>
                            <a:schemeClr val="tx1">
                              <a:lumMod val="65000"/>
                            </a:schemeClr>
                          </a:solidFill>
                        </a:rPr>
                        <a:t>STEPPER MOTOR</a:t>
                      </a:r>
                      <a:endParaRPr lang="en-IN" dirty="0">
                        <a:solidFill>
                          <a:schemeClr val="tx1">
                            <a:lumMod val="65000"/>
                          </a:schemeClr>
                        </a:solidFill>
                      </a:endParaRPr>
                    </a:p>
                  </a:txBody>
                  <a:tcPr/>
                </a:tc>
                <a:extLst>
                  <a:ext uri="{0D108BD9-81ED-4DB2-BD59-A6C34878D82A}">
                    <a16:rowId xmlns:a16="http://schemas.microsoft.com/office/drawing/2014/main" val="3251100086"/>
                  </a:ext>
                </a:extLst>
              </a:tr>
              <a:tr h="841410">
                <a:tc>
                  <a:txBody>
                    <a:bodyPr/>
                    <a:lstStyle/>
                    <a:p>
                      <a:r>
                        <a:rPr lang="en-IN" dirty="0"/>
                        <a:t>OPERATE IN A CLOSED LOOP-IT HAS AN INTERNAL FEEDBACK</a:t>
                      </a:r>
                    </a:p>
                  </a:txBody>
                  <a:tcPr/>
                </a:tc>
                <a:tc>
                  <a:txBody>
                    <a:bodyPr/>
                    <a:lstStyle/>
                    <a:p>
                      <a:r>
                        <a:rPr lang="en-IN" dirty="0"/>
                        <a:t>OPERATE IN AN OPEN LOOP-NO FEEDBACK AND THUS MORE PRONE TO ERROR</a:t>
                      </a:r>
                    </a:p>
                  </a:txBody>
                  <a:tcPr/>
                </a:tc>
                <a:extLst>
                  <a:ext uri="{0D108BD9-81ED-4DB2-BD59-A6C34878D82A}">
                    <a16:rowId xmlns:a16="http://schemas.microsoft.com/office/drawing/2014/main" val="1436561405"/>
                  </a:ext>
                </a:extLst>
              </a:tr>
              <a:tr h="841410">
                <a:tc>
                  <a:txBody>
                    <a:bodyPr/>
                    <a:lstStyle/>
                    <a:p>
                      <a:r>
                        <a:rPr lang="en-IN" dirty="0"/>
                        <a:t>MAINTAINS THE TORQUE IN HIGH ROTATIONAL SPEEDS</a:t>
                      </a:r>
                    </a:p>
                  </a:txBody>
                  <a:tcPr/>
                </a:tc>
                <a:tc>
                  <a:txBody>
                    <a:bodyPr/>
                    <a:lstStyle/>
                    <a:p>
                      <a:r>
                        <a:rPr lang="en-IN" dirty="0"/>
                        <a:t>LOSES TORQUE IN HIGH ROTATIONAL SPEEDS</a:t>
                      </a:r>
                    </a:p>
                    <a:p>
                      <a:endParaRPr lang="en-IN" dirty="0"/>
                    </a:p>
                  </a:txBody>
                  <a:tcPr/>
                </a:tc>
                <a:extLst>
                  <a:ext uri="{0D108BD9-81ED-4DB2-BD59-A6C34878D82A}">
                    <a16:rowId xmlns:a16="http://schemas.microsoft.com/office/drawing/2014/main" val="840281170"/>
                  </a:ext>
                </a:extLst>
              </a:tr>
              <a:tr h="841410">
                <a:tc>
                  <a:txBody>
                    <a:bodyPr/>
                    <a:lstStyle/>
                    <a:p>
                      <a:r>
                        <a:rPr lang="en-IN" dirty="0"/>
                        <a:t>HIGH POWER TO WEIGHT RATIO</a:t>
                      </a:r>
                    </a:p>
                  </a:txBody>
                  <a:tcPr/>
                </a:tc>
                <a:tc>
                  <a:txBody>
                    <a:bodyPr/>
                    <a:lstStyle/>
                    <a:p>
                      <a:r>
                        <a:rPr lang="en-IN" dirty="0"/>
                        <a:t>SMALL POWER TO WEIGHT RATIO</a:t>
                      </a:r>
                    </a:p>
                  </a:txBody>
                  <a:tcPr/>
                </a:tc>
                <a:extLst>
                  <a:ext uri="{0D108BD9-81ED-4DB2-BD59-A6C34878D82A}">
                    <a16:rowId xmlns:a16="http://schemas.microsoft.com/office/drawing/2014/main" val="2246642124"/>
                  </a:ext>
                </a:extLst>
              </a:tr>
              <a:tr h="841410">
                <a:tc>
                  <a:txBody>
                    <a:bodyPr/>
                    <a:lstStyle/>
                    <a:p>
                      <a:r>
                        <a:rPr lang="en-IN" dirty="0"/>
                        <a:t>TYPICALLY HAS 4 TO 12 POLES</a:t>
                      </a:r>
                    </a:p>
                  </a:txBody>
                  <a:tcPr/>
                </a:tc>
                <a:tc>
                  <a:txBody>
                    <a:bodyPr/>
                    <a:lstStyle/>
                    <a:p>
                      <a:r>
                        <a:rPr lang="en-IN" dirty="0"/>
                        <a:t>TYPICALLY HAS 50 TO 100 POLES</a:t>
                      </a:r>
                    </a:p>
                  </a:txBody>
                  <a:tcPr/>
                </a:tc>
                <a:extLst>
                  <a:ext uri="{0D108BD9-81ED-4DB2-BD59-A6C34878D82A}">
                    <a16:rowId xmlns:a16="http://schemas.microsoft.com/office/drawing/2014/main" val="2731358403"/>
                  </a:ext>
                </a:extLst>
              </a:tr>
              <a:tr h="841410">
                <a:tc>
                  <a:txBody>
                    <a:bodyPr/>
                    <a:lstStyle/>
                    <a:p>
                      <a:r>
                        <a:rPr lang="en-IN" dirty="0"/>
                        <a:t>EXPENSIVE</a:t>
                      </a:r>
                    </a:p>
                  </a:txBody>
                  <a:tcPr/>
                </a:tc>
                <a:tc>
                  <a:txBody>
                    <a:bodyPr/>
                    <a:lstStyle/>
                    <a:p>
                      <a:r>
                        <a:rPr lang="en-IN" dirty="0"/>
                        <a:t>CHEAP COMPARED TO SERVOs</a:t>
                      </a:r>
                    </a:p>
                  </a:txBody>
                  <a:tcPr/>
                </a:tc>
                <a:extLst>
                  <a:ext uri="{0D108BD9-81ED-4DB2-BD59-A6C34878D82A}">
                    <a16:rowId xmlns:a16="http://schemas.microsoft.com/office/drawing/2014/main" val="1984078487"/>
                  </a:ext>
                </a:extLst>
              </a:tr>
            </a:tbl>
          </a:graphicData>
        </a:graphic>
      </p:graphicFrame>
      <p:sp>
        <p:nvSpPr>
          <p:cNvPr id="4" name="Slide Number Placeholder 3">
            <a:extLst>
              <a:ext uri="{FF2B5EF4-FFF2-40B4-BE49-F238E27FC236}">
                <a16:creationId xmlns:a16="http://schemas.microsoft.com/office/drawing/2014/main" id="{E589284F-BC88-4BDF-924C-9142893D2586}"/>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456577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38EF-D5D3-47DA-B9BE-21136F7A4C34}"/>
              </a:ext>
            </a:extLst>
          </p:cNvPr>
          <p:cNvSpPr>
            <a:spLocks noGrp="1"/>
          </p:cNvSpPr>
          <p:nvPr>
            <p:ph type="title"/>
          </p:nvPr>
        </p:nvSpPr>
        <p:spPr>
          <a:xfrm>
            <a:off x="3407535" y="0"/>
            <a:ext cx="4954587" cy="1020417"/>
          </a:xfrm>
        </p:spPr>
        <p:txBody>
          <a:bodyPr/>
          <a:lstStyle/>
          <a:p>
            <a:pPr algn="ctr"/>
            <a:r>
              <a:rPr lang="en-IN" dirty="0"/>
              <a:t>TYPES OF Gear</a:t>
            </a:r>
          </a:p>
        </p:txBody>
      </p:sp>
      <p:sp>
        <p:nvSpPr>
          <p:cNvPr id="3" name="Content Placeholder 2">
            <a:extLst>
              <a:ext uri="{FF2B5EF4-FFF2-40B4-BE49-F238E27FC236}">
                <a16:creationId xmlns:a16="http://schemas.microsoft.com/office/drawing/2014/main" id="{0514EBA9-01A7-4F6E-AA86-60F047B3DE3C}"/>
              </a:ext>
            </a:extLst>
          </p:cNvPr>
          <p:cNvSpPr>
            <a:spLocks noGrp="1"/>
          </p:cNvSpPr>
          <p:nvPr>
            <p:ph idx="1"/>
          </p:nvPr>
        </p:nvSpPr>
        <p:spPr>
          <a:xfrm>
            <a:off x="1126821" y="1020417"/>
            <a:ext cx="6306309" cy="5526157"/>
          </a:xfrm>
        </p:spPr>
        <p:txBody>
          <a:bodyPr>
            <a:normAutofit/>
          </a:bodyPr>
          <a:lstStyle/>
          <a:p>
            <a:r>
              <a:rPr lang="en-IN" b="1" u="sng" dirty="0"/>
              <a:t>SPUR GEAR </a:t>
            </a:r>
            <a:r>
              <a:rPr lang="en-US" dirty="0">
                <a:effectLst/>
              </a:rPr>
              <a:t>Gears having cylindrical pitch surfaces are called cylindrical gears. It has  a tooth line which is straight and parallel to the shaft.</a:t>
            </a:r>
          </a:p>
          <a:p>
            <a:endParaRPr lang="en-US" dirty="0">
              <a:effectLst/>
            </a:endParaRPr>
          </a:p>
          <a:p>
            <a:r>
              <a:rPr lang="en-US" b="1" u="sng" dirty="0">
                <a:effectLst/>
              </a:rPr>
              <a:t>HELICAL GEARS </a:t>
            </a:r>
            <a:r>
              <a:rPr lang="en-US" dirty="0">
                <a:effectLst/>
              </a:rPr>
              <a:t>are used with parallel shafts similar to spur gears and are cylindrical gears with winding tooth lines. They have better teeth meshing than spur gears and have superior quietness and can transmit higher loads.</a:t>
            </a:r>
          </a:p>
          <a:p>
            <a:endParaRPr lang="en-US" dirty="0">
              <a:effectLst/>
            </a:endParaRPr>
          </a:p>
          <a:p>
            <a:r>
              <a:rPr lang="en-US" b="1" u="sng" dirty="0">
                <a:effectLst/>
              </a:rPr>
              <a:t>BEVEL GEARS </a:t>
            </a:r>
            <a:r>
              <a:rPr lang="en-US" dirty="0">
                <a:effectLst/>
              </a:rPr>
              <a:t>have a cone shaped appearance and are used to transmit force between two shafts which intersect at one point </a:t>
            </a:r>
          </a:p>
        </p:txBody>
      </p:sp>
      <p:sp>
        <p:nvSpPr>
          <p:cNvPr id="4" name="Slide Number Placeholder 3">
            <a:extLst>
              <a:ext uri="{FF2B5EF4-FFF2-40B4-BE49-F238E27FC236}">
                <a16:creationId xmlns:a16="http://schemas.microsoft.com/office/drawing/2014/main" id="{38EC6BC6-ABE6-4C23-ACAB-3AFD76EA41FC}"/>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6" name="Picture 5">
            <a:extLst>
              <a:ext uri="{FF2B5EF4-FFF2-40B4-BE49-F238E27FC236}">
                <a16:creationId xmlns:a16="http://schemas.microsoft.com/office/drawing/2014/main" id="{5FEBCD8D-0A27-452B-98B7-245FE42666DA}"/>
              </a:ext>
            </a:extLst>
          </p:cNvPr>
          <p:cNvPicPr>
            <a:picLocks noChangeAspect="1"/>
          </p:cNvPicPr>
          <p:nvPr/>
        </p:nvPicPr>
        <p:blipFill>
          <a:blip r:embed="rId2"/>
          <a:stretch>
            <a:fillRect/>
          </a:stretch>
        </p:blipFill>
        <p:spPr>
          <a:xfrm>
            <a:off x="9368900" y="1020417"/>
            <a:ext cx="1696279" cy="1696279"/>
          </a:xfrm>
          <a:prstGeom prst="rect">
            <a:avLst/>
          </a:prstGeom>
        </p:spPr>
      </p:pic>
      <p:pic>
        <p:nvPicPr>
          <p:cNvPr id="8" name="Picture 7">
            <a:extLst>
              <a:ext uri="{FF2B5EF4-FFF2-40B4-BE49-F238E27FC236}">
                <a16:creationId xmlns:a16="http://schemas.microsoft.com/office/drawing/2014/main" id="{C413C633-81D3-4F78-996A-2B9DE525E8EF}"/>
              </a:ext>
            </a:extLst>
          </p:cNvPr>
          <p:cNvPicPr>
            <a:picLocks noChangeAspect="1"/>
          </p:cNvPicPr>
          <p:nvPr/>
        </p:nvPicPr>
        <p:blipFill>
          <a:blip r:embed="rId3"/>
          <a:stretch>
            <a:fillRect/>
          </a:stretch>
        </p:blipFill>
        <p:spPr>
          <a:xfrm>
            <a:off x="9368900" y="2935355"/>
            <a:ext cx="1696279" cy="1696279"/>
          </a:xfrm>
          <a:prstGeom prst="rect">
            <a:avLst/>
          </a:prstGeom>
        </p:spPr>
      </p:pic>
      <p:pic>
        <p:nvPicPr>
          <p:cNvPr id="10" name="Picture 9">
            <a:extLst>
              <a:ext uri="{FF2B5EF4-FFF2-40B4-BE49-F238E27FC236}">
                <a16:creationId xmlns:a16="http://schemas.microsoft.com/office/drawing/2014/main" id="{4500853D-ADD0-4CE9-B349-282B0C65A5BB}"/>
              </a:ext>
            </a:extLst>
          </p:cNvPr>
          <p:cNvPicPr>
            <a:picLocks noChangeAspect="1"/>
          </p:cNvPicPr>
          <p:nvPr/>
        </p:nvPicPr>
        <p:blipFill>
          <a:blip r:embed="rId4"/>
          <a:stretch>
            <a:fillRect/>
          </a:stretch>
        </p:blipFill>
        <p:spPr>
          <a:xfrm>
            <a:off x="9368900" y="4989443"/>
            <a:ext cx="1696279" cy="1696279"/>
          </a:xfrm>
          <a:prstGeom prst="rect">
            <a:avLst/>
          </a:prstGeom>
        </p:spPr>
      </p:pic>
    </p:spTree>
    <p:extLst>
      <p:ext uri="{BB962C8B-B14F-4D97-AF65-F5344CB8AC3E}">
        <p14:creationId xmlns:p14="http://schemas.microsoft.com/office/powerpoint/2010/main" val="2532506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804434-E75A-4177-8025-7DC751BFA19B}"/>
              </a:ext>
            </a:extLst>
          </p:cNvPr>
          <p:cNvSpPr>
            <a:spLocks noGrp="1"/>
          </p:cNvSpPr>
          <p:nvPr>
            <p:ph idx="1"/>
          </p:nvPr>
        </p:nvSpPr>
        <p:spPr>
          <a:xfrm>
            <a:off x="1048648" y="1007164"/>
            <a:ext cx="6862900" cy="5340627"/>
          </a:xfrm>
        </p:spPr>
        <p:txBody>
          <a:bodyPr>
            <a:normAutofit fontScale="92500" lnSpcReduction="20000"/>
          </a:bodyPr>
          <a:lstStyle/>
          <a:p>
            <a:r>
              <a:rPr lang="en-US" b="1" u="sng" dirty="0">
                <a:effectLst/>
              </a:rPr>
              <a:t>SPIRAL BEVEL GEARS </a:t>
            </a:r>
            <a:r>
              <a:rPr lang="en-US" dirty="0">
                <a:effectLst/>
              </a:rPr>
              <a:t>are bevel gears with curved tooth lines. Due to higher tooth contact ratio, they are superior to straight bevel gears in efficiency, strength, vibration and noise</a:t>
            </a:r>
          </a:p>
          <a:p>
            <a:endParaRPr lang="en-US" dirty="0">
              <a:effectLst/>
            </a:endParaRPr>
          </a:p>
          <a:p>
            <a:pPr marL="0" indent="0">
              <a:buNone/>
            </a:pPr>
            <a:endParaRPr lang="en-US" dirty="0">
              <a:effectLst/>
            </a:endParaRPr>
          </a:p>
          <a:p>
            <a:endParaRPr lang="en-US" dirty="0">
              <a:effectLst/>
            </a:endParaRPr>
          </a:p>
          <a:p>
            <a:r>
              <a:rPr lang="en-US" b="1" u="sng" dirty="0">
                <a:effectLst/>
              </a:rPr>
              <a:t>MITER GEARS </a:t>
            </a:r>
            <a:r>
              <a:rPr lang="en-US" dirty="0">
                <a:effectLst/>
              </a:rPr>
              <a:t>are bevel gears with a speed ratio of 1. They are used to change the direction of power transmission without changing speed.</a:t>
            </a:r>
          </a:p>
          <a:p>
            <a:pPr marL="0" indent="0">
              <a:buNone/>
            </a:pPr>
            <a:endParaRPr lang="en-US" dirty="0">
              <a:effectLst/>
            </a:endParaRPr>
          </a:p>
          <a:p>
            <a:pPr marL="0" indent="0">
              <a:buNone/>
            </a:pPr>
            <a:endParaRPr lang="en-US" dirty="0">
              <a:effectLst/>
            </a:endParaRPr>
          </a:p>
          <a:p>
            <a:endParaRPr lang="en-US" dirty="0">
              <a:effectLst/>
            </a:endParaRPr>
          </a:p>
          <a:p>
            <a:r>
              <a:rPr lang="en-US" b="1" u="sng" dirty="0">
                <a:effectLst/>
              </a:rPr>
              <a:t>WORM GEAR </a:t>
            </a:r>
            <a:r>
              <a:rPr lang="en-US" dirty="0">
                <a:effectLst/>
              </a:rPr>
              <a:t>A screw shape cut on a shaft is the worm, the mating gear is the worm wheel, and together on non-intersecting shafts is called a worm gear.</a:t>
            </a:r>
          </a:p>
          <a:p>
            <a:pPr marL="0" indent="0">
              <a:buNone/>
            </a:pPr>
            <a:endParaRPr lang="en-US" dirty="0">
              <a:effectLst/>
            </a:endParaRPr>
          </a:p>
          <a:p>
            <a:endParaRPr lang="en-IN" dirty="0"/>
          </a:p>
        </p:txBody>
      </p:sp>
      <p:sp>
        <p:nvSpPr>
          <p:cNvPr id="4" name="Slide Number Placeholder 3">
            <a:extLst>
              <a:ext uri="{FF2B5EF4-FFF2-40B4-BE49-F238E27FC236}">
                <a16:creationId xmlns:a16="http://schemas.microsoft.com/office/drawing/2014/main" id="{1DA2DBE3-ED57-4C7F-B92D-2E73C5E941F3}"/>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6" name="Picture 5">
            <a:extLst>
              <a:ext uri="{FF2B5EF4-FFF2-40B4-BE49-F238E27FC236}">
                <a16:creationId xmlns:a16="http://schemas.microsoft.com/office/drawing/2014/main" id="{603CFD86-C413-4936-B8EA-8E51404F6050}"/>
              </a:ext>
            </a:extLst>
          </p:cNvPr>
          <p:cNvPicPr>
            <a:picLocks noChangeAspect="1"/>
          </p:cNvPicPr>
          <p:nvPr/>
        </p:nvPicPr>
        <p:blipFill>
          <a:blip r:embed="rId2"/>
          <a:stretch>
            <a:fillRect/>
          </a:stretch>
        </p:blipFill>
        <p:spPr>
          <a:xfrm>
            <a:off x="9426753" y="614255"/>
            <a:ext cx="1716599" cy="1577217"/>
          </a:xfrm>
          <a:prstGeom prst="rect">
            <a:avLst/>
          </a:prstGeom>
        </p:spPr>
      </p:pic>
      <p:pic>
        <p:nvPicPr>
          <p:cNvPr id="8" name="Picture 7">
            <a:extLst>
              <a:ext uri="{FF2B5EF4-FFF2-40B4-BE49-F238E27FC236}">
                <a16:creationId xmlns:a16="http://schemas.microsoft.com/office/drawing/2014/main" id="{075C7C17-51E9-4CC2-AD72-967621ED87EF}"/>
              </a:ext>
            </a:extLst>
          </p:cNvPr>
          <p:cNvPicPr>
            <a:picLocks noChangeAspect="1"/>
          </p:cNvPicPr>
          <p:nvPr/>
        </p:nvPicPr>
        <p:blipFill>
          <a:blip r:embed="rId3"/>
          <a:stretch>
            <a:fillRect/>
          </a:stretch>
        </p:blipFill>
        <p:spPr>
          <a:xfrm>
            <a:off x="9426752" y="2728841"/>
            <a:ext cx="1716600" cy="1577217"/>
          </a:xfrm>
          <a:prstGeom prst="rect">
            <a:avLst/>
          </a:prstGeom>
        </p:spPr>
      </p:pic>
      <p:pic>
        <p:nvPicPr>
          <p:cNvPr id="10" name="Picture 9">
            <a:extLst>
              <a:ext uri="{FF2B5EF4-FFF2-40B4-BE49-F238E27FC236}">
                <a16:creationId xmlns:a16="http://schemas.microsoft.com/office/drawing/2014/main" id="{8F470B1C-744B-40C3-B49B-8B0D4927F195}"/>
              </a:ext>
            </a:extLst>
          </p:cNvPr>
          <p:cNvPicPr>
            <a:picLocks noChangeAspect="1"/>
          </p:cNvPicPr>
          <p:nvPr/>
        </p:nvPicPr>
        <p:blipFill>
          <a:blip r:embed="rId4"/>
          <a:stretch>
            <a:fillRect/>
          </a:stretch>
        </p:blipFill>
        <p:spPr>
          <a:xfrm>
            <a:off x="9426752" y="4954862"/>
            <a:ext cx="1716600" cy="1577217"/>
          </a:xfrm>
          <a:prstGeom prst="rect">
            <a:avLst/>
          </a:prstGeom>
        </p:spPr>
      </p:pic>
    </p:spTree>
    <p:extLst>
      <p:ext uri="{BB962C8B-B14F-4D97-AF65-F5344CB8AC3E}">
        <p14:creationId xmlns:p14="http://schemas.microsoft.com/office/powerpoint/2010/main" val="2224862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83EA5D-7128-4221-B1E7-A91179519486}"/>
              </a:ext>
            </a:extLst>
          </p:cNvPr>
          <p:cNvSpPr>
            <a:spLocks noGrp="1"/>
          </p:cNvSpPr>
          <p:nvPr>
            <p:ph idx="1"/>
          </p:nvPr>
        </p:nvSpPr>
        <p:spPr>
          <a:xfrm>
            <a:off x="1141413" y="954157"/>
            <a:ext cx="6677370" cy="5420139"/>
          </a:xfrm>
        </p:spPr>
        <p:txBody>
          <a:bodyPr>
            <a:normAutofit/>
          </a:bodyPr>
          <a:lstStyle/>
          <a:p>
            <a:r>
              <a:rPr lang="en-US" sz="2400" b="1" u="sng" dirty="0">
                <a:effectLst/>
              </a:rPr>
              <a:t>INTERNAL GEARS </a:t>
            </a:r>
            <a:r>
              <a:rPr lang="en-US" sz="2400" dirty="0">
                <a:effectLst/>
              </a:rPr>
              <a:t>have teeth cut on the inside of cylinders or cones and are paired with external gears. The main use of internal gears are for planetary gear drives and gear type shaft couplings.</a:t>
            </a:r>
          </a:p>
          <a:p>
            <a:pPr marL="0" indent="0">
              <a:buNone/>
            </a:pPr>
            <a:endParaRPr lang="en-US" sz="2400" dirty="0">
              <a:effectLst/>
            </a:endParaRPr>
          </a:p>
          <a:p>
            <a:r>
              <a:rPr lang="en-US" sz="2400" b="1" u="sng" dirty="0">
                <a:effectLst/>
              </a:rPr>
              <a:t>RACK AND PINION</a:t>
            </a:r>
            <a:r>
              <a:rPr lang="en-US" sz="2400" dirty="0">
                <a:effectLst/>
              </a:rPr>
              <a:t> same sized and shaped teeth cut at equal distances along a flat surface or a straight rod is called a gear rack. By meshing with a cylindrical gear pinion, it converts rotational motion into linear motion. </a:t>
            </a:r>
            <a:endParaRPr lang="en-IN" sz="2400" dirty="0"/>
          </a:p>
        </p:txBody>
      </p:sp>
      <p:sp>
        <p:nvSpPr>
          <p:cNvPr id="4" name="Slide Number Placeholder 3">
            <a:extLst>
              <a:ext uri="{FF2B5EF4-FFF2-40B4-BE49-F238E27FC236}">
                <a16:creationId xmlns:a16="http://schemas.microsoft.com/office/drawing/2014/main" id="{B1775265-1319-48F2-AA5F-E97B571D48E1}"/>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6" name="Picture 5">
            <a:extLst>
              <a:ext uri="{FF2B5EF4-FFF2-40B4-BE49-F238E27FC236}">
                <a16:creationId xmlns:a16="http://schemas.microsoft.com/office/drawing/2014/main" id="{C0722BA4-3C08-49AB-921C-9625D2EEAE6F}"/>
              </a:ext>
            </a:extLst>
          </p:cNvPr>
          <p:cNvPicPr>
            <a:picLocks noChangeAspect="1"/>
          </p:cNvPicPr>
          <p:nvPr/>
        </p:nvPicPr>
        <p:blipFill>
          <a:blip r:embed="rId2"/>
          <a:stretch>
            <a:fillRect/>
          </a:stretch>
        </p:blipFill>
        <p:spPr>
          <a:xfrm>
            <a:off x="9392615" y="1225066"/>
            <a:ext cx="1883259" cy="1883259"/>
          </a:xfrm>
          <a:prstGeom prst="rect">
            <a:avLst/>
          </a:prstGeom>
        </p:spPr>
      </p:pic>
      <p:pic>
        <p:nvPicPr>
          <p:cNvPr id="8" name="Picture 7">
            <a:extLst>
              <a:ext uri="{FF2B5EF4-FFF2-40B4-BE49-F238E27FC236}">
                <a16:creationId xmlns:a16="http://schemas.microsoft.com/office/drawing/2014/main" id="{FDB60722-1C27-4FAE-9757-A4D0603DC282}"/>
              </a:ext>
            </a:extLst>
          </p:cNvPr>
          <p:cNvPicPr>
            <a:picLocks noChangeAspect="1"/>
          </p:cNvPicPr>
          <p:nvPr/>
        </p:nvPicPr>
        <p:blipFill>
          <a:blip r:embed="rId3"/>
          <a:stretch>
            <a:fillRect/>
          </a:stretch>
        </p:blipFill>
        <p:spPr>
          <a:xfrm>
            <a:off x="9392615" y="4000016"/>
            <a:ext cx="1883259" cy="1883259"/>
          </a:xfrm>
          <a:prstGeom prst="rect">
            <a:avLst/>
          </a:prstGeom>
        </p:spPr>
      </p:pic>
    </p:spTree>
    <p:extLst>
      <p:ext uri="{BB962C8B-B14F-4D97-AF65-F5344CB8AC3E}">
        <p14:creationId xmlns:p14="http://schemas.microsoft.com/office/powerpoint/2010/main" val="2120063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AEECC-03DB-4C87-A126-E40046FF4D02}"/>
              </a:ext>
            </a:extLst>
          </p:cNvPr>
          <p:cNvSpPr>
            <a:spLocks noGrp="1"/>
          </p:cNvSpPr>
          <p:nvPr>
            <p:ph type="title"/>
          </p:nvPr>
        </p:nvSpPr>
        <p:spPr/>
        <p:txBody>
          <a:bodyPr>
            <a:normAutofit/>
          </a:bodyPr>
          <a:lstStyle/>
          <a:p>
            <a:r>
              <a:rPr lang="en-IN" sz="4400" dirty="0"/>
              <a:t>MOTORS</a:t>
            </a:r>
          </a:p>
        </p:txBody>
      </p:sp>
      <p:sp>
        <p:nvSpPr>
          <p:cNvPr id="3" name="Content Placeholder 2">
            <a:extLst>
              <a:ext uri="{FF2B5EF4-FFF2-40B4-BE49-F238E27FC236}">
                <a16:creationId xmlns:a16="http://schemas.microsoft.com/office/drawing/2014/main" id="{E7652927-3657-41DE-889B-A48892EC9AD2}"/>
              </a:ext>
            </a:extLst>
          </p:cNvPr>
          <p:cNvSpPr>
            <a:spLocks noGrp="1"/>
          </p:cNvSpPr>
          <p:nvPr>
            <p:ph idx="1"/>
          </p:nvPr>
        </p:nvSpPr>
        <p:spPr>
          <a:xfrm>
            <a:off x="916126" y="1866899"/>
            <a:ext cx="4861822" cy="4547153"/>
          </a:xfrm>
        </p:spPr>
        <p:txBody>
          <a:bodyPr/>
          <a:lstStyle/>
          <a:p>
            <a:pPr marL="0" indent="0">
              <a:buNone/>
            </a:pPr>
            <a:r>
              <a:rPr lang="en-IN" sz="2400" dirty="0"/>
              <a:t>A motor  or an engine is a device that converts any form of energy into mechanical energy, like IC engines, DC </a:t>
            </a:r>
            <a:r>
              <a:rPr lang="en-IN" sz="2400" dirty="0" err="1"/>
              <a:t>mototrs</a:t>
            </a:r>
            <a:r>
              <a:rPr lang="en-IN" sz="2400" dirty="0"/>
              <a:t>  etc..</a:t>
            </a:r>
          </a:p>
          <a:p>
            <a:pPr marL="0" indent="0">
              <a:buNone/>
            </a:pPr>
            <a:endParaRPr lang="en-IN" dirty="0"/>
          </a:p>
        </p:txBody>
      </p:sp>
      <p:pic>
        <p:nvPicPr>
          <p:cNvPr id="5" name="Picture 4">
            <a:extLst>
              <a:ext uri="{FF2B5EF4-FFF2-40B4-BE49-F238E27FC236}">
                <a16:creationId xmlns:a16="http://schemas.microsoft.com/office/drawing/2014/main" id="{F4E036A0-ACD0-4D3B-BBB0-B8B6F0469719}"/>
              </a:ext>
            </a:extLst>
          </p:cNvPr>
          <p:cNvPicPr>
            <a:picLocks noChangeAspect="1"/>
          </p:cNvPicPr>
          <p:nvPr/>
        </p:nvPicPr>
        <p:blipFill>
          <a:blip r:embed="rId2"/>
          <a:stretch>
            <a:fillRect/>
          </a:stretch>
        </p:blipFill>
        <p:spPr>
          <a:xfrm>
            <a:off x="7474709" y="2514600"/>
            <a:ext cx="2860261" cy="2860261"/>
          </a:xfrm>
          <a:prstGeom prst="rect">
            <a:avLst/>
          </a:prstGeom>
        </p:spPr>
      </p:pic>
      <p:sp>
        <p:nvSpPr>
          <p:cNvPr id="4" name="Slide Number Placeholder 3">
            <a:extLst>
              <a:ext uri="{FF2B5EF4-FFF2-40B4-BE49-F238E27FC236}">
                <a16:creationId xmlns:a16="http://schemas.microsoft.com/office/drawing/2014/main" id="{38C58A54-88C7-4D5D-BC73-AA3C653992B9}"/>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470124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6DC42-F4F9-47B2-8FD8-F96144C2AED4}"/>
              </a:ext>
            </a:extLst>
          </p:cNvPr>
          <p:cNvSpPr>
            <a:spLocks noGrp="1"/>
          </p:cNvSpPr>
          <p:nvPr>
            <p:ph type="title"/>
          </p:nvPr>
        </p:nvSpPr>
        <p:spPr>
          <a:xfrm>
            <a:off x="704091" y="490330"/>
            <a:ext cx="8453161" cy="1709530"/>
          </a:xfrm>
        </p:spPr>
        <p:txBody>
          <a:bodyPr/>
          <a:lstStyle/>
          <a:p>
            <a:r>
              <a:rPr lang="en-IN" sz="4400" dirty="0"/>
              <a:t>ELECTRICAL MOTORS</a:t>
            </a:r>
            <a:br>
              <a:rPr lang="en-IN" dirty="0"/>
            </a:br>
            <a:endParaRPr lang="en-IN" dirty="0"/>
          </a:p>
        </p:txBody>
      </p:sp>
      <p:sp>
        <p:nvSpPr>
          <p:cNvPr id="5" name="TextBox 4">
            <a:extLst>
              <a:ext uri="{FF2B5EF4-FFF2-40B4-BE49-F238E27FC236}">
                <a16:creationId xmlns:a16="http://schemas.microsoft.com/office/drawing/2014/main" id="{AAAF72F0-2690-4087-A2B1-98673475243C}"/>
              </a:ext>
            </a:extLst>
          </p:cNvPr>
          <p:cNvSpPr txBox="1"/>
          <p:nvPr/>
        </p:nvSpPr>
        <p:spPr>
          <a:xfrm>
            <a:off x="704091" y="2716695"/>
            <a:ext cx="9541565" cy="2246769"/>
          </a:xfrm>
          <a:prstGeom prst="rect">
            <a:avLst/>
          </a:prstGeom>
          <a:noFill/>
        </p:spPr>
        <p:txBody>
          <a:bodyPr wrap="square" rtlCol="0">
            <a:spAutoFit/>
          </a:bodyPr>
          <a:lstStyle/>
          <a:p>
            <a:pPr algn="just"/>
            <a:r>
              <a:rPr lang="en-US" sz="2800" dirty="0"/>
              <a:t>An electric motor is an electrical machine that converts electrical energy into mechanical energy. Most electric motors operate through the interaction between the motor's magnetic field and winding currents to generate force in the form of rotation</a:t>
            </a:r>
            <a:endParaRPr lang="en-IN" sz="2800" dirty="0"/>
          </a:p>
        </p:txBody>
      </p:sp>
      <p:sp>
        <p:nvSpPr>
          <p:cNvPr id="3" name="Slide Number Placeholder 2">
            <a:extLst>
              <a:ext uri="{FF2B5EF4-FFF2-40B4-BE49-F238E27FC236}">
                <a16:creationId xmlns:a16="http://schemas.microsoft.com/office/drawing/2014/main" id="{79497D59-1BD1-4D65-B6E3-82D62488EDFB}"/>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313985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7FBE298-377B-46F2-886B-2131E2BEA136}"/>
              </a:ext>
            </a:extLst>
          </p:cNvPr>
          <p:cNvPicPr>
            <a:picLocks noGrp="1" noChangeAspect="1"/>
          </p:cNvPicPr>
          <p:nvPr>
            <p:ph idx="1"/>
          </p:nvPr>
        </p:nvPicPr>
        <p:blipFill>
          <a:blip r:embed="rId2"/>
          <a:stretch>
            <a:fillRect/>
          </a:stretch>
        </p:blipFill>
        <p:spPr>
          <a:xfrm>
            <a:off x="1093304" y="1563756"/>
            <a:ext cx="10482470" cy="4903304"/>
          </a:xfrm>
          <a:solidFill>
            <a:schemeClr val="bg1">
              <a:lumMod val="65000"/>
              <a:lumOff val="35000"/>
            </a:schemeClr>
          </a:solidFill>
        </p:spPr>
      </p:pic>
      <p:sp>
        <p:nvSpPr>
          <p:cNvPr id="2" name="TextBox 1">
            <a:extLst>
              <a:ext uri="{FF2B5EF4-FFF2-40B4-BE49-F238E27FC236}">
                <a16:creationId xmlns:a16="http://schemas.microsoft.com/office/drawing/2014/main" id="{13DFA94E-DC71-4DBC-8F16-0BE65D9DA1A9}"/>
              </a:ext>
            </a:extLst>
          </p:cNvPr>
          <p:cNvSpPr txBox="1"/>
          <p:nvPr/>
        </p:nvSpPr>
        <p:spPr>
          <a:xfrm>
            <a:off x="1948069" y="556592"/>
            <a:ext cx="8295861" cy="707886"/>
          </a:xfrm>
          <a:prstGeom prst="rect">
            <a:avLst/>
          </a:prstGeom>
          <a:noFill/>
        </p:spPr>
        <p:txBody>
          <a:bodyPr wrap="square" rtlCol="0">
            <a:spAutoFit/>
          </a:bodyPr>
          <a:lstStyle/>
          <a:p>
            <a:pPr algn="ctr"/>
            <a:r>
              <a:rPr lang="en-IN" sz="4000" dirty="0">
                <a:solidFill>
                  <a:schemeClr val="accent1">
                    <a:lumMod val="75000"/>
                  </a:schemeClr>
                </a:solidFill>
              </a:rPr>
              <a:t>CLASSIFICATION OF MOTORS</a:t>
            </a:r>
            <a:endParaRPr lang="en-IN" dirty="0">
              <a:solidFill>
                <a:schemeClr val="accent1">
                  <a:lumMod val="75000"/>
                </a:schemeClr>
              </a:solidFill>
            </a:endParaRPr>
          </a:p>
        </p:txBody>
      </p:sp>
      <p:sp>
        <p:nvSpPr>
          <p:cNvPr id="3" name="Slide Number Placeholder 2">
            <a:extLst>
              <a:ext uri="{FF2B5EF4-FFF2-40B4-BE49-F238E27FC236}">
                <a16:creationId xmlns:a16="http://schemas.microsoft.com/office/drawing/2014/main" id="{B7BF348A-48BA-42E0-8BEC-7F91E857FD24}"/>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48846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0F7BB-BA28-4A7D-86C4-B56AAB3272CF}"/>
              </a:ext>
            </a:extLst>
          </p:cNvPr>
          <p:cNvSpPr>
            <a:spLocks noGrp="1"/>
          </p:cNvSpPr>
          <p:nvPr>
            <p:ph type="title"/>
          </p:nvPr>
        </p:nvSpPr>
        <p:spPr/>
        <p:txBody>
          <a:bodyPr/>
          <a:lstStyle/>
          <a:p>
            <a:r>
              <a:rPr lang="en-IN" dirty="0"/>
              <a:t>DC MOTORS</a:t>
            </a:r>
          </a:p>
        </p:txBody>
      </p:sp>
      <p:sp>
        <p:nvSpPr>
          <p:cNvPr id="3" name="Content Placeholder 2">
            <a:extLst>
              <a:ext uri="{FF2B5EF4-FFF2-40B4-BE49-F238E27FC236}">
                <a16:creationId xmlns:a16="http://schemas.microsoft.com/office/drawing/2014/main" id="{9A02C65C-0F8F-4623-AA1F-8E94A21370E0}"/>
              </a:ext>
            </a:extLst>
          </p:cNvPr>
          <p:cNvSpPr>
            <a:spLocks noGrp="1"/>
          </p:cNvSpPr>
          <p:nvPr>
            <p:ph idx="1"/>
          </p:nvPr>
        </p:nvSpPr>
        <p:spPr/>
        <p:txBody>
          <a:bodyPr>
            <a:normAutofit/>
          </a:bodyPr>
          <a:lstStyle/>
          <a:p>
            <a:pPr marL="0" indent="0" algn="just">
              <a:buNone/>
            </a:pPr>
            <a:r>
              <a:rPr lang="en-US" sz="2400" dirty="0">
                <a:effectLst/>
              </a:rPr>
              <a:t>A dc motor is any of a class of rotary electrical machines that converts direct current electrical energy into mechanical energy. The most common types rely on the forces produced by magnetic fields.</a:t>
            </a:r>
          </a:p>
          <a:p>
            <a:pPr marL="0" indent="0" algn="just">
              <a:buNone/>
            </a:pPr>
            <a:r>
              <a:rPr lang="en-US" sz="2400" dirty="0">
                <a:effectLst/>
              </a:rPr>
              <a:t>    Its operation  is based on the principle that when a current-carrying conductor is placed in a magnetic field, it experiences a mechanical force.</a:t>
            </a:r>
            <a:endParaRPr lang="en-IN" sz="2400" dirty="0"/>
          </a:p>
        </p:txBody>
      </p:sp>
      <p:sp>
        <p:nvSpPr>
          <p:cNvPr id="4" name="Slide Number Placeholder 3">
            <a:extLst>
              <a:ext uri="{FF2B5EF4-FFF2-40B4-BE49-F238E27FC236}">
                <a16:creationId xmlns:a16="http://schemas.microsoft.com/office/drawing/2014/main" id="{61DABAD2-77C5-429B-9C89-E360B1DA13B3}"/>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1293992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0F262FD6-3409-4039-A531-64BD4D2F99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715</TotalTime>
  <Words>549</Words>
  <Application>Microsoft Office PowerPoint</Application>
  <PresentationFormat>Widescreen</PresentationFormat>
  <Paragraphs>93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Courier New</vt:lpstr>
      <vt:lpstr>Mesh</vt:lpstr>
      <vt:lpstr>GEARS AND MOTORS</vt:lpstr>
      <vt:lpstr>GEARS</vt:lpstr>
      <vt:lpstr>TYPES OF Gear</vt:lpstr>
      <vt:lpstr>PowerPoint Presentation</vt:lpstr>
      <vt:lpstr>PowerPoint Presentation</vt:lpstr>
      <vt:lpstr>MOTORS</vt:lpstr>
      <vt:lpstr>ELECTRICAL MOTORS </vt:lpstr>
      <vt:lpstr>PowerPoint Presentation</vt:lpstr>
      <vt:lpstr>DC MOTORS</vt:lpstr>
      <vt:lpstr>Working of a Dc motor</vt:lpstr>
      <vt:lpstr>Pros  –dc motor</vt:lpstr>
      <vt:lpstr>Cons – dc motor</vt:lpstr>
      <vt:lpstr>PowerPoint Presentation</vt:lpstr>
      <vt:lpstr>Servo motors</vt:lpstr>
      <vt:lpstr>PowerPoint Presentation</vt:lpstr>
      <vt:lpstr>PowerPoint Presentation</vt:lpstr>
      <vt:lpstr>PowerPoint Presentation</vt:lpstr>
      <vt:lpstr>Stepper motor</vt:lpstr>
      <vt:lpstr>Working of a Stepper motor</vt:lpstr>
      <vt:lpstr> servo motor vs stepper motor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Mukesh kanna</dc:creator>
  <cp:lastModifiedBy>Mukesh kanna</cp:lastModifiedBy>
  <cp:revision>34</cp:revision>
  <dcterms:created xsi:type="dcterms:W3CDTF">2018-09-05T13:07:36Z</dcterms:created>
  <dcterms:modified xsi:type="dcterms:W3CDTF">2018-09-17T11:54:22Z</dcterms:modified>
</cp:coreProperties>
</file>