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71" r:id="rId4"/>
    <p:sldId id="272" r:id="rId5"/>
    <p:sldId id="273" r:id="rId6"/>
    <p:sldId id="274" r:id="rId7"/>
    <p:sldId id="275" r:id="rId8"/>
    <p:sldId id="276" r:id="rId9"/>
    <p:sldId id="277" r:id="rId10"/>
    <p:sldId id="258" r:id="rId11"/>
    <p:sldId id="281" r:id="rId12"/>
    <p:sldId id="282" r:id="rId13"/>
    <p:sldId id="283" r:id="rId14"/>
    <p:sldId id="260" r:id="rId15"/>
    <p:sldId id="270" r:id="rId16"/>
    <p:sldId id="268" r:id="rId17"/>
    <p:sldId id="259" r:id="rId18"/>
    <p:sldId id="261" r:id="rId19"/>
    <p:sldId id="262" r:id="rId20"/>
    <p:sldId id="279" r:id="rId21"/>
    <p:sldId id="278" r:id="rId22"/>
    <p:sldId id="280" r:id="rId23"/>
    <p:sldId id="263" r:id="rId24"/>
    <p:sldId id="264" r:id="rId25"/>
    <p:sldId id="265" r:id="rId26"/>
    <p:sldId id="269"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79230-3C24-490B-BC28-D1FB0D9FAB8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DD4E485-7DB5-4973-BC5F-4DDA3F9A8A49}" type="asst">
      <dgm:prSet phldrT="[Text]"/>
      <dgm:spPr>
        <a:solidFill>
          <a:srgbClr val="FF3300"/>
        </a:solidFill>
      </dgm:spPr>
      <dgm:t>
        <a:bodyPr/>
        <a:lstStyle/>
        <a:p>
          <a:r>
            <a:rPr lang="en-US" dirty="0"/>
            <a:t>Serial Communication</a:t>
          </a:r>
        </a:p>
      </dgm:t>
    </dgm:pt>
    <dgm:pt modelId="{323D63D4-F0B0-40AF-9876-DFD55859AF26}" type="parTrans" cxnId="{32DEC827-27E3-4D6E-BC08-AD7A6138F45C}">
      <dgm:prSet/>
      <dgm:spPr/>
      <dgm:t>
        <a:bodyPr/>
        <a:lstStyle/>
        <a:p>
          <a:endParaRPr lang="en-US"/>
        </a:p>
      </dgm:t>
    </dgm:pt>
    <dgm:pt modelId="{021B0E1C-25AF-423E-A458-E47A4B635BD8}" type="sibTrans" cxnId="{32DEC827-27E3-4D6E-BC08-AD7A6138F45C}">
      <dgm:prSet/>
      <dgm:spPr/>
      <dgm:t>
        <a:bodyPr/>
        <a:lstStyle/>
        <a:p>
          <a:endParaRPr lang="en-US"/>
        </a:p>
      </dgm:t>
    </dgm:pt>
    <dgm:pt modelId="{1C7D41CA-E0F2-457E-A903-E941F9D75700}">
      <dgm:prSet phldrT="[Text]"/>
      <dgm:spPr>
        <a:solidFill>
          <a:srgbClr val="FF3300"/>
        </a:solidFill>
      </dgm:spPr>
      <dgm:t>
        <a:bodyPr/>
        <a:lstStyle/>
        <a:p>
          <a:r>
            <a:rPr lang="en-US" dirty="0"/>
            <a:t>Asynchronous</a:t>
          </a:r>
        </a:p>
      </dgm:t>
    </dgm:pt>
    <dgm:pt modelId="{7C8164C9-0F66-4D9F-9168-F36474714FA6}" type="parTrans" cxnId="{AF9139BA-07A4-4DF7-B0F9-65AED753498A}">
      <dgm:prSet/>
      <dgm:spPr/>
      <dgm:t>
        <a:bodyPr/>
        <a:lstStyle/>
        <a:p>
          <a:endParaRPr lang="en-US"/>
        </a:p>
      </dgm:t>
    </dgm:pt>
    <dgm:pt modelId="{0DDE4483-CE8F-46CF-BAF9-98858132090D}" type="sibTrans" cxnId="{AF9139BA-07A4-4DF7-B0F9-65AED753498A}">
      <dgm:prSet/>
      <dgm:spPr/>
      <dgm:t>
        <a:bodyPr/>
        <a:lstStyle/>
        <a:p>
          <a:endParaRPr lang="en-US"/>
        </a:p>
      </dgm:t>
    </dgm:pt>
    <dgm:pt modelId="{11EF4217-999A-40ED-B180-D692E073C91C}">
      <dgm:prSet phldrT="[Text]"/>
      <dgm:spPr>
        <a:solidFill>
          <a:srgbClr val="FF3300"/>
        </a:solidFill>
      </dgm:spPr>
      <dgm:t>
        <a:bodyPr/>
        <a:lstStyle/>
        <a:p>
          <a:r>
            <a:rPr lang="en-US" dirty="0"/>
            <a:t>Synchronous</a:t>
          </a:r>
        </a:p>
      </dgm:t>
    </dgm:pt>
    <dgm:pt modelId="{68E78075-0208-4B5A-A213-35AFE91F479A}" type="parTrans" cxnId="{5F61E1C0-2CA5-49D0-9D4B-C28152848DDD}">
      <dgm:prSet/>
      <dgm:spPr/>
      <dgm:t>
        <a:bodyPr/>
        <a:lstStyle/>
        <a:p>
          <a:endParaRPr lang="en-US"/>
        </a:p>
      </dgm:t>
    </dgm:pt>
    <dgm:pt modelId="{04E70CF4-022F-40AF-AF96-A17BF4B47C66}" type="sibTrans" cxnId="{5F61E1C0-2CA5-49D0-9D4B-C28152848DDD}">
      <dgm:prSet/>
      <dgm:spPr/>
      <dgm:t>
        <a:bodyPr/>
        <a:lstStyle/>
        <a:p>
          <a:endParaRPr lang="en-US"/>
        </a:p>
      </dgm:t>
    </dgm:pt>
    <dgm:pt modelId="{CA86E3DE-CAB8-41B3-B0F4-060FB3D7B0EF}" type="pres">
      <dgm:prSet presAssocID="{6C879230-3C24-490B-BC28-D1FB0D9FAB8F}" presName="hierChild1" presStyleCnt="0">
        <dgm:presLayoutVars>
          <dgm:orgChart val="1"/>
          <dgm:chPref val="1"/>
          <dgm:dir/>
          <dgm:animOne val="branch"/>
          <dgm:animLvl val="lvl"/>
          <dgm:resizeHandles/>
        </dgm:presLayoutVars>
      </dgm:prSet>
      <dgm:spPr/>
      <dgm:t>
        <a:bodyPr/>
        <a:lstStyle/>
        <a:p>
          <a:endParaRPr lang="en-IN"/>
        </a:p>
      </dgm:t>
    </dgm:pt>
    <dgm:pt modelId="{016A7D35-AE94-4D66-B98C-F4847B0DC986}" type="pres">
      <dgm:prSet presAssocID="{FDD4E485-7DB5-4973-BC5F-4DDA3F9A8A49}" presName="hierRoot1" presStyleCnt="0">
        <dgm:presLayoutVars>
          <dgm:hierBranch val="init"/>
        </dgm:presLayoutVars>
      </dgm:prSet>
      <dgm:spPr/>
    </dgm:pt>
    <dgm:pt modelId="{4F192EC8-200E-4F1E-BA5F-5297564829A5}" type="pres">
      <dgm:prSet presAssocID="{FDD4E485-7DB5-4973-BC5F-4DDA3F9A8A49}" presName="rootComposite1" presStyleCnt="0"/>
      <dgm:spPr/>
    </dgm:pt>
    <dgm:pt modelId="{455BB16C-2227-4128-AB92-6B9D805387A6}" type="pres">
      <dgm:prSet presAssocID="{FDD4E485-7DB5-4973-BC5F-4DDA3F9A8A49}" presName="rootText1" presStyleLbl="node0" presStyleIdx="0" presStyleCnt="1" custLinFactNeighborX="376" custLinFactNeighborY="-43542">
        <dgm:presLayoutVars>
          <dgm:chPref val="3"/>
        </dgm:presLayoutVars>
      </dgm:prSet>
      <dgm:spPr/>
      <dgm:t>
        <a:bodyPr/>
        <a:lstStyle/>
        <a:p>
          <a:endParaRPr lang="en-IN"/>
        </a:p>
      </dgm:t>
    </dgm:pt>
    <dgm:pt modelId="{A65B12A6-F734-4A99-AC89-BA5A65297543}" type="pres">
      <dgm:prSet presAssocID="{FDD4E485-7DB5-4973-BC5F-4DDA3F9A8A49}" presName="rootConnector1" presStyleLbl="asst0" presStyleIdx="0" presStyleCnt="0"/>
      <dgm:spPr/>
      <dgm:t>
        <a:bodyPr/>
        <a:lstStyle/>
        <a:p>
          <a:endParaRPr lang="en-IN"/>
        </a:p>
      </dgm:t>
    </dgm:pt>
    <dgm:pt modelId="{10058014-ECD5-495D-B012-6340CB6BCC7B}" type="pres">
      <dgm:prSet presAssocID="{FDD4E485-7DB5-4973-BC5F-4DDA3F9A8A49}" presName="hierChild2" presStyleCnt="0"/>
      <dgm:spPr/>
    </dgm:pt>
    <dgm:pt modelId="{FCB40EDB-CFE9-4989-968D-A02FF26FDF88}" type="pres">
      <dgm:prSet presAssocID="{7C8164C9-0F66-4D9F-9168-F36474714FA6}" presName="Name37" presStyleLbl="parChTrans1D2" presStyleIdx="0" presStyleCnt="2"/>
      <dgm:spPr/>
      <dgm:t>
        <a:bodyPr/>
        <a:lstStyle/>
        <a:p>
          <a:endParaRPr lang="en-IN"/>
        </a:p>
      </dgm:t>
    </dgm:pt>
    <dgm:pt modelId="{C6A8841D-9FB3-46D4-84BF-23DFCD6C17EF}" type="pres">
      <dgm:prSet presAssocID="{1C7D41CA-E0F2-457E-A903-E941F9D75700}" presName="hierRoot2" presStyleCnt="0">
        <dgm:presLayoutVars>
          <dgm:hierBranch val="init"/>
        </dgm:presLayoutVars>
      </dgm:prSet>
      <dgm:spPr/>
    </dgm:pt>
    <dgm:pt modelId="{C4AE6AEF-45F4-4A21-847B-5A6A956C0899}" type="pres">
      <dgm:prSet presAssocID="{1C7D41CA-E0F2-457E-A903-E941F9D75700}" presName="rootComposite" presStyleCnt="0"/>
      <dgm:spPr/>
    </dgm:pt>
    <dgm:pt modelId="{AC4B1280-08FB-49BF-856A-50F943AF6B4A}" type="pres">
      <dgm:prSet presAssocID="{1C7D41CA-E0F2-457E-A903-E941F9D75700}" presName="rootText" presStyleLbl="node2" presStyleIdx="0" presStyleCnt="2" custLinFactNeighborX="3417" custLinFactNeighborY="-7941">
        <dgm:presLayoutVars>
          <dgm:chPref val="3"/>
        </dgm:presLayoutVars>
      </dgm:prSet>
      <dgm:spPr/>
      <dgm:t>
        <a:bodyPr/>
        <a:lstStyle/>
        <a:p>
          <a:endParaRPr lang="en-IN"/>
        </a:p>
      </dgm:t>
    </dgm:pt>
    <dgm:pt modelId="{7E305BF7-3381-485C-ABAB-A9EB437A6657}" type="pres">
      <dgm:prSet presAssocID="{1C7D41CA-E0F2-457E-A903-E941F9D75700}" presName="rootConnector" presStyleLbl="node2" presStyleIdx="0" presStyleCnt="2"/>
      <dgm:spPr/>
      <dgm:t>
        <a:bodyPr/>
        <a:lstStyle/>
        <a:p>
          <a:endParaRPr lang="en-IN"/>
        </a:p>
      </dgm:t>
    </dgm:pt>
    <dgm:pt modelId="{56CAE37D-0BF2-4828-B173-A470E1FC1E94}" type="pres">
      <dgm:prSet presAssocID="{1C7D41CA-E0F2-457E-A903-E941F9D75700}" presName="hierChild4" presStyleCnt="0"/>
      <dgm:spPr/>
    </dgm:pt>
    <dgm:pt modelId="{2621CAE3-2E88-499E-854A-85E5A2C9AF34}" type="pres">
      <dgm:prSet presAssocID="{1C7D41CA-E0F2-457E-A903-E941F9D75700}" presName="hierChild5" presStyleCnt="0"/>
      <dgm:spPr/>
    </dgm:pt>
    <dgm:pt modelId="{FF9F2116-A60E-4D30-86A3-18F1A31C7C09}" type="pres">
      <dgm:prSet presAssocID="{68E78075-0208-4B5A-A213-35AFE91F479A}" presName="Name37" presStyleLbl="parChTrans1D2" presStyleIdx="1" presStyleCnt="2"/>
      <dgm:spPr/>
      <dgm:t>
        <a:bodyPr/>
        <a:lstStyle/>
        <a:p>
          <a:endParaRPr lang="en-IN"/>
        </a:p>
      </dgm:t>
    </dgm:pt>
    <dgm:pt modelId="{F7619015-4E5F-49C7-B382-597EBFC9AA90}" type="pres">
      <dgm:prSet presAssocID="{11EF4217-999A-40ED-B180-D692E073C91C}" presName="hierRoot2" presStyleCnt="0">
        <dgm:presLayoutVars>
          <dgm:hierBranch val="init"/>
        </dgm:presLayoutVars>
      </dgm:prSet>
      <dgm:spPr/>
    </dgm:pt>
    <dgm:pt modelId="{EAD5EBC7-3EED-4BA3-A233-7957244D3654}" type="pres">
      <dgm:prSet presAssocID="{11EF4217-999A-40ED-B180-D692E073C91C}" presName="rootComposite" presStyleCnt="0"/>
      <dgm:spPr/>
    </dgm:pt>
    <dgm:pt modelId="{843BD61D-354A-4A1A-B2E9-2F3F7C039E68}" type="pres">
      <dgm:prSet presAssocID="{11EF4217-999A-40ED-B180-D692E073C91C}" presName="rootText" presStyleLbl="node2" presStyleIdx="1" presStyleCnt="2" custLinFactNeighborX="-53" custLinFactNeighborY="-7941">
        <dgm:presLayoutVars>
          <dgm:chPref val="3"/>
        </dgm:presLayoutVars>
      </dgm:prSet>
      <dgm:spPr/>
      <dgm:t>
        <a:bodyPr/>
        <a:lstStyle/>
        <a:p>
          <a:endParaRPr lang="en-IN"/>
        </a:p>
      </dgm:t>
    </dgm:pt>
    <dgm:pt modelId="{C35FC3AB-6F15-447C-8C0B-2DDF355963F5}" type="pres">
      <dgm:prSet presAssocID="{11EF4217-999A-40ED-B180-D692E073C91C}" presName="rootConnector" presStyleLbl="node2" presStyleIdx="1" presStyleCnt="2"/>
      <dgm:spPr/>
      <dgm:t>
        <a:bodyPr/>
        <a:lstStyle/>
        <a:p>
          <a:endParaRPr lang="en-IN"/>
        </a:p>
      </dgm:t>
    </dgm:pt>
    <dgm:pt modelId="{3346CAB3-75E8-42A5-A1F5-80562720E06B}" type="pres">
      <dgm:prSet presAssocID="{11EF4217-999A-40ED-B180-D692E073C91C}" presName="hierChild4" presStyleCnt="0"/>
      <dgm:spPr/>
    </dgm:pt>
    <dgm:pt modelId="{B51EAD85-AB9B-4EBA-87EF-2CE2AA647122}" type="pres">
      <dgm:prSet presAssocID="{11EF4217-999A-40ED-B180-D692E073C91C}" presName="hierChild5" presStyleCnt="0"/>
      <dgm:spPr/>
    </dgm:pt>
    <dgm:pt modelId="{98EFE400-6A32-4D99-B288-C5B42FE07557}" type="pres">
      <dgm:prSet presAssocID="{FDD4E485-7DB5-4973-BC5F-4DDA3F9A8A49}" presName="hierChild3" presStyleCnt="0"/>
      <dgm:spPr/>
    </dgm:pt>
  </dgm:ptLst>
  <dgm:cxnLst>
    <dgm:cxn modelId="{0BE50617-FE99-432C-AC21-236786B44149}" type="presOf" srcId="{1C7D41CA-E0F2-457E-A903-E941F9D75700}" destId="{AC4B1280-08FB-49BF-856A-50F943AF6B4A}" srcOrd="0" destOrd="0" presId="urn:microsoft.com/office/officeart/2005/8/layout/orgChart1"/>
    <dgm:cxn modelId="{CF3845C0-6035-4A7F-B866-36A1C4F95B17}" type="presOf" srcId="{6C879230-3C24-490B-BC28-D1FB0D9FAB8F}" destId="{CA86E3DE-CAB8-41B3-B0F4-060FB3D7B0EF}" srcOrd="0" destOrd="0" presId="urn:microsoft.com/office/officeart/2005/8/layout/orgChart1"/>
    <dgm:cxn modelId="{32DEC827-27E3-4D6E-BC08-AD7A6138F45C}" srcId="{6C879230-3C24-490B-BC28-D1FB0D9FAB8F}" destId="{FDD4E485-7DB5-4973-BC5F-4DDA3F9A8A49}" srcOrd="0" destOrd="0" parTransId="{323D63D4-F0B0-40AF-9876-DFD55859AF26}" sibTransId="{021B0E1C-25AF-423E-A458-E47A4B635BD8}"/>
    <dgm:cxn modelId="{AF9139BA-07A4-4DF7-B0F9-65AED753498A}" srcId="{FDD4E485-7DB5-4973-BC5F-4DDA3F9A8A49}" destId="{1C7D41CA-E0F2-457E-A903-E941F9D75700}" srcOrd="0" destOrd="0" parTransId="{7C8164C9-0F66-4D9F-9168-F36474714FA6}" sibTransId="{0DDE4483-CE8F-46CF-BAF9-98858132090D}"/>
    <dgm:cxn modelId="{F6E48435-EEA8-450B-AEB7-75BCC9270785}" type="presOf" srcId="{7C8164C9-0F66-4D9F-9168-F36474714FA6}" destId="{FCB40EDB-CFE9-4989-968D-A02FF26FDF88}" srcOrd="0" destOrd="0" presId="urn:microsoft.com/office/officeart/2005/8/layout/orgChart1"/>
    <dgm:cxn modelId="{8BE1EB11-88A2-4826-BF5D-E15C49ECE39E}" type="presOf" srcId="{1C7D41CA-E0F2-457E-A903-E941F9D75700}" destId="{7E305BF7-3381-485C-ABAB-A9EB437A6657}" srcOrd="1" destOrd="0" presId="urn:microsoft.com/office/officeart/2005/8/layout/orgChart1"/>
    <dgm:cxn modelId="{C3750093-D231-4B19-BA1C-7F5C38D60434}" type="presOf" srcId="{11EF4217-999A-40ED-B180-D692E073C91C}" destId="{843BD61D-354A-4A1A-B2E9-2F3F7C039E68}" srcOrd="0" destOrd="0" presId="urn:microsoft.com/office/officeart/2005/8/layout/orgChart1"/>
    <dgm:cxn modelId="{BE0B5CFA-CE8D-469A-9E90-28F6FF2DBB36}" type="presOf" srcId="{68E78075-0208-4B5A-A213-35AFE91F479A}" destId="{FF9F2116-A60E-4D30-86A3-18F1A31C7C09}" srcOrd="0" destOrd="0" presId="urn:microsoft.com/office/officeart/2005/8/layout/orgChart1"/>
    <dgm:cxn modelId="{033838C7-1769-4DCD-AFE1-01684ABD158F}" type="presOf" srcId="{11EF4217-999A-40ED-B180-D692E073C91C}" destId="{C35FC3AB-6F15-447C-8C0B-2DDF355963F5}" srcOrd="1" destOrd="0" presId="urn:microsoft.com/office/officeart/2005/8/layout/orgChart1"/>
    <dgm:cxn modelId="{2BDBA78F-9E23-4775-A40D-2E8847B56424}" type="presOf" srcId="{FDD4E485-7DB5-4973-BC5F-4DDA3F9A8A49}" destId="{455BB16C-2227-4128-AB92-6B9D805387A6}" srcOrd="0" destOrd="0" presId="urn:microsoft.com/office/officeart/2005/8/layout/orgChart1"/>
    <dgm:cxn modelId="{85B6BBC8-5160-4F7D-99B4-666A52910824}" type="presOf" srcId="{FDD4E485-7DB5-4973-BC5F-4DDA3F9A8A49}" destId="{A65B12A6-F734-4A99-AC89-BA5A65297543}" srcOrd="1" destOrd="0" presId="urn:microsoft.com/office/officeart/2005/8/layout/orgChart1"/>
    <dgm:cxn modelId="{5F61E1C0-2CA5-49D0-9D4B-C28152848DDD}" srcId="{FDD4E485-7DB5-4973-BC5F-4DDA3F9A8A49}" destId="{11EF4217-999A-40ED-B180-D692E073C91C}" srcOrd="1" destOrd="0" parTransId="{68E78075-0208-4B5A-A213-35AFE91F479A}" sibTransId="{04E70CF4-022F-40AF-AF96-A17BF4B47C66}"/>
    <dgm:cxn modelId="{C36866E0-C6DA-4280-BFAF-CD578BEFAF4D}" type="presParOf" srcId="{CA86E3DE-CAB8-41B3-B0F4-060FB3D7B0EF}" destId="{016A7D35-AE94-4D66-B98C-F4847B0DC986}" srcOrd="0" destOrd="0" presId="urn:microsoft.com/office/officeart/2005/8/layout/orgChart1"/>
    <dgm:cxn modelId="{EAB3E817-7EFD-419D-9192-0DBF8FA84468}" type="presParOf" srcId="{016A7D35-AE94-4D66-B98C-F4847B0DC986}" destId="{4F192EC8-200E-4F1E-BA5F-5297564829A5}" srcOrd="0" destOrd="0" presId="urn:microsoft.com/office/officeart/2005/8/layout/orgChart1"/>
    <dgm:cxn modelId="{AB15695F-70E5-4B8A-AEE3-C01AD58B19D6}" type="presParOf" srcId="{4F192EC8-200E-4F1E-BA5F-5297564829A5}" destId="{455BB16C-2227-4128-AB92-6B9D805387A6}" srcOrd="0" destOrd="0" presId="urn:microsoft.com/office/officeart/2005/8/layout/orgChart1"/>
    <dgm:cxn modelId="{29BB5138-C588-471A-9FF8-4615EF41E628}" type="presParOf" srcId="{4F192EC8-200E-4F1E-BA5F-5297564829A5}" destId="{A65B12A6-F734-4A99-AC89-BA5A65297543}" srcOrd="1" destOrd="0" presId="urn:microsoft.com/office/officeart/2005/8/layout/orgChart1"/>
    <dgm:cxn modelId="{A4A37145-F58F-4B8E-A3A1-1263F7666EDA}" type="presParOf" srcId="{016A7D35-AE94-4D66-B98C-F4847B0DC986}" destId="{10058014-ECD5-495D-B012-6340CB6BCC7B}" srcOrd="1" destOrd="0" presId="urn:microsoft.com/office/officeart/2005/8/layout/orgChart1"/>
    <dgm:cxn modelId="{EB02C004-EC57-47C5-8CC9-FCBB33A7E89F}" type="presParOf" srcId="{10058014-ECD5-495D-B012-6340CB6BCC7B}" destId="{FCB40EDB-CFE9-4989-968D-A02FF26FDF88}" srcOrd="0" destOrd="0" presId="urn:microsoft.com/office/officeart/2005/8/layout/orgChart1"/>
    <dgm:cxn modelId="{F31B190A-1829-4841-9277-E6090571ED1B}" type="presParOf" srcId="{10058014-ECD5-495D-B012-6340CB6BCC7B}" destId="{C6A8841D-9FB3-46D4-84BF-23DFCD6C17EF}" srcOrd="1" destOrd="0" presId="urn:microsoft.com/office/officeart/2005/8/layout/orgChart1"/>
    <dgm:cxn modelId="{A01CC3AE-E4F5-42C7-BC4E-2E9C1811CCD6}" type="presParOf" srcId="{C6A8841D-9FB3-46D4-84BF-23DFCD6C17EF}" destId="{C4AE6AEF-45F4-4A21-847B-5A6A956C0899}" srcOrd="0" destOrd="0" presId="urn:microsoft.com/office/officeart/2005/8/layout/orgChart1"/>
    <dgm:cxn modelId="{8105BF08-8CAD-487E-9A94-5B12833FE73D}" type="presParOf" srcId="{C4AE6AEF-45F4-4A21-847B-5A6A956C0899}" destId="{AC4B1280-08FB-49BF-856A-50F943AF6B4A}" srcOrd="0" destOrd="0" presId="urn:microsoft.com/office/officeart/2005/8/layout/orgChart1"/>
    <dgm:cxn modelId="{844790A9-7AD3-4820-A298-42FFA011C930}" type="presParOf" srcId="{C4AE6AEF-45F4-4A21-847B-5A6A956C0899}" destId="{7E305BF7-3381-485C-ABAB-A9EB437A6657}" srcOrd="1" destOrd="0" presId="urn:microsoft.com/office/officeart/2005/8/layout/orgChart1"/>
    <dgm:cxn modelId="{17B08936-1E1C-4481-A293-096F993B7327}" type="presParOf" srcId="{C6A8841D-9FB3-46D4-84BF-23DFCD6C17EF}" destId="{56CAE37D-0BF2-4828-B173-A470E1FC1E94}" srcOrd="1" destOrd="0" presId="urn:microsoft.com/office/officeart/2005/8/layout/orgChart1"/>
    <dgm:cxn modelId="{5A51D795-E9A0-4EC7-A091-C8861A97C202}" type="presParOf" srcId="{C6A8841D-9FB3-46D4-84BF-23DFCD6C17EF}" destId="{2621CAE3-2E88-499E-854A-85E5A2C9AF34}" srcOrd="2" destOrd="0" presId="urn:microsoft.com/office/officeart/2005/8/layout/orgChart1"/>
    <dgm:cxn modelId="{F2074D7C-DD95-453D-AABA-632FBC831846}" type="presParOf" srcId="{10058014-ECD5-495D-B012-6340CB6BCC7B}" destId="{FF9F2116-A60E-4D30-86A3-18F1A31C7C09}" srcOrd="2" destOrd="0" presId="urn:microsoft.com/office/officeart/2005/8/layout/orgChart1"/>
    <dgm:cxn modelId="{BC1C6071-36AD-426F-AC80-7F2A1FB2B253}" type="presParOf" srcId="{10058014-ECD5-495D-B012-6340CB6BCC7B}" destId="{F7619015-4E5F-49C7-B382-597EBFC9AA90}" srcOrd="3" destOrd="0" presId="urn:microsoft.com/office/officeart/2005/8/layout/orgChart1"/>
    <dgm:cxn modelId="{5E6D2B99-02B7-4F28-BD82-B116AEAF85D9}" type="presParOf" srcId="{F7619015-4E5F-49C7-B382-597EBFC9AA90}" destId="{EAD5EBC7-3EED-4BA3-A233-7957244D3654}" srcOrd="0" destOrd="0" presId="urn:microsoft.com/office/officeart/2005/8/layout/orgChart1"/>
    <dgm:cxn modelId="{4D47C13A-3C4F-421A-98F4-598472E53273}" type="presParOf" srcId="{EAD5EBC7-3EED-4BA3-A233-7957244D3654}" destId="{843BD61D-354A-4A1A-B2E9-2F3F7C039E68}" srcOrd="0" destOrd="0" presId="urn:microsoft.com/office/officeart/2005/8/layout/orgChart1"/>
    <dgm:cxn modelId="{962DC727-AB55-4C87-A736-9DE8ABAEB654}" type="presParOf" srcId="{EAD5EBC7-3EED-4BA3-A233-7957244D3654}" destId="{C35FC3AB-6F15-447C-8C0B-2DDF355963F5}" srcOrd="1" destOrd="0" presId="urn:microsoft.com/office/officeart/2005/8/layout/orgChart1"/>
    <dgm:cxn modelId="{5D7B9E88-E49A-4F31-9F34-F66AA59BABB3}" type="presParOf" srcId="{F7619015-4E5F-49C7-B382-597EBFC9AA90}" destId="{3346CAB3-75E8-42A5-A1F5-80562720E06B}" srcOrd="1" destOrd="0" presId="urn:microsoft.com/office/officeart/2005/8/layout/orgChart1"/>
    <dgm:cxn modelId="{7D8D4947-F3B1-4617-9F74-6E4619BD28A0}" type="presParOf" srcId="{F7619015-4E5F-49C7-B382-597EBFC9AA90}" destId="{B51EAD85-AB9B-4EBA-87EF-2CE2AA647122}" srcOrd="2" destOrd="0" presId="urn:microsoft.com/office/officeart/2005/8/layout/orgChart1"/>
    <dgm:cxn modelId="{91655C81-729D-41A2-833C-93544EDB6C5C}" type="presParOf" srcId="{016A7D35-AE94-4D66-B98C-F4847B0DC986}" destId="{98EFE400-6A32-4D99-B288-C5B42FE0755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F2116-A60E-4D30-86A3-18F1A31C7C09}">
      <dsp:nvSpPr>
        <dsp:cNvPr id="0" name=""/>
        <dsp:cNvSpPr/>
      </dsp:nvSpPr>
      <dsp:spPr>
        <a:xfrm>
          <a:off x="3713404" y="1681644"/>
          <a:ext cx="2010901" cy="1298862"/>
        </a:xfrm>
        <a:custGeom>
          <a:avLst/>
          <a:gdLst/>
          <a:ahLst/>
          <a:cxnLst/>
          <a:rect l="0" t="0" r="0" b="0"/>
          <a:pathLst>
            <a:path>
              <a:moveTo>
                <a:pt x="0" y="0"/>
              </a:moveTo>
              <a:lnTo>
                <a:pt x="0" y="947370"/>
              </a:lnTo>
              <a:lnTo>
                <a:pt x="2010901" y="947370"/>
              </a:lnTo>
              <a:lnTo>
                <a:pt x="2010901" y="1298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B40EDB-CFE9-4989-968D-A02FF26FDF88}">
      <dsp:nvSpPr>
        <dsp:cNvPr id="0" name=""/>
        <dsp:cNvSpPr/>
      </dsp:nvSpPr>
      <dsp:spPr>
        <a:xfrm>
          <a:off x="1789940" y="1681644"/>
          <a:ext cx="1923463" cy="1298862"/>
        </a:xfrm>
        <a:custGeom>
          <a:avLst/>
          <a:gdLst/>
          <a:ahLst/>
          <a:cxnLst/>
          <a:rect l="0" t="0" r="0" b="0"/>
          <a:pathLst>
            <a:path>
              <a:moveTo>
                <a:pt x="1923463" y="0"/>
              </a:moveTo>
              <a:lnTo>
                <a:pt x="1923463" y="947370"/>
              </a:lnTo>
              <a:lnTo>
                <a:pt x="0" y="947370"/>
              </a:lnTo>
              <a:lnTo>
                <a:pt x="0" y="1298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5BB16C-2227-4128-AB92-6B9D805387A6}">
      <dsp:nvSpPr>
        <dsp:cNvPr id="0" name=""/>
        <dsp:cNvSpPr/>
      </dsp:nvSpPr>
      <dsp:spPr>
        <a:xfrm>
          <a:off x="2039633" y="7873"/>
          <a:ext cx="3347541" cy="1673770"/>
        </a:xfrm>
        <a:prstGeom prst="rect">
          <a:avLst/>
        </a:prstGeom>
        <a:solidFill>
          <a:srgbClr val="FF33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a:t>Serial Communication</a:t>
          </a:r>
        </a:p>
      </dsp:txBody>
      <dsp:txXfrm>
        <a:off x="2039633" y="7873"/>
        <a:ext cx="3347541" cy="1673770"/>
      </dsp:txXfrm>
    </dsp:sp>
    <dsp:sp modelId="{AC4B1280-08FB-49BF-856A-50F943AF6B4A}">
      <dsp:nvSpPr>
        <dsp:cNvPr id="0" name=""/>
        <dsp:cNvSpPr/>
      </dsp:nvSpPr>
      <dsp:spPr>
        <a:xfrm>
          <a:off x="116169" y="2980507"/>
          <a:ext cx="3347541" cy="1673770"/>
        </a:xfrm>
        <a:prstGeom prst="rect">
          <a:avLst/>
        </a:prstGeom>
        <a:solidFill>
          <a:srgbClr val="FF33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a:t>Asynchronous</a:t>
          </a:r>
        </a:p>
      </dsp:txBody>
      <dsp:txXfrm>
        <a:off x="116169" y="2980507"/>
        <a:ext cx="3347541" cy="1673770"/>
      </dsp:txXfrm>
    </dsp:sp>
    <dsp:sp modelId="{843BD61D-354A-4A1A-B2E9-2F3F7C039E68}">
      <dsp:nvSpPr>
        <dsp:cNvPr id="0" name=""/>
        <dsp:cNvSpPr/>
      </dsp:nvSpPr>
      <dsp:spPr>
        <a:xfrm>
          <a:off x="4050535" y="2980507"/>
          <a:ext cx="3347541" cy="1673770"/>
        </a:xfrm>
        <a:prstGeom prst="rect">
          <a:avLst/>
        </a:prstGeom>
        <a:solidFill>
          <a:srgbClr val="FF33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a:t>Synchronous</a:t>
          </a:r>
        </a:p>
      </dsp:txBody>
      <dsp:txXfrm>
        <a:off x="4050535" y="2980507"/>
        <a:ext cx="3347541" cy="167377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D2476E-CFA3-4F37-BF99-F5496250BCDC}" type="datetimeFigureOut">
              <a:rPr lang="en-IN" smtClean="0"/>
              <a:t>18-09-2018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129766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2476E-CFA3-4F37-BF99-F5496250BCDC}" type="datetimeFigureOut">
              <a:rPr lang="en-IN" smtClean="0"/>
              <a:t>18-09-2018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254508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2476E-CFA3-4F37-BF99-F5496250BCDC}" type="datetimeFigureOut">
              <a:rPr lang="en-IN" smtClean="0"/>
              <a:t>18-09-2018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84783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2476E-CFA3-4F37-BF99-F5496250BCDC}" type="datetimeFigureOut">
              <a:rPr lang="en-IN" smtClean="0"/>
              <a:t>18-09-2018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3546145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D2476E-CFA3-4F37-BF99-F5496250BCDC}" type="datetimeFigureOut">
              <a:rPr lang="en-IN" smtClean="0"/>
              <a:t>18-09-2018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420540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D2476E-CFA3-4F37-BF99-F5496250BCDC}" type="datetimeFigureOut">
              <a:rPr lang="en-IN" smtClean="0"/>
              <a:t>18-09-2018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1936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D2476E-CFA3-4F37-BF99-F5496250BCDC}" type="datetimeFigureOut">
              <a:rPr lang="en-IN" smtClean="0"/>
              <a:t>18-09-2018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400922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D2476E-CFA3-4F37-BF99-F5496250BCDC}" type="datetimeFigureOut">
              <a:rPr lang="en-IN" smtClean="0"/>
              <a:t>18-09-2018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303339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2476E-CFA3-4F37-BF99-F5496250BCDC}" type="datetimeFigureOut">
              <a:rPr lang="en-IN" smtClean="0"/>
              <a:t>18-09-2018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136549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2476E-CFA3-4F37-BF99-F5496250BCDC}" type="datetimeFigureOut">
              <a:rPr lang="en-IN" smtClean="0"/>
              <a:t>18-09-2018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354798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2476E-CFA3-4F37-BF99-F5496250BCDC}" type="datetimeFigureOut">
              <a:rPr lang="en-IN" smtClean="0"/>
              <a:t>18-09-2018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1AED096-7AFC-4C62-96D8-672CF2423713}" type="slidenum">
              <a:rPr lang="en-IN" smtClean="0"/>
              <a:t>‹#›</a:t>
            </a:fld>
            <a:endParaRPr lang="en-IN" dirty="0"/>
          </a:p>
        </p:txBody>
      </p:sp>
    </p:spTree>
    <p:extLst>
      <p:ext uri="{BB962C8B-B14F-4D97-AF65-F5344CB8AC3E}">
        <p14:creationId xmlns:p14="http://schemas.microsoft.com/office/powerpoint/2010/main" val="246384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rgbClr val="FFFF00">
                <a:lumMod val="0"/>
                <a:lumOff val="100000"/>
              </a:srgbClr>
            </a:gs>
            <a:gs pos="36000">
              <a:schemeClr val="bg1"/>
            </a:gs>
            <a:gs pos="99000">
              <a:schemeClr val="bg1"/>
            </a:gs>
            <a:gs pos="99000">
              <a:srgbClr val="FF3300"/>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2476E-CFA3-4F37-BF99-F5496250BCDC}" type="datetimeFigureOut">
              <a:rPr lang="en-IN" smtClean="0"/>
              <a:t>18-09-2018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ED096-7AFC-4C62-96D8-672CF2423713}" type="slidenum">
              <a:rPr lang="en-IN" smtClean="0"/>
              <a:t>‹#›</a:t>
            </a:fld>
            <a:endParaRPr lang="en-IN" dirty="0"/>
          </a:p>
        </p:txBody>
      </p:sp>
    </p:spTree>
    <p:extLst>
      <p:ext uri="{BB962C8B-B14F-4D97-AF65-F5344CB8AC3E}">
        <p14:creationId xmlns:p14="http://schemas.microsoft.com/office/powerpoint/2010/main" val="128725485"/>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6516" y="271592"/>
            <a:ext cx="7766936" cy="1646302"/>
          </a:xfrm>
        </p:spPr>
        <p:txBody>
          <a:bodyPr/>
          <a:lstStyle/>
          <a:p>
            <a:pPr algn="ctr"/>
            <a:r>
              <a:rPr lang="en-IN" sz="6000" dirty="0" smtClean="0">
                <a:solidFill>
                  <a:srgbClr val="FF3300"/>
                </a:solidFill>
                <a:latin typeface="Arial Rounded MT Bold" panose="020F0704030504030204" pitchFamily="34" charset="0"/>
              </a:rPr>
              <a:t>INTRO TO ARDUINO</a:t>
            </a:r>
            <a:endParaRPr lang="en-IN" sz="6000" dirty="0">
              <a:solidFill>
                <a:srgbClr val="FF3300"/>
              </a:solidFill>
              <a:latin typeface="Arial Rounded MT Bold" panose="020F0704030504030204" pitchFamily="34" charset="0"/>
            </a:endParaRPr>
          </a:p>
        </p:txBody>
      </p:sp>
      <p:sp>
        <p:nvSpPr>
          <p:cNvPr id="3" name="Subtitle 2"/>
          <p:cNvSpPr>
            <a:spLocks noGrp="1"/>
          </p:cNvSpPr>
          <p:nvPr>
            <p:ph type="subTitle" idx="1"/>
          </p:nvPr>
        </p:nvSpPr>
        <p:spPr>
          <a:xfrm>
            <a:off x="798715" y="3078442"/>
            <a:ext cx="7766936" cy="1096899"/>
          </a:xfrm>
        </p:spPr>
        <p:txBody>
          <a:bodyPr>
            <a:noAutofit/>
          </a:bodyPr>
          <a:lstStyle/>
          <a:p>
            <a:pPr marL="285750" indent="-285750" algn="l">
              <a:buFont typeface="Wingdings" panose="05000000000000000000" pitchFamily="2" charset="2"/>
              <a:buChar char="§"/>
            </a:pPr>
            <a:r>
              <a:rPr lang="en-IN" sz="2000" dirty="0" smtClean="0">
                <a:solidFill>
                  <a:schemeClr val="tx1"/>
                </a:solidFill>
                <a:latin typeface="Bahnschrift SemiBold" panose="020B0502040204020203" pitchFamily="34" charset="0"/>
              </a:rPr>
              <a:t>Arduino Uno Board description</a:t>
            </a:r>
          </a:p>
          <a:p>
            <a:pPr marL="285750" indent="-285750" algn="l">
              <a:buFont typeface="Wingdings" panose="05000000000000000000" pitchFamily="2" charset="2"/>
              <a:buChar char="§"/>
            </a:pPr>
            <a:r>
              <a:rPr lang="en-IN" sz="2000" dirty="0" smtClean="0">
                <a:solidFill>
                  <a:schemeClr val="tx1"/>
                </a:solidFill>
                <a:latin typeface="Bahnschrift SemiBold" panose="020B0502040204020203" pitchFamily="34" charset="0"/>
              </a:rPr>
              <a:t>Input and output </a:t>
            </a:r>
          </a:p>
          <a:p>
            <a:pPr marL="285750" indent="-285750" algn="l">
              <a:buFont typeface="Wingdings" panose="05000000000000000000" pitchFamily="2" charset="2"/>
              <a:buChar char="§"/>
            </a:pPr>
            <a:r>
              <a:rPr lang="en-IN" sz="2000" dirty="0" smtClean="0">
                <a:solidFill>
                  <a:schemeClr val="tx1"/>
                </a:solidFill>
                <a:latin typeface="Bahnschrift SemiBold" panose="020B0502040204020203" pitchFamily="34" charset="0"/>
              </a:rPr>
              <a:t>Serial Communication</a:t>
            </a:r>
          </a:p>
          <a:p>
            <a:pPr algn="l"/>
            <a:endParaRPr lang="en-IN" sz="2000" dirty="0">
              <a:solidFill>
                <a:schemeClr val="tx1"/>
              </a:solidFill>
              <a:latin typeface="Bahnschrift SemiBold" panose="020B0502040204020203" pitchFamily="34" charset="0"/>
            </a:endParaRPr>
          </a:p>
        </p:txBody>
      </p:sp>
      <p:pic>
        <p:nvPicPr>
          <p:cNvPr id="4"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461" t="-3810" r="-461" b="3810"/>
          <a:stretch/>
        </p:blipFill>
        <p:spPr bwMode="white">
          <a:xfrm>
            <a:off x="3455950" y="-483269"/>
            <a:ext cx="12151518" cy="7834587"/>
          </a:xfrm>
          <a:prstGeom prst="rect">
            <a:avLst/>
          </a:prstGeom>
        </p:spPr>
      </p:pic>
    </p:spTree>
    <p:extLst>
      <p:ext uri="{BB962C8B-B14F-4D97-AF65-F5344CB8AC3E}">
        <p14:creationId xmlns:p14="http://schemas.microsoft.com/office/powerpoint/2010/main" val="3912160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745" y="15766"/>
            <a:ext cx="10515600" cy="1325563"/>
          </a:xfrm>
        </p:spPr>
        <p:txBody>
          <a:bodyPr/>
          <a:lstStyle/>
          <a:p>
            <a:pPr algn="ctr"/>
            <a:r>
              <a:rPr lang="en-IN" dirty="0" smtClean="0">
                <a:solidFill>
                  <a:srgbClr val="FF3300"/>
                </a:solidFill>
                <a:latin typeface="Harrington" panose="04040505050A02020702" pitchFamily="82" charset="0"/>
              </a:rPr>
              <a:t>INPUT AND OUPUT </a:t>
            </a:r>
            <a:endParaRPr lang="en-IN" dirty="0">
              <a:solidFill>
                <a:srgbClr val="FF3300"/>
              </a:solidFill>
              <a:latin typeface="Harrington" panose="04040505050A02020702" pitchFamily="82" charset="0"/>
            </a:endParaRPr>
          </a:p>
        </p:txBody>
      </p:sp>
      <p:sp>
        <p:nvSpPr>
          <p:cNvPr id="3" name="Content Placeholder 2"/>
          <p:cNvSpPr>
            <a:spLocks noGrp="1"/>
          </p:cNvSpPr>
          <p:nvPr>
            <p:ph idx="1"/>
          </p:nvPr>
        </p:nvSpPr>
        <p:spPr>
          <a:xfrm>
            <a:off x="1137745" y="1182532"/>
            <a:ext cx="10515600" cy="4972607"/>
          </a:xfrm>
        </p:spPr>
        <p:txBody>
          <a:bodyPr>
            <a:normAutofit lnSpcReduction="10000"/>
          </a:bodyPr>
          <a:lstStyle/>
          <a:p>
            <a:r>
              <a:rPr lang="en-IN" sz="2400" dirty="0" smtClean="0">
                <a:latin typeface="Comic Sans MS" panose="030F0702030302020204" pitchFamily="66" charset="0"/>
              </a:rPr>
              <a:t>The 14 digital pins and 6 analog pins can be configured either as input or output.</a:t>
            </a:r>
          </a:p>
          <a:p>
            <a:r>
              <a:rPr lang="en-IN" sz="2400" dirty="0">
                <a:latin typeface="Comic Sans MS" panose="030F0702030302020204" pitchFamily="66" charset="0"/>
              </a:rPr>
              <a:t>Arduino pins are by default configured as </a:t>
            </a:r>
            <a:r>
              <a:rPr lang="en-IN" sz="2400" dirty="0" smtClean="0">
                <a:latin typeface="Comic Sans MS" panose="030F0702030302020204" pitchFamily="66" charset="0"/>
              </a:rPr>
              <a:t>inputs.</a:t>
            </a:r>
          </a:p>
          <a:p>
            <a:pPr marL="0" indent="0">
              <a:lnSpc>
                <a:spcPct val="150000"/>
              </a:lnSpc>
              <a:buNone/>
            </a:pPr>
            <a:r>
              <a:rPr lang="en-IN" dirty="0" smtClean="0">
                <a:latin typeface="Arial Rounded MT Bold" panose="020F0704030504030204" pitchFamily="34" charset="0"/>
              </a:rPr>
              <a:t>BUT HOW TO DO IT IN ARDUINO CODE ?</a:t>
            </a:r>
          </a:p>
          <a:p>
            <a:pPr marL="0" indent="0">
              <a:buNone/>
            </a:pPr>
            <a:r>
              <a:rPr lang="en-IN" sz="2400" dirty="0">
                <a:latin typeface="Comic Sans MS" panose="030F0702030302020204" pitchFamily="66" charset="0"/>
              </a:rPr>
              <a:t> </a:t>
            </a:r>
            <a:r>
              <a:rPr lang="en-IN" sz="2400" dirty="0" smtClean="0">
                <a:latin typeface="Comic Sans MS" panose="030F0702030302020204" pitchFamily="66" charset="0"/>
              </a:rPr>
              <a:t>    In </a:t>
            </a:r>
            <a:r>
              <a:rPr lang="en-IN" sz="2400" dirty="0" err="1" smtClean="0">
                <a:latin typeface="Comic Sans MS" panose="030F0702030302020204" pitchFamily="66" charset="0"/>
              </a:rPr>
              <a:t>Arduino</a:t>
            </a:r>
            <a:r>
              <a:rPr lang="en-IN" sz="2400" dirty="0" smtClean="0">
                <a:latin typeface="Comic Sans MS" panose="030F0702030302020204" pitchFamily="66" charset="0"/>
              </a:rPr>
              <a:t> code , the function ‘</a:t>
            </a:r>
            <a:r>
              <a:rPr lang="en-IN" sz="2400" b="1" u="sng" dirty="0" smtClean="0">
                <a:latin typeface="Comic Sans MS" panose="030F0702030302020204" pitchFamily="66" charset="0"/>
              </a:rPr>
              <a:t>pinMode</a:t>
            </a:r>
            <a:r>
              <a:rPr lang="en-IN" sz="2400" dirty="0" smtClean="0">
                <a:latin typeface="Comic Sans MS" panose="030F0702030302020204" pitchFamily="66" charset="0"/>
              </a:rPr>
              <a:t>’ helps us in </a:t>
            </a:r>
          </a:p>
          <a:p>
            <a:pPr marL="0" indent="0">
              <a:buNone/>
            </a:pPr>
            <a:r>
              <a:rPr lang="en-IN" sz="2400" dirty="0">
                <a:latin typeface="Comic Sans MS" panose="030F0702030302020204" pitchFamily="66" charset="0"/>
              </a:rPr>
              <a:t> </a:t>
            </a:r>
            <a:r>
              <a:rPr lang="en-IN" sz="2400" dirty="0" smtClean="0">
                <a:latin typeface="Comic Sans MS" panose="030F0702030302020204" pitchFamily="66" charset="0"/>
              </a:rPr>
              <a:t>enabling a pin as input or output. </a:t>
            </a:r>
          </a:p>
          <a:p>
            <a:pPr marL="0" indent="0">
              <a:buNone/>
            </a:pPr>
            <a:r>
              <a:rPr lang="en-IN" sz="2400" dirty="0">
                <a:latin typeface="Comic Sans MS" panose="030F0702030302020204" pitchFamily="66" charset="0"/>
              </a:rPr>
              <a:t> </a:t>
            </a:r>
            <a:endParaRPr lang="en-IN" sz="2400" dirty="0" smtClean="0">
              <a:latin typeface="Comic Sans MS" panose="030F0702030302020204" pitchFamily="66" charset="0"/>
            </a:endParaRPr>
          </a:p>
          <a:p>
            <a:pPr marL="0" indent="0">
              <a:buNone/>
            </a:pPr>
            <a:r>
              <a:rPr lang="en-IN" sz="2000" dirty="0">
                <a:latin typeface="Comic Sans MS" panose="030F0702030302020204" pitchFamily="66" charset="0"/>
              </a:rPr>
              <a:t> </a:t>
            </a:r>
            <a:r>
              <a:rPr lang="en-IN" sz="2000" dirty="0" smtClean="0">
                <a:latin typeface="Comic Sans MS" panose="030F0702030302020204" pitchFamily="66" charset="0"/>
              </a:rPr>
              <a:t>               </a:t>
            </a:r>
            <a:r>
              <a:rPr lang="en-IN" sz="2400" dirty="0" smtClean="0">
                <a:latin typeface="Comic Sans MS" panose="030F0702030302020204" pitchFamily="66" charset="0"/>
              </a:rPr>
              <a:t>Syntax               </a:t>
            </a:r>
            <a:r>
              <a:rPr lang="en-IN" sz="2400" dirty="0" smtClean="0"/>
              <a:t>pinMode(pin Number, </a:t>
            </a:r>
            <a:r>
              <a:rPr lang="en-IN" sz="2400" dirty="0"/>
              <a:t>mode</a:t>
            </a:r>
            <a:r>
              <a:rPr lang="en-IN" sz="2400" dirty="0" smtClean="0"/>
              <a:t>)</a:t>
            </a:r>
          </a:p>
          <a:p>
            <a:pPr marL="0" indent="0">
              <a:buNone/>
            </a:pPr>
            <a:r>
              <a:rPr lang="en-IN" sz="2000" dirty="0">
                <a:latin typeface="Comic Sans MS" panose="030F0702030302020204" pitchFamily="66" charset="0"/>
              </a:rPr>
              <a:t> </a:t>
            </a:r>
            <a:r>
              <a:rPr lang="en-IN" sz="2000" dirty="0" smtClean="0">
                <a:latin typeface="Comic Sans MS" panose="030F0702030302020204" pitchFamily="66" charset="0"/>
              </a:rPr>
              <a:t>  </a:t>
            </a:r>
          </a:p>
          <a:p>
            <a:pPr marL="0" indent="0">
              <a:buNone/>
            </a:pPr>
            <a:r>
              <a:rPr lang="en-IN" sz="2000" dirty="0">
                <a:latin typeface="Comic Sans MS" panose="030F0702030302020204" pitchFamily="66" charset="0"/>
              </a:rPr>
              <a:t> </a:t>
            </a:r>
            <a:r>
              <a:rPr lang="en-IN" sz="2000" dirty="0" smtClean="0">
                <a:latin typeface="Comic Sans MS" panose="030F0702030302020204" pitchFamily="66" charset="0"/>
              </a:rPr>
              <a:t>   Pin Number is the number of the digital pin whose mode you are going </a:t>
            </a:r>
          </a:p>
          <a:p>
            <a:pPr marL="0" indent="0">
              <a:buNone/>
            </a:pPr>
            <a:r>
              <a:rPr lang="en-IN" sz="2000" dirty="0">
                <a:latin typeface="Comic Sans MS" panose="030F0702030302020204" pitchFamily="66" charset="0"/>
              </a:rPr>
              <a:t> </a:t>
            </a:r>
            <a:r>
              <a:rPr lang="en-IN" sz="2000" dirty="0" smtClean="0">
                <a:latin typeface="Comic Sans MS" panose="030F0702030302020204" pitchFamily="66" charset="0"/>
              </a:rPr>
              <a:t>   to set as input or output.</a:t>
            </a:r>
            <a:endParaRPr lang="en-IN" sz="2000" dirty="0">
              <a:latin typeface="Comic Sans MS" panose="030F0702030302020204" pitchFamily="66" charset="0"/>
            </a:endParaRPr>
          </a:p>
        </p:txBody>
      </p:sp>
      <p:pic>
        <p:nvPicPr>
          <p:cNvPr id="4" name="Picture 11"/>
          <p:cNvPicPr/>
          <p:nvPr/>
        </p:nvPicPr>
        <p:blipFill>
          <a:blip r:embed="rId2"/>
          <a:stretch>
            <a:fillRect/>
          </a:stretch>
        </p:blipFill>
        <p:spPr>
          <a:xfrm>
            <a:off x="10025659" y="3521975"/>
            <a:ext cx="2166341" cy="1927156"/>
          </a:xfrm>
          <a:prstGeom prst="rect">
            <a:avLst/>
          </a:prstGeom>
          <a:ln>
            <a:noFill/>
          </a:ln>
        </p:spPr>
      </p:pic>
      <p:sp>
        <p:nvSpPr>
          <p:cNvPr id="6" name="Right Arrow 5"/>
          <p:cNvSpPr/>
          <p:nvPr/>
        </p:nvSpPr>
        <p:spPr>
          <a:xfrm flipV="1">
            <a:off x="3630305" y="4355899"/>
            <a:ext cx="982639" cy="286603"/>
          </a:xfrm>
          <a:prstGeom prst="rightArrow">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50925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rgbClr val="FFFF00">
                <a:lumMod val="0"/>
                <a:lumOff val="100000"/>
              </a:srgbClr>
            </a:gs>
            <a:gs pos="36000">
              <a:schemeClr val="bg1"/>
            </a:gs>
            <a:gs pos="99000">
              <a:schemeClr val="bg1"/>
            </a:gs>
            <a:gs pos="99000">
              <a:srgbClr val="FFC000"/>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1848" y="1907322"/>
            <a:ext cx="10515600" cy="1325563"/>
          </a:xfrm>
        </p:spPr>
        <p:txBody>
          <a:bodyPr>
            <a:normAutofit fontScale="90000"/>
          </a:bodyPr>
          <a:lstStyle/>
          <a:p>
            <a:r>
              <a:rPr lang="en-IN" dirty="0" smtClean="0">
                <a:solidFill>
                  <a:srgbClr val="FFC000"/>
                </a:solidFill>
                <a:latin typeface="Arial Rounded MT Bold" panose="020F0704030504030204" pitchFamily="34" charset="0"/>
              </a:rPr>
              <a:t>SO WHAT HAPPENS IF YOU LEAVE AN INPUT PIN UNCONNECTED?</a:t>
            </a:r>
            <a:br>
              <a:rPr lang="en-IN" dirty="0" smtClean="0">
                <a:solidFill>
                  <a:srgbClr val="FFC000"/>
                </a:solidFill>
                <a:latin typeface="Arial Rounded MT Bold" panose="020F0704030504030204" pitchFamily="34" charset="0"/>
              </a:rPr>
            </a:br>
            <a:r>
              <a:rPr lang="en-IN" dirty="0" smtClean="0">
                <a:solidFill>
                  <a:srgbClr val="FFC000"/>
                </a:solidFill>
                <a:latin typeface="Arial Rounded MT Bold" panose="020F0704030504030204" pitchFamily="34" charset="0"/>
              </a:rPr>
              <a:t/>
            </a:r>
            <a:br>
              <a:rPr lang="en-IN" dirty="0" smtClean="0">
                <a:solidFill>
                  <a:srgbClr val="FFC000"/>
                </a:solidFill>
                <a:latin typeface="Arial Rounded MT Bold" panose="020F0704030504030204" pitchFamily="34" charset="0"/>
              </a:rPr>
            </a:br>
            <a:r>
              <a:rPr lang="en-IN" dirty="0" smtClean="0">
                <a:solidFill>
                  <a:srgbClr val="FFC000"/>
                </a:solidFill>
                <a:latin typeface="Arial Rounded MT Bold" panose="020F0704030504030204" pitchFamily="34" charset="0"/>
              </a:rPr>
              <a:t>WHAT WILL BE THE LOGIC STATE OF IT</a:t>
            </a:r>
            <a:r>
              <a:rPr lang="en-IN" dirty="0" smtClean="0">
                <a:solidFill>
                  <a:srgbClr val="FFC000"/>
                </a:solidFill>
                <a:latin typeface="Arial Rounded MT Bold" panose="020F0704030504030204" pitchFamily="34" charset="0"/>
              </a:rPr>
              <a:t>?</a:t>
            </a:r>
            <a:endParaRPr lang="en-IN" dirty="0">
              <a:solidFill>
                <a:srgbClr val="FFC000"/>
              </a:solidFill>
              <a:latin typeface="Arial Rounded MT Bold" panose="020F0704030504030204" pitchFamily="34" charset="0"/>
            </a:endParaRPr>
          </a:p>
        </p:txBody>
      </p:sp>
      <p:pic>
        <p:nvPicPr>
          <p:cNvPr id="3" name="Picture 2"/>
          <p:cNvPicPr>
            <a:picLocks noChangeAspect="1"/>
          </p:cNvPicPr>
          <p:nvPr/>
        </p:nvPicPr>
        <p:blipFill>
          <a:blip r:embed="rId2"/>
          <a:stretch>
            <a:fillRect/>
          </a:stretch>
        </p:blipFill>
        <p:spPr>
          <a:xfrm>
            <a:off x="9233848" y="4136409"/>
            <a:ext cx="2133600" cy="2133600"/>
          </a:xfrm>
          <a:prstGeom prst="rect">
            <a:avLst/>
          </a:prstGeom>
        </p:spPr>
      </p:pic>
    </p:spTree>
    <p:extLst>
      <p:ext uri="{BB962C8B-B14F-4D97-AF65-F5344CB8AC3E}">
        <p14:creationId xmlns:p14="http://schemas.microsoft.com/office/powerpoint/2010/main" val="3255530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973" y="76981"/>
            <a:ext cx="10515600" cy="1325563"/>
          </a:xfrm>
        </p:spPr>
        <p:txBody>
          <a:bodyPr/>
          <a:lstStyle/>
          <a:p>
            <a:pPr algn="ctr"/>
            <a:r>
              <a:rPr lang="en-IN" dirty="0" smtClean="0">
                <a:solidFill>
                  <a:srgbClr val="FF3300"/>
                </a:solidFill>
                <a:latin typeface="Arial Rounded MT Bold" panose="020F0704030504030204" pitchFamily="34" charset="0"/>
              </a:rPr>
              <a:t>MODE-INPUT_PULLUP</a:t>
            </a:r>
            <a:endParaRPr lang="en-IN" dirty="0">
              <a:solidFill>
                <a:srgbClr val="FF3300"/>
              </a:solidFill>
              <a:latin typeface="Arial Rounded MT Bold" panose="020F0704030504030204" pitchFamily="34" charset="0"/>
            </a:endParaRPr>
          </a:p>
        </p:txBody>
      </p:sp>
      <p:sp>
        <p:nvSpPr>
          <p:cNvPr id="3" name="Content Placeholder 2"/>
          <p:cNvSpPr>
            <a:spLocks noGrp="1"/>
          </p:cNvSpPr>
          <p:nvPr>
            <p:ph idx="1"/>
          </p:nvPr>
        </p:nvSpPr>
        <p:spPr>
          <a:xfrm>
            <a:off x="851848" y="1385721"/>
            <a:ext cx="10515600" cy="4351338"/>
          </a:xfrm>
        </p:spPr>
        <p:txBody>
          <a:bodyPr>
            <a:noAutofit/>
          </a:bodyPr>
          <a:lstStyle/>
          <a:p>
            <a:pPr>
              <a:lnSpc>
                <a:spcPct val="150000"/>
              </a:lnSpc>
            </a:pPr>
            <a:r>
              <a:rPr lang="en-IN" sz="2400" spc="300" dirty="0" smtClean="0">
                <a:latin typeface="Comic Sans MS" panose="030F0702030302020204" pitchFamily="66" charset="0"/>
              </a:rPr>
              <a:t>As we have seen before, if you leave an input  pin unconnected , the read value of the pin starts to float between +5V and 0V, thereby producing an error in the  read value.</a:t>
            </a:r>
          </a:p>
          <a:p>
            <a:pPr>
              <a:lnSpc>
                <a:spcPct val="150000"/>
              </a:lnSpc>
            </a:pPr>
            <a:endParaRPr lang="en-IN" sz="2400" spc="300" dirty="0" smtClean="0">
              <a:latin typeface="Comic Sans MS" panose="030F0702030302020204" pitchFamily="66" charset="0"/>
            </a:endParaRPr>
          </a:p>
          <a:p>
            <a:pPr>
              <a:lnSpc>
                <a:spcPct val="150000"/>
              </a:lnSpc>
            </a:pPr>
            <a:r>
              <a:rPr lang="en-IN" sz="2400" spc="300" dirty="0" smtClean="0">
                <a:latin typeface="Comic Sans MS" panose="030F0702030302020204" pitchFamily="66" charset="0"/>
              </a:rPr>
              <a:t>Therefore , we can use the built-in pull-up resistors in our microcontroller.</a:t>
            </a:r>
            <a:r>
              <a:rPr lang="en-IN" sz="2400" spc="300" dirty="0">
                <a:latin typeface="Comic Sans MS" panose="030F0702030302020204" pitchFamily="66" charset="0"/>
              </a:rPr>
              <a:t> There are 20K </a:t>
            </a:r>
            <a:r>
              <a:rPr lang="en-IN" sz="2400" spc="300" dirty="0" smtClean="0">
                <a:latin typeface="Comic Sans MS" panose="030F0702030302020204" pitchFamily="66" charset="0"/>
              </a:rPr>
              <a:t>pull-up </a:t>
            </a:r>
            <a:r>
              <a:rPr lang="en-IN" sz="2400" spc="300" dirty="0">
                <a:latin typeface="Comic Sans MS" panose="030F0702030302020204" pitchFamily="66" charset="0"/>
              </a:rPr>
              <a:t>resistors built into the Atmega chip that can be accessed from software.</a:t>
            </a:r>
          </a:p>
        </p:txBody>
      </p:sp>
    </p:spTree>
    <p:extLst>
      <p:ext uri="{BB962C8B-B14F-4D97-AF65-F5344CB8AC3E}">
        <p14:creationId xmlns:p14="http://schemas.microsoft.com/office/powerpoint/2010/main" val="273017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50125"/>
            <a:ext cx="11750722" cy="6026838"/>
          </a:xfrm>
        </p:spPr>
        <p:txBody>
          <a:bodyPr>
            <a:noAutofit/>
          </a:bodyPr>
          <a:lstStyle/>
          <a:p>
            <a:pPr algn="just">
              <a:lnSpc>
                <a:spcPct val="150000"/>
              </a:lnSpc>
            </a:pPr>
            <a:r>
              <a:rPr lang="en-IN" sz="2000" spc="300" dirty="0">
                <a:latin typeface="Comic Sans MS" panose="030F0702030302020204" pitchFamily="66" charset="0"/>
              </a:rPr>
              <a:t>These built-in </a:t>
            </a:r>
            <a:r>
              <a:rPr lang="en-IN" sz="2000" spc="300" dirty="0" smtClean="0">
                <a:latin typeface="Comic Sans MS" panose="030F0702030302020204" pitchFamily="66" charset="0"/>
              </a:rPr>
              <a:t>pull-up </a:t>
            </a:r>
            <a:r>
              <a:rPr lang="en-IN" sz="2000" spc="300" dirty="0">
                <a:latin typeface="Comic Sans MS" panose="030F0702030302020204" pitchFamily="66" charset="0"/>
              </a:rPr>
              <a:t>resistors are accessed by setting the pinMode() as INPUT_PULLUP. This effectively inverts the </a:t>
            </a:r>
            <a:r>
              <a:rPr lang="en-IN" sz="2000" spc="300" dirty="0" smtClean="0">
                <a:latin typeface="Comic Sans MS" panose="030F0702030302020204" pitchFamily="66" charset="0"/>
              </a:rPr>
              <a:t>behaviour </a:t>
            </a:r>
            <a:r>
              <a:rPr lang="en-IN" sz="2000" spc="300" dirty="0">
                <a:latin typeface="Comic Sans MS" panose="030F0702030302020204" pitchFamily="66" charset="0"/>
              </a:rPr>
              <a:t>of the INPUT </a:t>
            </a:r>
            <a:r>
              <a:rPr lang="en-IN" sz="2000" spc="300" dirty="0" smtClean="0">
                <a:latin typeface="Comic Sans MS" panose="030F0702030302020204" pitchFamily="66" charset="0"/>
              </a:rPr>
              <a:t>mode</a:t>
            </a:r>
          </a:p>
          <a:p>
            <a:pPr algn="just">
              <a:lnSpc>
                <a:spcPct val="150000"/>
              </a:lnSpc>
            </a:pPr>
            <a:endParaRPr lang="en-IN" sz="2000" spc="300" dirty="0">
              <a:latin typeface="Comic Sans MS" panose="030F0702030302020204" pitchFamily="66" charset="0"/>
            </a:endParaRPr>
          </a:p>
          <a:p>
            <a:pPr marL="0" indent="0" algn="just">
              <a:lnSpc>
                <a:spcPct val="150000"/>
              </a:lnSpc>
              <a:buNone/>
            </a:pPr>
            <a:endParaRPr lang="en-IN" sz="2000" spc="300" dirty="0" smtClean="0">
              <a:latin typeface="Comic Sans MS" panose="030F0702030302020204" pitchFamily="66" charset="0"/>
            </a:endParaRPr>
          </a:p>
          <a:p>
            <a:pPr marL="0" indent="0" algn="just">
              <a:lnSpc>
                <a:spcPct val="150000"/>
              </a:lnSpc>
              <a:buNone/>
            </a:pPr>
            <a:endParaRPr lang="en-IN" sz="2000" spc="300" dirty="0">
              <a:latin typeface="Comic Sans MS" panose="030F0702030302020204" pitchFamily="66" charset="0"/>
            </a:endParaRPr>
          </a:p>
          <a:p>
            <a:pPr algn="just">
              <a:lnSpc>
                <a:spcPct val="150000"/>
              </a:lnSpc>
            </a:pPr>
            <a:endParaRPr lang="en-IN" sz="2000" spc="300" dirty="0" smtClean="0">
              <a:latin typeface="Comic Sans MS" panose="030F0702030302020204" pitchFamily="66" charset="0"/>
            </a:endParaRPr>
          </a:p>
          <a:p>
            <a:pPr algn="just">
              <a:lnSpc>
                <a:spcPct val="150000"/>
              </a:lnSpc>
            </a:pPr>
            <a:endParaRPr lang="en-IN" sz="2000" spc="300" dirty="0">
              <a:latin typeface="Comic Sans MS" panose="030F0702030302020204" pitchFamily="66" charset="0"/>
            </a:endParaRPr>
          </a:p>
          <a:p>
            <a:pPr algn="just">
              <a:lnSpc>
                <a:spcPct val="150000"/>
              </a:lnSpc>
            </a:pPr>
            <a:r>
              <a:rPr lang="en-IN" sz="2000" spc="300" dirty="0" smtClean="0">
                <a:latin typeface="Comic Sans MS" panose="030F0702030302020204" pitchFamily="66" charset="0"/>
              </a:rPr>
              <a:t>When </a:t>
            </a:r>
            <a:r>
              <a:rPr lang="en-IN" sz="2000" spc="300" dirty="0">
                <a:latin typeface="Comic Sans MS" panose="030F0702030302020204" pitchFamily="66" charset="0"/>
              </a:rPr>
              <a:t>connecting a sensor to a pin configured with INPUT_PULLUP, the other end should be connected to ground. In the case of a simple switch, this causes the pin to read HIGH when the switch is open, and LOW when the switch is pressed.</a:t>
            </a:r>
          </a:p>
        </p:txBody>
      </p:sp>
      <p:pic>
        <p:nvPicPr>
          <p:cNvPr id="4" name="Picture 3"/>
          <p:cNvPicPr>
            <a:picLocks noChangeAspect="1"/>
          </p:cNvPicPr>
          <p:nvPr/>
        </p:nvPicPr>
        <p:blipFill>
          <a:blip r:embed="rId2"/>
          <a:stretch>
            <a:fillRect/>
          </a:stretch>
        </p:blipFill>
        <p:spPr>
          <a:xfrm>
            <a:off x="3878878" y="1310185"/>
            <a:ext cx="4238625" cy="3104793"/>
          </a:xfrm>
          <a:prstGeom prst="rect">
            <a:avLst/>
          </a:prstGeom>
        </p:spPr>
      </p:pic>
    </p:spTree>
    <p:extLst>
      <p:ext uri="{BB962C8B-B14F-4D97-AF65-F5344CB8AC3E}">
        <p14:creationId xmlns:p14="http://schemas.microsoft.com/office/powerpoint/2010/main" val="298931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4000" b="1" dirty="0" smtClean="0">
                <a:solidFill>
                  <a:srgbClr val="FF3300"/>
                </a:solidFill>
                <a:latin typeface="Harrington" panose="04040505050A02020702" pitchFamily="82" charset="0"/>
              </a:rPr>
              <a:t>    READING AND WRITRING – DIGITAL PINS </a:t>
            </a:r>
            <a:endParaRPr lang="en-IN" sz="4000" b="1" dirty="0">
              <a:solidFill>
                <a:srgbClr val="FF3300"/>
              </a:solidFill>
              <a:latin typeface="Harrington" panose="04040505050A02020702" pitchFamily="82" charset="0"/>
            </a:endParaRPr>
          </a:p>
        </p:txBody>
      </p:sp>
      <p:sp>
        <p:nvSpPr>
          <p:cNvPr id="3" name="Content Placeholder 2"/>
          <p:cNvSpPr>
            <a:spLocks noGrp="1"/>
          </p:cNvSpPr>
          <p:nvPr>
            <p:ph sz="half" idx="1"/>
          </p:nvPr>
        </p:nvSpPr>
        <p:spPr/>
        <p:txBody>
          <a:bodyPr/>
          <a:lstStyle/>
          <a:p>
            <a:r>
              <a:rPr lang="en-IN" dirty="0" smtClean="0">
                <a:latin typeface="Bahnschrift" panose="020B0502040204020203" pitchFamily="34" charset="0"/>
              </a:rPr>
              <a:t>digitalRead() function</a:t>
            </a:r>
          </a:p>
          <a:p>
            <a:pPr marL="0" indent="0">
              <a:buNone/>
            </a:pPr>
            <a:r>
              <a:rPr lang="en-IN" dirty="0">
                <a:latin typeface="Bahnschrift" panose="020B0502040204020203" pitchFamily="34" charset="0"/>
              </a:rPr>
              <a:t> </a:t>
            </a:r>
            <a:r>
              <a:rPr lang="en-IN" dirty="0" smtClean="0">
                <a:latin typeface="Bahnschrift" panose="020B0502040204020203" pitchFamily="34" charset="0"/>
              </a:rPr>
              <a:t>           </a:t>
            </a:r>
            <a:endParaRPr lang="en-IN" dirty="0">
              <a:latin typeface="Bahnschrift" panose="020B0502040204020203" pitchFamily="34" charset="0"/>
            </a:endParaRPr>
          </a:p>
          <a:p>
            <a:pPr marL="0" indent="0" algn="ctr">
              <a:buNone/>
            </a:pPr>
            <a:r>
              <a:rPr lang="en-IN" sz="2000" dirty="0" smtClean="0">
                <a:latin typeface="Comic Sans MS" panose="030F0702030302020204" pitchFamily="66" charset="0"/>
              </a:rPr>
              <a:t>  SYNTAX      digitalRead(pin)</a:t>
            </a:r>
          </a:p>
          <a:p>
            <a:pPr marL="0" indent="0">
              <a:buNone/>
            </a:pPr>
            <a:endParaRPr lang="en-IN" sz="2000" dirty="0" smtClean="0">
              <a:latin typeface="Comic Sans MS" panose="030F0702030302020204" pitchFamily="66" charset="0"/>
            </a:endParaRPr>
          </a:p>
          <a:p>
            <a:pPr marL="971550" lvl="1" indent="-514350">
              <a:buFont typeface="+mj-lt"/>
              <a:buAutoNum type="romanLcPeriod"/>
            </a:pPr>
            <a:r>
              <a:rPr lang="en-IN" sz="2000" dirty="0" smtClean="0">
                <a:latin typeface="Comic Sans MS" panose="030F0702030302020204" pitchFamily="66" charset="0"/>
              </a:rPr>
              <a:t>Used when you set the pin as an input.</a:t>
            </a:r>
          </a:p>
          <a:p>
            <a:pPr marL="971550" lvl="1" indent="-514350">
              <a:buFont typeface="+mj-lt"/>
              <a:buAutoNum type="romanLcPeriod"/>
            </a:pPr>
            <a:r>
              <a:rPr lang="en-IN" sz="2000" dirty="0" smtClean="0">
                <a:latin typeface="Comic Sans MS" panose="030F0702030302020204" pitchFamily="66" charset="0"/>
              </a:rPr>
              <a:t>Returns whether the read value of the pin is </a:t>
            </a:r>
            <a:r>
              <a:rPr lang="en-IN" sz="2000" b="1" dirty="0" smtClean="0">
                <a:latin typeface="Comic Sans MS" panose="030F0702030302020204" pitchFamily="66" charset="0"/>
              </a:rPr>
              <a:t>HIGH</a:t>
            </a:r>
            <a:r>
              <a:rPr lang="en-IN" sz="2000" dirty="0" smtClean="0">
                <a:latin typeface="Comic Sans MS" panose="030F0702030302020204" pitchFamily="66" charset="0"/>
              </a:rPr>
              <a:t> or </a:t>
            </a:r>
            <a:r>
              <a:rPr lang="en-IN" sz="2000" b="1" dirty="0" smtClean="0">
                <a:latin typeface="Comic Sans MS" panose="030F0702030302020204" pitchFamily="66" charset="0"/>
              </a:rPr>
              <a:t>LOW</a:t>
            </a:r>
            <a:r>
              <a:rPr lang="en-IN" sz="2000" dirty="0" smtClean="0">
                <a:latin typeface="Comic Sans MS" panose="030F0702030302020204" pitchFamily="66" charset="0"/>
              </a:rPr>
              <a:t>.</a:t>
            </a:r>
            <a:endParaRPr lang="en-IN" sz="2000" dirty="0">
              <a:latin typeface="Comic Sans MS" panose="030F0702030302020204" pitchFamily="66" charset="0"/>
            </a:endParaRPr>
          </a:p>
        </p:txBody>
      </p:sp>
      <p:sp>
        <p:nvSpPr>
          <p:cNvPr id="4" name="Content Placeholder 3"/>
          <p:cNvSpPr>
            <a:spLocks noGrp="1"/>
          </p:cNvSpPr>
          <p:nvPr>
            <p:ph sz="half" idx="2"/>
          </p:nvPr>
        </p:nvSpPr>
        <p:spPr/>
        <p:txBody>
          <a:bodyPr/>
          <a:lstStyle/>
          <a:p>
            <a:r>
              <a:rPr lang="en-IN" dirty="0" smtClean="0">
                <a:latin typeface="Bahnschrift" panose="020B0502040204020203" pitchFamily="34" charset="0"/>
              </a:rPr>
              <a:t>digitalWrite() function</a:t>
            </a:r>
          </a:p>
          <a:p>
            <a:pPr marL="0" indent="0">
              <a:buNone/>
            </a:pPr>
            <a:r>
              <a:rPr lang="en-IN" dirty="0" smtClean="0">
                <a:latin typeface="Bahnschrift" panose="020B0502040204020203" pitchFamily="34" charset="0"/>
              </a:rPr>
              <a:t>  </a:t>
            </a:r>
          </a:p>
          <a:p>
            <a:pPr marL="0" indent="0" algn="ctr">
              <a:buNone/>
            </a:pPr>
            <a:r>
              <a:rPr lang="en-IN" sz="2000" dirty="0" smtClean="0">
                <a:latin typeface="Comic Sans MS" panose="030F0702030302020204" pitchFamily="66" charset="0"/>
              </a:rPr>
              <a:t>     SYNTAX        digitalWrite(pin,mode)</a:t>
            </a:r>
          </a:p>
          <a:p>
            <a:pPr marL="0" indent="0" algn="ctr">
              <a:buNone/>
            </a:pPr>
            <a:endParaRPr lang="en-IN" sz="2000" dirty="0">
              <a:latin typeface="Comic Sans MS" panose="030F0702030302020204" pitchFamily="66" charset="0"/>
            </a:endParaRPr>
          </a:p>
          <a:p>
            <a:pPr marL="971550" lvl="1" indent="-514350">
              <a:buFont typeface="+mj-lt"/>
              <a:buAutoNum type="romanLcPeriod"/>
            </a:pPr>
            <a:r>
              <a:rPr lang="en-IN" sz="2000" dirty="0" smtClean="0">
                <a:latin typeface="Comic Sans MS" panose="030F0702030302020204" pitchFamily="66" charset="0"/>
              </a:rPr>
              <a:t>Used when you set the pin as output.</a:t>
            </a:r>
          </a:p>
          <a:p>
            <a:pPr marL="971550" lvl="1" indent="-514350">
              <a:buFont typeface="+mj-lt"/>
              <a:buAutoNum type="romanLcPeriod"/>
            </a:pPr>
            <a:r>
              <a:rPr lang="en-IN" sz="2000" dirty="0" smtClean="0">
                <a:latin typeface="Comic Sans MS" panose="030F0702030302020204" pitchFamily="66" charset="0"/>
              </a:rPr>
              <a:t>Helps to write the pin as </a:t>
            </a:r>
            <a:r>
              <a:rPr lang="en-IN" sz="2000" b="1" dirty="0">
                <a:latin typeface="Comic Sans MS" panose="030F0702030302020204" pitchFamily="66" charset="0"/>
              </a:rPr>
              <a:t>HIGH</a:t>
            </a:r>
            <a:r>
              <a:rPr lang="en-IN" sz="2000" dirty="0">
                <a:latin typeface="Comic Sans MS" panose="030F0702030302020204" pitchFamily="66" charset="0"/>
              </a:rPr>
              <a:t> or </a:t>
            </a:r>
            <a:r>
              <a:rPr lang="en-IN" sz="2000" b="1" dirty="0" smtClean="0">
                <a:latin typeface="Comic Sans MS" panose="030F0702030302020204" pitchFamily="66" charset="0"/>
              </a:rPr>
              <a:t>LOW </a:t>
            </a:r>
            <a:r>
              <a:rPr lang="en-IN" sz="2000" dirty="0" smtClean="0">
                <a:latin typeface="Comic Sans MS" panose="030F0702030302020204" pitchFamily="66" charset="0"/>
              </a:rPr>
              <a:t>with the help of mode parameter.</a:t>
            </a:r>
            <a:r>
              <a:rPr lang="en-IN" sz="2000" b="1" dirty="0" smtClean="0">
                <a:latin typeface="Comic Sans MS" panose="030F0702030302020204" pitchFamily="66" charset="0"/>
              </a:rPr>
              <a:t> </a:t>
            </a:r>
            <a:r>
              <a:rPr lang="en-IN" sz="2000" dirty="0" smtClean="0">
                <a:latin typeface="Comic Sans MS" panose="030F0702030302020204" pitchFamily="66" charset="0"/>
              </a:rPr>
              <a:t>         </a:t>
            </a:r>
            <a:endParaRPr lang="en-IN" sz="2000" dirty="0">
              <a:latin typeface="Bahnschrift" panose="020B0502040204020203" pitchFamily="34" charset="0"/>
            </a:endParaRPr>
          </a:p>
        </p:txBody>
      </p:sp>
      <p:sp>
        <p:nvSpPr>
          <p:cNvPr id="5" name="Right Arrow 4"/>
          <p:cNvSpPr/>
          <p:nvPr/>
        </p:nvSpPr>
        <p:spPr>
          <a:xfrm>
            <a:off x="2979682" y="2932386"/>
            <a:ext cx="268014" cy="173420"/>
          </a:xfrm>
          <a:prstGeom prst="rightArrow">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ight Arrow 5"/>
          <p:cNvSpPr/>
          <p:nvPr/>
        </p:nvSpPr>
        <p:spPr>
          <a:xfrm>
            <a:off x="8027275" y="2932386"/>
            <a:ext cx="268014" cy="173420"/>
          </a:xfrm>
          <a:prstGeom prst="rightArrow">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887906659"/>
              </p:ext>
            </p:extLst>
          </p:nvPr>
        </p:nvGraphicFramePr>
        <p:xfrm>
          <a:off x="740979" y="1662935"/>
          <a:ext cx="10862441" cy="4458522"/>
        </p:xfrm>
        <a:graphic>
          <a:graphicData uri="http://schemas.openxmlformats.org/drawingml/2006/table">
            <a:tbl>
              <a:tblPr firstRow="1" bandRow="1">
                <a:tableStyleId>{5940675A-B579-460E-94D1-54222C63F5DA}</a:tableStyleId>
              </a:tblPr>
              <a:tblGrid>
                <a:gridCol w="5391807"/>
                <a:gridCol w="5470634"/>
              </a:tblGrid>
              <a:tr h="4458522">
                <a:tc>
                  <a:txBody>
                    <a:bodyPr/>
                    <a:lstStyle/>
                    <a:p>
                      <a:endParaRPr lang="en-IN" dirty="0" smtClean="0"/>
                    </a:p>
                    <a:p>
                      <a:endParaRPr lang="en-IN" dirty="0" smtClean="0"/>
                    </a:p>
                    <a:p>
                      <a:endParaRPr lang="en-IN" dirty="0"/>
                    </a:p>
                  </a:txBody>
                  <a:tcPr/>
                </a:tc>
                <a:tc>
                  <a:txBody>
                    <a:bodyPr/>
                    <a:lstStyle/>
                    <a:p>
                      <a:r>
                        <a:rPr lang="en-IN" dirty="0" smtClean="0"/>
                        <a:t>            </a:t>
                      </a:r>
                      <a:endParaRPr lang="en-IN" dirty="0"/>
                    </a:p>
                  </a:txBody>
                  <a:tcPr/>
                </a:tc>
              </a:tr>
            </a:tbl>
          </a:graphicData>
        </a:graphic>
      </p:graphicFrame>
    </p:spTree>
    <p:extLst>
      <p:ext uri="{BB962C8B-B14F-4D97-AF65-F5344CB8AC3E}">
        <p14:creationId xmlns:p14="http://schemas.microsoft.com/office/powerpoint/2010/main" val="972074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82"/>
            <a:ext cx="10515600" cy="1325563"/>
          </a:xfrm>
        </p:spPr>
        <p:txBody>
          <a:bodyPr/>
          <a:lstStyle/>
          <a:p>
            <a:pPr algn="ctr"/>
            <a:r>
              <a:rPr lang="en-IN" b="1" dirty="0" smtClean="0">
                <a:solidFill>
                  <a:srgbClr val="FF3300"/>
                </a:solidFill>
                <a:latin typeface="Arial Rounded MT Bold" panose="020F0704030504030204" pitchFamily="34" charset="0"/>
              </a:rPr>
              <a:t>THE DELAY FUNCTION</a:t>
            </a:r>
            <a:endParaRPr lang="en-IN" b="1" dirty="0">
              <a:solidFill>
                <a:srgbClr val="FF3300"/>
              </a:solidFill>
              <a:latin typeface="Arial Rounded MT Bold" panose="020F0704030504030204" pitchFamily="34" charset="0"/>
            </a:endParaRPr>
          </a:p>
        </p:txBody>
      </p:sp>
      <p:sp>
        <p:nvSpPr>
          <p:cNvPr id="3" name="Content Placeholder 2"/>
          <p:cNvSpPr>
            <a:spLocks noGrp="1"/>
          </p:cNvSpPr>
          <p:nvPr>
            <p:ph idx="1"/>
          </p:nvPr>
        </p:nvSpPr>
        <p:spPr>
          <a:xfrm>
            <a:off x="838200" y="1566318"/>
            <a:ext cx="10515600" cy="4351338"/>
          </a:xfrm>
        </p:spPr>
        <p:txBody>
          <a:bodyPr>
            <a:normAutofit/>
          </a:bodyPr>
          <a:lstStyle/>
          <a:p>
            <a:pPr marL="0" indent="0" algn="just">
              <a:buNone/>
            </a:pPr>
            <a:r>
              <a:rPr lang="en-IN" sz="2000" dirty="0" smtClean="0">
                <a:latin typeface="Comic Sans MS" panose="030F0702030302020204" pitchFamily="66" charset="0"/>
              </a:rPr>
              <a:t> SYNTAX       delay(</a:t>
            </a:r>
            <a:r>
              <a:rPr lang="en-IN" sz="2000" dirty="0" err="1" smtClean="0">
                <a:latin typeface="Comic Sans MS" panose="030F0702030302020204" pitchFamily="66" charset="0"/>
              </a:rPr>
              <a:t>ms</a:t>
            </a:r>
            <a:r>
              <a:rPr lang="en-IN" sz="2000" dirty="0" smtClean="0">
                <a:latin typeface="Comic Sans MS" panose="030F0702030302020204" pitchFamily="66" charset="0"/>
              </a:rPr>
              <a:t>)          </a:t>
            </a:r>
            <a:r>
              <a:rPr lang="en-IN" sz="2000" dirty="0" err="1" smtClean="0">
                <a:latin typeface="Comic Sans MS" panose="030F0702030302020204" pitchFamily="66" charset="0"/>
              </a:rPr>
              <a:t>ms</a:t>
            </a:r>
            <a:r>
              <a:rPr lang="en-IN" sz="2000" dirty="0" smtClean="0">
                <a:latin typeface="Comic Sans MS" panose="030F0702030302020204" pitchFamily="66" charset="0"/>
              </a:rPr>
              <a:t>:</a:t>
            </a:r>
            <a:r>
              <a:rPr lang="en-US" sz="2000" dirty="0">
                <a:solidFill>
                  <a:srgbClr val="374146"/>
                </a:solidFill>
                <a:latin typeface="Comic Sans MS" panose="030F0702030302020204" pitchFamily="66" charset="0"/>
              </a:rPr>
              <a:t> </a:t>
            </a:r>
            <a:r>
              <a:rPr lang="en-US" sz="2000" dirty="0">
                <a:solidFill>
                  <a:schemeClr val="tx1">
                    <a:lumMod val="95000"/>
                    <a:lumOff val="5000"/>
                  </a:schemeClr>
                </a:solidFill>
                <a:latin typeface="Comic Sans MS" panose="030F0702030302020204" pitchFamily="66" charset="0"/>
              </a:rPr>
              <a:t>the number of milliseconds to pause</a:t>
            </a:r>
            <a:r>
              <a:rPr lang="en-US" sz="2000" dirty="0">
                <a:solidFill>
                  <a:srgbClr val="374146"/>
                </a:solidFill>
                <a:latin typeface="Comic Sans MS" panose="030F0702030302020204" pitchFamily="66" charset="0"/>
              </a:rPr>
              <a:t> (</a:t>
            </a:r>
            <a:r>
              <a:rPr lang="en-US" sz="2000" dirty="0">
                <a:solidFill>
                  <a:srgbClr val="000000"/>
                </a:solidFill>
                <a:latin typeface="Comic Sans MS" panose="030F0702030302020204" pitchFamily="66" charset="0"/>
              </a:rPr>
              <a:t>unsigned </a:t>
            </a:r>
            <a:r>
              <a:rPr lang="en-US" sz="2000" dirty="0" smtClean="0">
                <a:solidFill>
                  <a:srgbClr val="000000"/>
                </a:solidFill>
                <a:latin typeface="Comic Sans MS" panose="030F0702030302020204" pitchFamily="66" charset="0"/>
              </a:rPr>
              <a:t>long)</a:t>
            </a:r>
          </a:p>
          <a:p>
            <a:pPr marL="0" indent="0" algn="just">
              <a:buNone/>
            </a:pPr>
            <a:endParaRPr lang="en-US" sz="2000" dirty="0">
              <a:solidFill>
                <a:srgbClr val="000000"/>
              </a:solidFill>
              <a:latin typeface="Comic Sans MS" panose="030F0702030302020204" pitchFamily="66" charset="0"/>
            </a:endParaRPr>
          </a:p>
          <a:p>
            <a:pPr marL="0" indent="0" algn="ctr">
              <a:buNone/>
            </a:pPr>
            <a:r>
              <a:rPr lang="en-IN" sz="2000" dirty="0">
                <a:latin typeface="Comic Sans MS" panose="030F0702030302020204" pitchFamily="66" charset="0"/>
              </a:rPr>
              <a:t>Pauses the program for the amount of time (in milliseconds) specified as parameter. (There are 1000 milliseconds in a </a:t>
            </a:r>
            <a:r>
              <a:rPr lang="en-IN" sz="2000" dirty="0" smtClean="0">
                <a:latin typeface="Comic Sans MS" panose="030F0702030302020204" pitchFamily="66" charset="0"/>
              </a:rPr>
              <a:t>second</a:t>
            </a:r>
            <a:r>
              <a:rPr lang="en-IN" sz="2000" dirty="0">
                <a:latin typeface="Comic Sans MS" panose="030F0702030302020204" pitchFamily="66" charset="0"/>
              </a:rPr>
              <a:t>.)</a:t>
            </a:r>
            <a:r>
              <a:rPr lang="en-IN" sz="2000" dirty="0" smtClean="0">
                <a:latin typeface="Comic Sans MS" panose="030F0702030302020204" pitchFamily="66" charset="0"/>
              </a:rPr>
              <a:t> </a:t>
            </a:r>
          </a:p>
          <a:p>
            <a:pPr marL="0" indent="0">
              <a:lnSpc>
                <a:spcPct val="150000"/>
              </a:lnSpc>
              <a:buNone/>
            </a:pPr>
            <a:r>
              <a:rPr lang="en-IN" sz="2000" b="1" dirty="0" smtClean="0">
                <a:latin typeface="Comic Sans MS" panose="030F0702030302020204" pitchFamily="66" charset="0"/>
              </a:rPr>
              <a:t>THERE IS AN ANOTHER FUNCTION – delayMicroseconds()</a:t>
            </a:r>
          </a:p>
          <a:p>
            <a:pPr marL="0" indent="0">
              <a:buNone/>
            </a:pPr>
            <a:r>
              <a:rPr lang="en-IN" sz="2000" dirty="0" smtClean="0">
                <a:latin typeface="Comic Sans MS" panose="030F0702030302020204" pitchFamily="66" charset="0"/>
              </a:rPr>
              <a:t> </a:t>
            </a:r>
          </a:p>
          <a:p>
            <a:pPr marL="0" indent="0">
              <a:buNone/>
            </a:pPr>
            <a:r>
              <a:rPr lang="en-IN" sz="2000" dirty="0" smtClean="0">
                <a:latin typeface="Comic Sans MS" panose="030F0702030302020204" pitchFamily="66" charset="0"/>
              </a:rPr>
              <a:t> SYNTAX       </a:t>
            </a:r>
            <a:r>
              <a:rPr lang="en-IN" sz="2000" dirty="0" err="1" smtClean="0">
                <a:latin typeface="Comic Sans MS" panose="030F0702030302020204" pitchFamily="66" charset="0"/>
              </a:rPr>
              <a:t>delayMicroseconds</a:t>
            </a:r>
            <a:r>
              <a:rPr lang="en-IN" sz="2000" dirty="0" smtClean="0">
                <a:latin typeface="Comic Sans MS" panose="030F0702030302020204" pitchFamily="66" charset="0"/>
              </a:rPr>
              <a:t>(us) </a:t>
            </a:r>
          </a:p>
          <a:p>
            <a:pPr marL="0" indent="0">
              <a:buNone/>
            </a:pPr>
            <a:endParaRPr lang="en-IN" sz="2000" dirty="0">
              <a:latin typeface="Comic Sans MS" panose="030F0702030302020204" pitchFamily="66" charset="0"/>
            </a:endParaRPr>
          </a:p>
          <a:p>
            <a:pPr marL="0" indent="0" algn="ctr">
              <a:buNone/>
            </a:pPr>
            <a:r>
              <a:rPr lang="en-IN" sz="2000" dirty="0">
                <a:latin typeface="Comic Sans MS" panose="030F0702030302020204" pitchFamily="66" charset="0"/>
              </a:rPr>
              <a:t>Pauses the program for the amount of time (in microseconds) specified as parameter. There are a thousand microseconds in a millisecond, and a million microseconds in a second</a:t>
            </a:r>
            <a:r>
              <a:rPr lang="en-IN" sz="2000" dirty="0"/>
              <a:t>.</a:t>
            </a:r>
            <a:endParaRPr lang="en-IN" sz="2000" dirty="0" smtClean="0">
              <a:latin typeface="Comic Sans MS" panose="030F0702030302020204" pitchFamily="66" charset="0"/>
            </a:endParaRPr>
          </a:p>
        </p:txBody>
      </p:sp>
      <p:sp>
        <p:nvSpPr>
          <p:cNvPr id="4" name="Right Arrow 3"/>
          <p:cNvSpPr/>
          <p:nvPr/>
        </p:nvSpPr>
        <p:spPr>
          <a:xfrm>
            <a:off x="2190934" y="1631040"/>
            <a:ext cx="346841" cy="189186"/>
          </a:xfrm>
          <a:prstGeom prst="rightArrow">
            <a:avLst/>
          </a:prstGeom>
          <a:solidFill>
            <a:srgbClr val="FF33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ight Arrow 5"/>
          <p:cNvSpPr/>
          <p:nvPr/>
        </p:nvSpPr>
        <p:spPr>
          <a:xfrm>
            <a:off x="2190934" y="4119011"/>
            <a:ext cx="346841" cy="189186"/>
          </a:xfrm>
          <a:prstGeom prst="rightArrow">
            <a:avLst/>
          </a:prstGeom>
          <a:solidFill>
            <a:srgbClr val="FF33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19425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855"/>
            <a:ext cx="10515600" cy="968991"/>
          </a:xfrm>
          <a:ln w="38100">
            <a:solidFill>
              <a:srgbClr val="FF3300"/>
            </a:solidFill>
          </a:ln>
        </p:spPr>
        <p:txBody>
          <a:bodyPr/>
          <a:lstStyle/>
          <a:p>
            <a:pPr algn="ctr"/>
            <a:r>
              <a:rPr lang="en-IN" b="1" dirty="0" smtClean="0">
                <a:latin typeface="BankGothic Lt BT" panose="020B0607020203060204" pitchFamily="34" charset="0"/>
              </a:rPr>
              <a:t>SAMPLE CODE FOR I/O</a:t>
            </a:r>
            <a:endParaRPr lang="en-IN" b="1" dirty="0">
              <a:latin typeface="BankGothic Lt BT" panose="020B0607020203060204" pitchFamily="34" charset="0"/>
            </a:endParaRPr>
          </a:p>
        </p:txBody>
      </p:sp>
      <p:sp>
        <p:nvSpPr>
          <p:cNvPr id="3" name="Content Placeholder 2"/>
          <p:cNvSpPr>
            <a:spLocks noGrp="1"/>
          </p:cNvSpPr>
          <p:nvPr>
            <p:ph idx="1"/>
          </p:nvPr>
        </p:nvSpPr>
        <p:spPr>
          <a:xfrm>
            <a:off x="838200" y="1148142"/>
            <a:ext cx="10515600" cy="5389135"/>
          </a:xfrm>
          <a:ln w="38100">
            <a:solidFill>
              <a:srgbClr val="FF3300"/>
            </a:solidFill>
          </a:ln>
        </p:spPr>
        <p:txBody>
          <a:bodyPr>
            <a:noAutofit/>
          </a:bodyPr>
          <a:lstStyle/>
          <a:p>
            <a:pPr marL="0" indent="0">
              <a:lnSpc>
                <a:spcPct val="150000"/>
              </a:lnSpc>
              <a:buNone/>
            </a:pPr>
            <a:r>
              <a:rPr lang="en-IN" sz="1800" b="1" dirty="0" smtClean="0">
                <a:solidFill>
                  <a:schemeClr val="tx1">
                    <a:lumMod val="95000"/>
                    <a:lumOff val="5000"/>
                  </a:schemeClr>
                </a:solidFill>
                <a:latin typeface="Comic Sans MS" panose="030F0702030302020204" pitchFamily="66" charset="0"/>
              </a:rPr>
              <a:t>int </a:t>
            </a:r>
            <a:r>
              <a:rPr lang="en-IN" sz="1800" b="1" dirty="0">
                <a:solidFill>
                  <a:schemeClr val="tx1">
                    <a:lumMod val="95000"/>
                    <a:lumOff val="5000"/>
                  </a:schemeClr>
                </a:solidFill>
                <a:latin typeface="Comic Sans MS" panose="030F0702030302020204" pitchFamily="66" charset="0"/>
              </a:rPr>
              <a:t>ledPin = 13</a:t>
            </a:r>
            <a:r>
              <a:rPr lang="en-IN" sz="1800" dirty="0">
                <a:solidFill>
                  <a:schemeClr val="tx1">
                    <a:lumMod val="95000"/>
                    <a:lumOff val="5000"/>
                  </a:schemeClr>
                </a:solidFill>
                <a:latin typeface="Comic Sans MS" panose="030F0702030302020204" pitchFamily="66" charset="0"/>
              </a:rPr>
              <a:t>;   </a:t>
            </a:r>
            <a:r>
              <a:rPr lang="en-IN" sz="1800" dirty="0" smtClean="0">
                <a:solidFill>
                  <a:schemeClr val="tx1">
                    <a:lumMod val="95000"/>
                    <a:lumOff val="5000"/>
                  </a:schemeClr>
                </a:solidFill>
                <a:latin typeface="Comic Sans MS" panose="030F0702030302020204" pitchFamily="66" charset="0"/>
              </a:rPr>
              <a:t>             // </a:t>
            </a:r>
            <a:r>
              <a:rPr lang="en-IN" sz="1800" dirty="0">
                <a:solidFill>
                  <a:schemeClr val="tx1">
                    <a:lumMod val="95000"/>
                    <a:lumOff val="5000"/>
                  </a:schemeClr>
                </a:solidFill>
                <a:latin typeface="Comic Sans MS" panose="030F0702030302020204" pitchFamily="66" charset="0"/>
              </a:rPr>
              <a:t>LED connected to digital pin 13</a:t>
            </a:r>
          </a:p>
          <a:p>
            <a:pPr marL="0" indent="0">
              <a:buNone/>
            </a:pPr>
            <a:endParaRPr lang="en-IN" sz="1800" b="1" dirty="0">
              <a:solidFill>
                <a:schemeClr val="tx1">
                  <a:lumMod val="95000"/>
                  <a:lumOff val="5000"/>
                </a:schemeClr>
              </a:solidFill>
              <a:latin typeface="Comic Sans MS" panose="030F0702030302020204" pitchFamily="66" charset="0"/>
            </a:endParaRPr>
          </a:p>
          <a:p>
            <a:pPr marL="0" indent="0">
              <a:buNone/>
            </a:pPr>
            <a:r>
              <a:rPr lang="en-IN" sz="1800" b="1" dirty="0" smtClean="0">
                <a:solidFill>
                  <a:schemeClr val="tx1">
                    <a:lumMod val="95000"/>
                    <a:lumOff val="5000"/>
                  </a:schemeClr>
                </a:solidFill>
                <a:latin typeface="Comic Sans MS" panose="030F0702030302020204" pitchFamily="66" charset="0"/>
              </a:rPr>
              <a:t>void </a:t>
            </a:r>
            <a:r>
              <a:rPr lang="en-IN" sz="1800" b="1" dirty="0">
                <a:solidFill>
                  <a:schemeClr val="tx1">
                    <a:lumMod val="95000"/>
                    <a:lumOff val="5000"/>
                  </a:schemeClr>
                </a:solidFill>
                <a:latin typeface="Comic Sans MS" panose="030F0702030302020204" pitchFamily="66" charset="0"/>
              </a:rPr>
              <a:t>setup()</a:t>
            </a:r>
          </a:p>
          <a:p>
            <a:pPr marL="0" indent="0">
              <a:buNone/>
            </a:pPr>
            <a:r>
              <a:rPr lang="en-IN" sz="1800" b="1" dirty="0">
                <a:solidFill>
                  <a:schemeClr val="tx1">
                    <a:lumMod val="95000"/>
                    <a:lumOff val="5000"/>
                  </a:schemeClr>
                </a:solidFill>
                <a:latin typeface="Comic Sans MS" panose="030F0702030302020204" pitchFamily="66" charset="0"/>
              </a:rPr>
              <a:t>{</a:t>
            </a:r>
          </a:p>
          <a:p>
            <a:pPr marL="0" indent="0">
              <a:buNone/>
            </a:pPr>
            <a:r>
              <a:rPr lang="en-IN" sz="1800" b="1" dirty="0">
                <a:solidFill>
                  <a:schemeClr val="tx1">
                    <a:lumMod val="95000"/>
                    <a:lumOff val="5000"/>
                  </a:schemeClr>
                </a:solidFill>
                <a:latin typeface="Comic Sans MS" panose="030F0702030302020204" pitchFamily="66" charset="0"/>
              </a:rPr>
              <a:t>  pinMode(ledPin, OUTPUT);   </a:t>
            </a:r>
            <a:r>
              <a:rPr lang="en-IN" sz="1800" dirty="0" smtClean="0">
                <a:solidFill>
                  <a:schemeClr val="tx1">
                    <a:lumMod val="95000"/>
                    <a:lumOff val="5000"/>
                  </a:schemeClr>
                </a:solidFill>
                <a:latin typeface="Comic Sans MS" panose="030F0702030302020204" pitchFamily="66" charset="0"/>
              </a:rPr>
              <a:t>// </a:t>
            </a:r>
            <a:r>
              <a:rPr lang="en-IN" sz="1800" dirty="0">
                <a:solidFill>
                  <a:schemeClr val="tx1">
                    <a:lumMod val="95000"/>
                    <a:lumOff val="5000"/>
                  </a:schemeClr>
                </a:solidFill>
                <a:latin typeface="Comic Sans MS" panose="030F0702030302020204" pitchFamily="66" charset="0"/>
              </a:rPr>
              <a:t>sets the digital pin 13 as </a:t>
            </a:r>
            <a:r>
              <a:rPr lang="en-IN" sz="1800" dirty="0" smtClean="0">
                <a:solidFill>
                  <a:schemeClr val="tx1">
                    <a:lumMod val="95000"/>
                    <a:lumOff val="5000"/>
                  </a:schemeClr>
                </a:solidFill>
                <a:latin typeface="Comic Sans MS" panose="030F0702030302020204" pitchFamily="66" charset="0"/>
              </a:rPr>
              <a:t>output</a:t>
            </a:r>
          </a:p>
          <a:p>
            <a:pPr marL="0" indent="0">
              <a:buNone/>
            </a:pPr>
            <a:r>
              <a:rPr lang="en-IN" sz="1800" b="1" dirty="0" smtClean="0">
                <a:solidFill>
                  <a:schemeClr val="tx1">
                    <a:lumMod val="95000"/>
                    <a:lumOff val="5000"/>
                  </a:schemeClr>
                </a:solidFill>
                <a:latin typeface="Comic Sans MS" panose="030F0702030302020204" pitchFamily="66" charset="0"/>
              </a:rPr>
              <a:t>}</a:t>
            </a:r>
            <a:endParaRPr lang="en-IN" sz="1800" b="1" dirty="0">
              <a:solidFill>
                <a:schemeClr val="tx1">
                  <a:lumMod val="95000"/>
                  <a:lumOff val="5000"/>
                </a:schemeClr>
              </a:solidFill>
              <a:latin typeface="Comic Sans MS" panose="030F0702030302020204" pitchFamily="66" charset="0"/>
            </a:endParaRPr>
          </a:p>
          <a:p>
            <a:pPr marL="0" indent="0">
              <a:buNone/>
            </a:pPr>
            <a:endParaRPr lang="en-IN" sz="1800" b="1" dirty="0">
              <a:solidFill>
                <a:schemeClr val="tx1">
                  <a:lumMod val="95000"/>
                  <a:lumOff val="5000"/>
                </a:schemeClr>
              </a:solidFill>
              <a:latin typeface="Comic Sans MS" panose="030F0702030302020204" pitchFamily="66" charset="0"/>
            </a:endParaRPr>
          </a:p>
          <a:p>
            <a:pPr marL="0" indent="0">
              <a:buNone/>
            </a:pPr>
            <a:r>
              <a:rPr lang="en-IN" sz="1800" b="1" dirty="0">
                <a:solidFill>
                  <a:schemeClr val="tx1">
                    <a:lumMod val="95000"/>
                    <a:lumOff val="5000"/>
                  </a:schemeClr>
                </a:solidFill>
                <a:latin typeface="Comic Sans MS" panose="030F0702030302020204" pitchFamily="66" charset="0"/>
              </a:rPr>
              <a:t>void loop()</a:t>
            </a:r>
          </a:p>
          <a:p>
            <a:pPr marL="0" indent="0">
              <a:buNone/>
            </a:pPr>
            <a:r>
              <a:rPr lang="en-IN" sz="1800" b="1" dirty="0" smtClean="0">
                <a:solidFill>
                  <a:schemeClr val="tx1">
                    <a:lumMod val="95000"/>
                    <a:lumOff val="5000"/>
                  </a:schemeClr>
                </a:solidFill>
                <a:latin typeface="Comic Sans MS" panose="030F0702030302020204" pitchFamily="66" charset="0"/>
              </a:rPr>
              <a:t>{</a:t>
            </a:r>
            <a:endParaRPr lang="en-IN" sz="1800" b="1" dirty="0">
              <a:solidFill>
                <a:schemeClr val="tx1">
                  <a:lumMod val="95000"/>
                  <a:lumOff val="5000"/>
                </a:schemeClr>
              </a:solidFill>
              <a:latin typeface="Comic Sans MS" panose="030F0702030302020204" pitchFamily="66" charset="0"/>
            </a:endParaRPr>
          </a:p>
          <a:p>
            <a:pPr marL="0" indent="0">
              <a:buNone/>
            </a:pPr>
            <a:r>
              <a:rPr lang="en-IN" sz="1800" b="1" dirty="0">
                <a:solidFill>
                  <a:schemeClr val="tx1">
                    <a:lumMod val="95000"/>
                    <a:lumOff val="5000"/>
                  </a:schemeClr>
                </a:solidFill>
                <a:latin typeface="Comic Sans MS" panose="030F0702030302020204" pitchFamily="66" charset="0"/>
              </a:rPr>
              <a:t>  </a:t>
            </a:r>
            <a:r>
              <a:rPr lang="en-IN" sz="1800" b="1" dirty="0" err="1" smtClean="0">
                <a:solidFill>
                  <a:schemeClr val="tx1">
                    <a:lumMod val="95000"/>
                    <a:lumOff val="5000"/>
                  </a:schemeClr>
                </a:solidFill>
                <a:latin typeface="Comic Sans MS" panose="030F0702030302020204" pitchFamily="66" charset="0"/>
              </a:rPr>
              <a:t>digitalWrite</a:t>
            </a:r>
            <a:r>
              <a:rPr lang="en-IN" sz="1800" b="1" dirty="0" smtClean="0">
                <a:solidFill>
                  <a:schemeClr val="tx1">
                    <a:lumMod val="95000"/>
                    <a:lumOff val="5000"/>
                  </a:schemeClr>
                </a:solidFill>
                <a:latin typeface="Comic Sans MS" panose="030F0702030302020204" pitchFamily="66" charset="0"/>
              </a:rPr>
              <a:t>(</a:t>
            </a:r>
            <a:r>
              <a:rPr lang="en-IN" sz="1800" b="1" dirty="0" err="1" smtClean="0">
                <a:solidFill>
                  <a:schemeClr val="tx1">
                    <a:lumMod val="95000"/>
                    <a:lumOff val="5000"/>
                  </a:schemeClr>
                </a:solidFill>
                <a:latin typeface="Comic Sans MS" panose="030F0702030302020204" pitchFamily="66" charset="0"/>
              </a:rPr>
              <a:t>ledPin,HIGH</a:t>
            </a:r>
            <a:r>
              <a:rPr lang="en-IN" sz="1800" b="1" dirty="0" smtClean="0">
                <a:solidFill>
                  <a:schemeClr val="tx1">
                    <a:lumMod val="95000"/>
                    <a:lumOff val="5000"/>
                  </a:schemeClr>
                </a:solidFill>
                <a:latin typeface="Comic Sans MS" panose="030F0702030302020204" pitchFamily="66" charset="0"/>
              </a:rPr>
              <a:t>);    </a:t>
            </a:r>
            <a:r>
              <a:rPr lang="en-IN" sz="1800" dirty="0">
                <a:solidFill>
                  <a:schemeClr val="tx1">
                    <a:lumMod val="95000"/>
                    <a:lumOff val="5000"/>
                  </a:schemeClr>
                </a:solidFill>
                <a:latin typeface="Comic Sans MS" panose="030F0702030302020204" pitchFamily="66" charset="0"/>
              </a:rPr>
              <a:t>// sets the LED to the button's </a:t>
            </a:r>
            <a:r>
              <a:rPr lang="en-IN" sz="1800" dirty="0" smtClean="0">
                <a:solidFill>
                  <a:schemeClr val="tx1">
                    <a:lumMod val="95000"/>
                    <a:lumOff val="5000"/>
                  </a:schemeClr>
                </a:solidFill>
                <a:latin typeface="Comic Sans MS" panose="030F0702030302020204" pitchFamily="66" charset="0"/>
              </a:rPr>
              <a:t>value</a:t>
            </a:r>
          </a:p>
          <a:p>
            <a:pPr marL="0" indent="0">
              <a:buNone/>
            </a:pPr>
            <a:r>
              <a:rPr lang="en-IN" sz="1800" b="1" dirty="0">
                <a:solidFill>
                  <a:schemeClr val="tx1">
                    <a:lumMod val="95000"/>
                    <a:lumOff val="5000"/>
                  </a:schemeClr>
                </a:solidFill>
                <a:latin typeface="Comic Sans MS" panose="030F0702030302020204" pitchFamily="66" charset="0"/>
              </a:rPr>
              <a:t> </a:t>
            </a:r>
            <a:r>
              <a:rPr lang="en-IN" sz="1800" b="1" dirty="0" smtClean="0">
                <a:solidFill>
                  <a:schemeClr val="tx1">
                    <a:lumMod val="95000"/>
                    <a:lumOff val="5000"/>
                  </a:schemeClr>
                </a:solidFill>
                <a:latin typeface="Comic Sans MS" panose="030F0702030302020204" pitchFamily="66" charset="0"/>
              </a:rPr>
              <a:t> delay(1000);</a:t>
            </a:r>
          </a:p>
          <a:p>
            <a:pPr marL="0" indent="0">
              <a:buNone/>
            </a:pPr>
            <a:r>
              <a:rPr lang="en-IN" sz="1800" b="1" dirty="0" smtClean="0">
                <a:solidFill>
                  <a:schemeClr val="tx1">
                    <a:lumMod val="95000"/>
                    <a:lumOff val="5000"/>
                  </a:schemeClr>
                </a:solidFill>
                <a:latin typeface="Comic Sans MS" panose="030F0702030302020204" pitchFamily="66" charset="0"/>
              </a:rPr>
              <a:t>  </a:t>
            </a:r>
            <a:r>
              <a:rPr lang="en-IN" sz="1800" b="1" dirty="0" err="1" smtClean="0">
                <a:solidFill>
                  <a:schemeClr val="tx1">
                    <a:lumMod val="95000"/>
                    <a:lumOff val="5000"/>
                  </a:schemeClr>
                </a:solidFill>
                <a:latin typeface="Comic Sans MS" panose="030F0702030302020204" pitchFamily="66" charset="0"/>
              </a:rPr>
              <a:t>digitalWrite</a:t>
            </a:r>
            <a:r>
              <a:rPr lang="en-IN" sz="1800" b="1" dirty="0" smtClean="0">
                <a:solidFill>
                  <a:schemeClr val="tx1">
                    <a:lumMod val="95000"/>
                    <a:lumOff val="5000"/>
                  </a:schemeClr>
                </a:solidFill>
                <a:latin typeface="Comic Sans MS" panose="030F0702030302020204" pitchFamily="66" charset="0"/>
              </a:rPr>
              <a:t>(</a:t>
            </a:r>
            <a:r>
              <a:rPr lang="en-IN" sz="1800" b="1" dirty="0" err="1" smtClean="0">
                <a:solidFill>
                  <a:schemeClr val="tx1">
                    <a:lumMod val="95000"/>
                    <a:lumOff val="5000"/>
                  </a:schemeClr>
                </a:solidFill>
                <a:latin typeface="Comic Sans MS" panose="030F0702030302020204" pitchFamily="66" charset="0"/>
              </a:rPr>
              <a:t>ledPin,LOW</a:t>
            </a:r>
            <a:r>
              <a:rPr lang="en-IN" sz="1800" b="1" dirty="0" smtClean="0">
                <a:solidFill>
                  <a:schemeClr val="tx1">
                    <a:lumMod val="95000"/>
                    <a:lumOff val="5000"/>
                  </a:schemeClr>
                </a:solidFill>
                <a:latin typeface="Comic Sans MS" panose="030F0702030302020204" pitchFamily="66" charset="0"/>
              </a:rPr>
              <a:t>);</a:t>
            </a:r>
            <a:endParaRPr lang="en-IN" sz="1800" b="1" dirty="0">
              <a:solidFill>
                <a:schemeClr val="tx1">
                  <a:lumMod val="95000"/>
                  <a:lumOff val="5000"/>
                </a:schemeClr>
              </a:solidFill>
              <a:latin typeface="Comic Sans MS" panose="030F0702030302020204" pitchFamily="66" charset="0"/>
            </a:endParaRPr>
          </a:p>
          <a:p>
            <a:pPr marL="0" indent="0">
              <a:buNone/>
            </a:pPr>
            <a:r>
              <a:rPr lang="en-IN" sz="1800" b="1" dirty="0">
                <a:solidFill>
                  <a:schemeClr val="tx1">
                    <a:lumMod val="95000"/>
                    <a:lumOff val="5000"/>
                  </a:schemeClr>
                </a:solidFill>
                <a:latin typeface="Comic Sans MS" panose="030F0702030302020204" pitchFamily="66" charset="0"/>
              </a:rPr>
              <a:t>}</a:t>
            </a:r>
          </a:p>
        </p:txBody>
      </p:sp>
    </p:spTree>
    <p:extLst>
      <p:ext uri="{BB962C8B-B14F-4D97-AF65-F5344CB8AC3E}">
        <p14:creationId xmlns:p14="http://schemas.microsoft.com/office/powerpoint/2010/main" val="2316242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cene3d>
            <a:camera prst="obliqueTopRight"/>
            <a:lightRig rig="threePt" dir="t"/>
          </a:scene3d>
        </p:spPr>
        <p:style>
          <a:lnRef idx="2">
            <a:schemeClr val="accent2"/>
          </a:lnRef>
          <a:fillRef idx="1">
            <a:schemeClr val="lt1"/>
          </a:fillRef>
          <a:effectRef idx="0">
            <a:schemeClr val="accent2"/>
          </a:effectRef>
          <a:fontRef idx="minor">
            <a:schemeClr val="dk1"/>
          </a:fontRef>
        </p:style>
        <p:txBody>
          <a:bodyPr/>
          <a:lstStyle/>
          <a:p>
            <a:pPr algn="ctr"/>
            <a:r>
              <a:rPr lang="en-IN" b="1" dirty="0" smtClean="0">
                <a:solidFill>
                  <a:srgbClr val="FF3300"/>
                </a:solidFill>
                <a:latin typeface="BankGothic Lt BT" panose="020B0607020203060204" pitchFamily="34" charset="0"/>
              </a:rPr>
              <a:t>LET’S DO A TASK </a:t>
            </a:r>
            <a:endParaRPr lang="en-IN" b="1" dirty="0">
              <a:solidFill>
                <a:srgbClr val="FF3300"/>
              </a:solidFill>
              <a:latin typeface="BankGothic Lt BT" panose="020B0607020203060204" pitchFamily="34" charset="0"/>
            </a:endParaRPr>
          </a:p>
        </p:txBody>
      </p:sp>
      <p:sp>
        <p:nvSpPr>
          <p:cNvPr id="3" name="Content Placeholder 2"/>
          <p:cNvSpPr>
            <a:spLocks noGrp="1"/>
          </p:cNvSpPr>
          <p:nvPr>
            <p:ph idx="1"/>
          </p:nvPr>
        </p:nvSpPr>
        <p:spPr>
          <a:xfrm>
            <a:off x="838200" y="1864109"/>
            <a:ext cx="10515600" cy="4351338"/>
          </a:xfrm>
        </p:spPr>
        <p:txBody>
          <a:bodyPr/>
          <a:lstStyle/>
          <a:p>
            <a:pPr marL="0" indent="0" algn="ctr">
              <a:buNone/>
            </a:pPr>
            <a:endParaRPr lang="en-IN" dirty="0" smtClean="0">
              <a:solidFill>
                <a:schemeClr val="tx1">
                  <a:lumMod val="95000"/>
                  <a:lumOff val="5000"/>
                </a:schemeClr>
              </a:solidFill>
              <a:latin typeface="Comic Sans MS" panose="030F0702030302020204" pitchFamily="66" charset="0"/>
            </a:endParaRPr>
          </a:p>
          <a:p>
            <a:pPr marL="0" indent="0" algn="ctr">
              <a:buNone/>
            </a:pPr>
            <a:r>
              <a:rPr lang="en-IN" dirty="0" smtClean="0">
                <a:solidFill>
                  <a:schemeClr val="tx1">
                    <a:lumMod val="95000"/>
                    <a:lumOff val="5000"/>
                  </a:schemeClr>
                </a:solidFill>
                <a:latin typeface="Comic Sans MS" panose="030F0702030302020204" pitchFamily="66" charset="0"/>
              </a:rPr>
              <a:t>As we have learnt to get output from Arduino , let’s try to glow an led with switch control.</a:t>
            </a:r>
          </a:p>
          <a:p>
            <a:pPr marL="0" indent="0">
              <a:buNone/>
            </a:pPr>
            <a:endParaRPr lang="en-IN" dirty="0" smtClean="0">
              <a:solidFill>
                <a:schemeClr val="tx1">
                  <a:lumMod val="95000"/>
                  <a:lumOff val="5000"/>
                </a:schemeClr>
              </a:solidFill>
              <a:latin typeface="Comic Sans MS" panose="030F0702030302020204" pitchFamily="66" charset="0"/>
            </a:endParaRPr>
          </a:p>
          <a:p>
            <a:pPr marL="0" indent="0">
              <a:buNone/>
            </a:pPr>
            <a:r>
              <a:rPr lang="en-IN" dirty="0" smtClean="0">
                <a:solidFill>
                  <a:schemeClr val="tx1">
                    <a:lumMod val="95000"/>
                    <a:lumOff val="5000"/>
                  </a:schemeClr>
                </a:solidFill>
                <a:latin typeface="Comic Sans MS" panose="030F0702030302020204" pitchFamily="66" charset="0"/>
              </a:rPr>
              <a:t>THINGS TO REMEMBER</a:t>
            </a:r>
          </a:p>
          <a:p>
            <a:pPr marL="2343150" lvl="4" indent="-514350">
              <a:buFont typeface="+mj-lt"/>
              <a:buAutoNum type="arabicPeriod"/>
            </a:pPr>
            <a:endParaRPr lang="en-IN" dirty="0" smtClean="0">
              <a:solidFill>
                <a:schemeClr val="tx1">
                  <a:lumMod val="95000"/>
                  <a:lumOff val="5000"/>
                </a:schemeClr>
              </a:solidFill>
              <a:latin typeface="Comic Sans MS" panose="030F0702030302020204" pitchFamily="66" charset="0"/>
            </a:endParaRPr>
          </a:p>
          <a:p>
            <a:pPr marL="2343150" lvl="4" indent="-514350">
              <a:buFont typeface="+mj-lt"/>
              <a:buAutoNum type="arabicPeriod"/>
            </a:pPr>
            <a:r>
              <a:rPr lang="en-IN" sz="1600" dirty="0" smtClean="0">
                <a:solidFill>
                  <a:schemeClr val="tx1">
                    <a:lumMod val="95000"/>
                    <a:lumOff val="5000"/>
                  </a:schemeClr>
                </a:solidFill>
                <a:latin typeface="Comic Sans MS" panose="030F0702030302020204" pitchFamily="66" charset="0"/>
              </a:rPr>
              <a:t>ADD A RESISTOR IN SERIES WITH THE LED TO AVOID THE DAMAGE OF LED IN THE CIRCUIT.</a:t>
            </a:r>
          </a:p>
          <a:p>
            <a:pPr marL="2343150" lvl="4" indent="-514350">
              <a:buFont typeface="+mj-lt"/>
              <a:buAutoNum type="arabicPeriod"/>
            </a:pPr>
            <a:r>
              <a:rPr lang="en-IN" sz="1600" dirty="0" smtClean="0">
                <a:solidFill>
                  <a:schemeClr val="tx1">
                    <a:lumMod val="95000"/>
                    <a:lumOff val="5000"/>
                  </a:schemeClr>
                </a:solidFill>
                <a:latin typeface="Comic Sans MS" panose="030F0702030302020204" pitchFamily="66" charset="0"/>
              </a:rPr>
              <a:t>GET THE INPUT FROM THE SWITCH AND USE THAT TO GLOW AN LED. </a:t>
            </a:r>
            <a:endParaRPr lang="en-IN" sz="1600" dirty="0">
              <a:solidFill>
                <a:schemeClr val="tx1">
                  <a:lumMod val="95000"/>
                  <a:lumOff val="5000"/>
                </a:schemeClr>
              </a:solidFill>
              <a:latin typeface="Comic Sans MS" panose="030F0702030302020204" pitchFamily="66" charset="0"/>
            </a:endParaRPr>
          </a:p>
        </p:txBody>
      </p:sp>
    </p:spTree>
    <p:extLst>
      <p:ext uri="{BB962C8B-B14F-4D97-AF65-F5344CB8AC3E}">
        <p14:creationId xmlns:p14="http://schemas.microsoft.com/office/powerpoint/2010/main" val="3928963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6572" y="239001"/>
            <a:ext cx="10515600" cy="1325563"/>
          </a:xfrm>
        </p:spPr>
        <p:txBody>
          <a:bodyPr/>
          <a:lstStyle/>
          <a:p>
            <a:pPr algn="ctr"/>
            <a:r>
              <a:rPr lang="en-IN" dirty="0" smtClean="0">
                <a:solidFill>
                  <a:srgbClr val="FF3300"/>
                </a:solidFill>
                <a:latin typeface="Arial Rounded MT Bold" panose="020F0704030504030204" pitchFamily="34" charset="0"/>
              </a:rPr>
              <a:t>SERIAL COMMUNICATION</a:t>
            </a:r>
            <a:endParaRPr lang="en-IN" dirty="0">
              <a:solidFill>
                <a:srgbClr val="FF3300"/>
              </a:solidFill>
              <a:latin typeface="Arial Rounded MT Bold" panose="020F0704030504030204" pitchFamily="34" charset="0"/>
            </a:endParaRPr>
          </a:p>
        </p:txBody>
      </p:sp>
      <p:sp>
        <p:nvSpPr>
          <p:cNvPr id="6" name="Content Placeholder 5"/>
          <p:cNvSpPr>
            <a:spLocks noGrp="1"/>
          </p:cNvSpPr>
          <p:nvPr>
            <p:ph sz="half" idx="1"/>
          </p:nvPr>
        </p:nvSpPr>
        <p:spPr>
          <a:xfrm>
            <a:off x="324292" y="1716349"/>
            <a:ext cx="3465786" cy="4753498"/>
          </a:xfrm>
          <a:solidFill>
            <a:srgbClr val="FFFF00"/>
          </a:solidFill>
        </p:spPr>
        <p:txBody>
          <a:bodyPr>
            <a:normAutofit/>
          </a:bodyPr>
          <a:lstStyle/>
          <a:p>
            <a:pPr marL="0" indent="0" algn="just">
              <a:lnSpc>
                <a:spcPct val="200000"/>
              </a:lnSpc>
              <a:buNone/>
            </a:pPr>
            <a:r>
              <a:rPr lang="en-IN" sz="2000" dirty="0" smtClean="0">
                <a:solidFill>
                  <a:schemeClr val="tx1">
                    <a:lumMod val="95000"/>
                    <a:lumOff val="5000"/>
                  </a:schemeClr>
                </a:solidFill>
                <a:latin typeface="Comic Sans MS" panose="030F0702030302020204" pitchFamily="66" charset="0"/>
              </a:rPr>
              <a:t>Used for communication between the Arduino board and a computer or other devices. It communicates on digital pins 0 (RX) and 1 (TX) as well as with the computer via USB.</a:t>
            </a:r>
            <a:endParaRPr lang="en-IN" sz="2000" dirty="0">
              <a:solidFill>
                <a:schemeClr val="tx1">
                  <a:lumMod val="95000"/>
                  <a:lumOff val="5000"/>
                </a:schemeClr>
              </a:solidFill>
              <a:latin typeface="Comic Sans MS" panose="030F0702030302020204" pitchFamily="66" charset="0"/>
            </a:endParaRPr>
          </a:p>
        </p:txBody>
      </p:sp>
      <p:pic>
        <p:nvPicPr>
          <p:cNvPr id="8" name="Content Placeholder 7"/>
          <p:cNvPicPr>
            <a:picLocks noGrp="1" noChangeAspect="1"/>
          </p:cNvPicPr>
          <p:nvPr>
            <p:ph sz="half" idx="2"/>
          </p:nvPr>
        </p:nvPicPr>
        <p:blipFill>
          <a:blip r:embed="rId2"/>
          <a:stretch>
            <a:fillRect/>
          </a:stretch>
        </p:blipFill>
        <p:spPr>
          <a:xfrm>
            <a:off x="4013843" y="1690688"/>
            <a:ext cx="7718330" cy="4753498"/>
          </a:xfrm>
          <a:prstGeom prst="rect">
            <a:avLst/>
          </a:prstGeom>
        </p:spPr>
      </p:pic>
    </p:spTree>
    <p:extLst>
      <p:ext uri="{BB962C8B-B14F-4D97-AF65-F5344CB8AC3E}">
        <p14:creationId xmlns:p14="http://schemas.microsoft.com/office/powerpoint/2010/main" val="2111321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rgbClr val="FFFF00">
                <a:lumMod val="0"/>
                <a:lumOff val="100000"/>
              </a:srgbClr>
            </a:gs>
            <a:gs pos="36000">
              <a:schemeClr val="bg1"/>
            </a:gs>
            <a:gs pos="99000">
              <a:schemeClr val="bg1"/>
            </a:gs>
            <a:gs pos="99000">
              <a:srgbClr val="92D050"/>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accent6"/>
                </a:solidFill>
                <a:latin typeface="Arial Rounded MT Bold" panose="020F0704030504030204" pitchFamily="34" charset="0"/>
              </a:rPr>
              <a:t> SERIAL AND PARALLEL COMMUNICATION</a:t>
            </a:r>
            <a:endParaRPr lang="en-IN" sz="3600" b="1" dirty="0">
              <a:solidFill>
                <a:schemeClr val="accent6"/>
              </a:solidFill>
              <a:latin typeface="Arial Rounded MT Bold" panose="020F0704030504030204" pitchFamily="34" charset="0"/>
            </a:endParaRPr>
          </a:p>
        </p:txBody>
      </p:sp>
      <p:pic>
        <p:nvPicPr>
          <p:cNvPr id="6" name="Content Placeholder 5"/>
          <p:cNvPicPr>
            <a:picLocks noGrp="1" noChangeAspect="1"/>
          </p:cNvPicPr>
          <p:nvPr>
            <p:ph idx="1"/>
          </p:nvPr>
        </p:nvPicPr>
        <p:blipFill>
          <a:blip r:embed="rId2"/>
          <a:stretch>
            <a:fillRect/>
          </a:stretch>
        </p:blipFill>
        <p:spPr>
          <a:xfrm>
            <a:off x="1981200" y="1848344"/>
            <a:ext cx="8229600" cy="4459534"/>
          </a:xfrm>
          <a:prstGeom prst="rect">
            <a:avLst/>
          </a:prstGeom>
        </p:spPr>
      </p:pic>
    </p:spTree>
    <p:extLst>
      <p:ext uri="{BB962C8B-B14F-4D97-AF65-F5344CB8AC3E}">
        <p14:creationId xmlns:p14="http://schemas.microsoft.com/office/powerpoint/2010/main" val="2981317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6995" y="-297103"/>
            <a:ext cx="10631174" cy="1600200"/>
          </a:xfrm>
        </p:spPr>
        <p:txBody>
          <a:bodyPr>
            <a:normAutofit/>
          </a:bodyPr>
          <a:lstStyle/>
          <a:p>
            <a:r>
              <a:rPr lang="en-IN" sz="3600" dirty="0" smtClean="0">
                <a:solidFill>
                  <a:srgbClr val="FF3300"/>
                </a:solidFill>
                <a:latin typeface="Arial Rounded MT Bold" panose="020F0704030504030204" pitchFamily="34" charset="0"/>
              </a:rPr>
              <a:t>ARDUINO UNO BOARD DESCRIPTION</a:t>
            </a:r>
            <a:endParaRPr lang="en-IN" sz="3600" dirty="0">
              <a:solidFill>
                <a:srgbClr val="FF3300"/>
              </a:solidFill>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13206"/>
            <a:ext cx="6913722" cy="4267516"/>
          </a:xfrm>
        </p:spPr>
      </p:pic>
      <p:sp>
        <p:nvSpPr>
          <p:cNvPr id="5" name="Text Placeholder 4"/>
          <p:cNvSpPr>
            <a:spLocks noGrp="1"/>
          </p:cNvSpPr>
          <p:nvPr>
            <p:ph type="body" sz="half" idx="2"/>
          </p:nvPr>
        </p:nvSpPr>
        <p:spPr>
          <a:xfrm>
            <a:off x="6803458" y="2116873"/>
            <a:ext cx="5272928" cy="3637710"/>
          </a:xfrm>
        </p:spPr>
        <p:txBody>
          <a:bodyPr>
            <a:normAutofit/>
          </a:bodyPr>
          <a:lstStyle/>
          <a:p>
            <a:endParaRPr lang="en-IN" sz="1800" dirty="0">
              <a:latin typeface="Comic Sans MS" panose="030F0702030302020204" pitchFamily="66" charset="0"/>
            </a:endParaRPr>
          </a:p>
          <a:p>
            <a:pPr marL="285750" indent="-285750">
              <a:buFont typeface="Wingdings" panose="05000000000000000000" pitchFamily="2" charset="2"/>
              <a:buChar char="§"/>
            </a:pPr>
            <a:r>
              <a:rPr lang="en-IN" sz="1800" dirty="0">
                <a:latin typeface="Comic Sans MS" panose="030F0702030302020204" pitchFamily="66" charset="0"/>
              </a:rPr>
              <a:t>Arduino Uno board </a:t>
            </a:r>
            <a:r>
              <a:rPr lang="en-IN" sz="1800" dirty="0" smtClean="0">
                <a:latin typeface="Comic Sans MS" panose="030F0702030302020204" pitchFamily="66" charset="0"/>
              </a:rPr>
              <a:t>has 4 ports namely PORT A,B,C,D. </a:t>
            </a:r>
          </a:p>
          <a:p>
            <a:pPr marL="285750" indent="-285750">
              <a:buFont typeface="Wingdings" panose="05000000000000000000" pitchFamily="2" charset="2"/>
              <a:buChar char="§"/>
            </a:pPr>
            <a:r>
              <a:rPr lang="en-IN" sz="1800" dirty="0" smtClean="0">
                <a:latin typeface="Comic Sans MS" panose="030F0702030302020204" pitchFamily="66" charset="0"/>
              </a:rPr>
              <a:t>Arduino Uno board has 14 (0-13) digital pins and 6 analog pins (0-5).</a:t>
            </a:r>
          </a:p>
          <a:p>
            <a:pPr marL="285750" indent="-285750">
              <a:buFont typeface="Wingdings" panose="05000000000000000000" pitchFamily="2" charset="2"/>
              <a:buChar char="§"/>
            </a:pPr>
            <a:r>
              <a:rPr lang="en-IN" sz="1800" dirty="0" smtClean="0">
                <a:latin typeface="Comic Sans MS" panose="030F0702030302020204" pitchFamily="66" charset="0"/>
              </a:rPr>
              <a:t>Has power pins like V</a:t>
            </a:r>
            <a:r>
              <a:rPr lang="en-IN" sz="1800" baseline="-25000" dirty="0" smtClean="0">
                <a:latin typeface="Comic Sans MS" panose="030F0702030302020204" pitchFamily="66" charset="0"/>
              </a:rPr>
              <a:t>in </a:t>
            </a:r>
            <a:r>
              <a:rPr lang="en-IN" sz="1800" dirty="0" smtClean="0">
                <a:latin typeface="Comic Sans MS" panose="030F0702030302020204" pitchFamily="66" charset="0"/>
              </a:rPr>
              <a:t>, 5V , 3.3V and two ground pins.</a:t>
            </a:r>
          </a:p>
          <a:p>
            <a:pPr marL="285750" indent="-285750">
              <a:buFont typeface="Wingdings" panose="05000000000000000000" pitchFamily="2" charset="2"/>
              <a:buChar char="§"/>
            </a:pPr>
            <a:r>
              <a:rPr lang="en-IN" sz="1800" dirty="0" smtClean="0">
                <a:latin typeface="Comic Sans MS" panose="030F0702030302020204" pitchFamily="66" charset="0"/>
              </a:rPr>
              <a:t>Has extra pins like Reset and A</a:t>
            </a:r>
            <a:r>
              <a:rPr lang="en-IN" sz="1800" baseline="-25000" dirty="0" smtClean="0">
                <a:latin typeface="Comic Sans MS" panose="030F0702030302020204" pitchFamily="66" charset="0"/>
              </a:rPr>
              <a:t>ref</a:t>
            </a:r>
            <a:r>
              <a:rPr lang="en-IN" sz="1800" dirty="0" smtClean="0">
                <a:latin typeface="Comic Sans MS" panose="030F0702030302020204" pitchFamily="66" charset="0"/>
              </a:rPr>
              <a:t> .</a:t>
            </a:r>
          </a:p>
          <a:p>
            <a:pPr marL="285750" indent="-285750">
              <a:buFont typeface="Wingdings" panose="05000000000000000000" pitchFamily="2" charset="2"/>
              <a:buChar char="§"/>
            </a:pPr>
            <a:r>
              <a:rPr lang="en-IN" sz="1800" dirty="0" smtClean="0">
                <a:latin typeface="Comic Sans MS" panose="030F0702030302020204" pitchFamily="66" charset="0"/>
              </a:rPr>
              <a:t>Has extra ports for USB plugging and external power supply.</a:t>
            </a:r>
            <a:endParaRPr lang="en-IN" sz="1800" dirty="0">
              <a:latin typeface="Comic Sans MS" panose="030F0702030302020204" pitchFamily="66" charset="0"/>
            </a:endParaRPr>
          </a:p>
        </p:txBody>
      </p:sp>
    </p:spTree>
    <p:extLst>
      <p:ext uri="{BB962C8B-B14F-4D97-AF65-F5344CB8AC3E}">
        <p14:creationId xmlns:p14="http://schemas.microsoft.com/office/powerpoint/2010/main" val="2622406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571245221"/>
              </p:ext>
            </p:extLst>
          </p:nvPr>
        </p:nvGraphicFramePr>
        <p:xfrm>
          <a:off x="2395182" y="914400"/>
          <a:ext cx="7401635" cy="5523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77421" y="163773"/>
            <a:ext cx="11873552" cy="649633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295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81828593"/>
              </p:ext>
            </p:extLst>
          </p:nvPr>
        </p:nvGraphicFramePr>
        <p:xfrm>
          <a:off x="0" y="0"/>
          <a:ext cx="12192000" cy="6530248"/>
        </p:xfrm>
        <a:graphic>
          <a:graphicData uri="http://schemas.openxmlformats.org/drawingml/2006/table">
            <a:tbl>
              <a:tblPr firstRow="1" bandRow="1">
                <a:tableStyleId>{0660B408-B3CF-4A94-85FC-2B1E0A45F4A2}</a:tableStyleId>
              </a:tblPr>
              <a:tblGrid>
                <a:gridCol w="6096000"/>
                <a:gridCol w="6096000"/>
              </a:tblGrid>
              <a:tr h="678088">
                <a:tc>
                  <a:txBody>
                    <a:bodyPr/>
                    <a:lstStyle/>
                    <a:p>
                      <a:pPr algn="ctr"/>
                      <a:r>
                        <a:rPr lang="en-IN" sz="2400" dirty="0" smtClean="0">
                          <a:latin typeface="Arial Rounded MT Bold" panose="020F0704030504030204" pitchFamily="34" charset="0"/>
                        </a:rPr>
                        <a:t>SYNCHRONOUS COMMUNICATION</a:t>
                      </a:r>
                      <a:endParaRPr lang="en-IN" sz="2400" dirty="0">
                        <a:latin typeface="Arial Rounded MT Bold" panose="020F0704030504030204" pitchFamily="34" charset="0"/>
                      </a:endParaRPr>
                    </a:p>
                  </a:txBody>
                  <a:tcPr/>
                </a:tc>
                <a:tc>
                  <a:txBody>
                    <a:bodyPr/>
                    <a:lstStyle/>
                    <a:p>
                      <a:pPr algn="ctr"/>
                      <a:r>
                        <a:rPr lang="en-IN" sz="2400" dirty="0" smtClean="0">
                          <a:latin typeface="Arial Rounded MT Bold" panose="020F0704030504030204" pitchFamily="34" charset="0"/>
                        </a:rPr>
                        <a:t>ASYNCHRONOUS COMMUNICATION</a:t>
                      </a:r>
                      <a:endParaRPr lang="en-IN" sz="2400" dirty="0">
                        <a:latin typeface="Arial Rounded MT Bold" panose="020F0704030504030204" pitchFamily="34" charset="0"/>
                      </a:endParaRPr>
                    </a:p>
                  </a:txBody>
                  <a:tcPr/>
                </a:tc>
              </a:tr>
              <a:tr h="12808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omic Sans MS" panose="030F0702030302020204" pitchFamily="66"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omic Sans MS" panose="030F0702030302020204" pitchFamily="66" charset="0"/>
                        </a:rPr>
                        <a:t>Has a clock line which synchronizes reading and writing operations.</a:t>
                      </a:r>
                    </a:p>
                    <a:p>
                      <a:pPr algn="ctr"/>
                      <a:endParaRPr lang="en-IN"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omic Sans MS" panose="030F0702030302020204" pitchFamily="66"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omic Sans MS" panose="030F0702030302020204" pitchFamily="66" charset="0"/>
                        </a:rPr>
                        <a:t>Has no clock line.</a:t>
                      </a:r>
                    </a:p>
                    <a:p>
                      <a:pPr algn="ctr"/>
                      <a:endParaRPr lang="en-IN" sz="2400" dirty="0"/>
                    </a:p>
                  </a:txBody>
                  <a:tcPr/>
                </a:tc>
              </a:tr>
              <a:tr h="979461">
                <a:tc>
                  <a:txBody>
                    <a:bodyPr/>
                    <a:lstStyle/>
                    <a:p>
                      <a:pPr algn="ctr"/>
                      <a:endParaRPr lang="en-US" sz="2400" dirty="0" smtClean="0">
                        <a:latin typeface="Comic Sans MS" panose="030F0702030302020204" pitchFamily="66" charset="0"/>
                      </a:endParaRPr>
                    </a:p>
                    <a:p>
                      <a:pPr algn="ctr"/>
                      <a:r>
                        <a:rPr lang="en-US" sz="2400" dirty="0" smtClean="0">
                          <a:latin typeface="Comic Sans MS" panose="030F0702030302020204" pitchFamily="66" charset="0"/>
                        </a:rPr>
                        <a:t>Transfers data as a block</a:t>
                      </a:r>
                      <a:endParaRPr lang="en-IN"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omic Sans MS" panose="030F0702030302020204" pitchFamily="66"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omic Sans MS" panose="030F0702030302020204" pitchFamily="66" charset="0"/>
                        </a:rPr>
                        <a:t>Transfers data bit by bit.</a:t>
                      </a:r>
                    </a:p>
                    <a:p>
                      <a:pPr algn="ctr"/>
                      <a:endParaRPr lang="en-IN" sz="2400" dirty="0"/>
                    </a:p>
                  </a:txBody>
                  <a:tcPr/>
                </a:tc>
              </a:tr>
              <a:tr h="979461">
                <a:tc>
                  <a:txBody>
                    <a:bodyPr/>
                    <a:lstStyle/>
                    <a:p>
                      <a:pPr algn="ctr"/>
                      <a:endParaRPr lang="en-IN"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omic Sans MS" panose="030F0702030302020204" pitchFamily="66"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omic Sans MS" panose="030F0702030302020204" pitchFamily="66" charset="0"/>
                        </a:rPr>
                        <a:t>Requires a start bit and a stop bit.</a:t>
                      </a:r>
                    </a:p>
                    <a:p>
                      <a:pPr algn="ctr"/>
                      <a:endParaRPr lang="en-IN" sz="2400" dirty="0"/>
                    </a:p>
                  </a:txBody>
                  <a:tcPr/>
                </a:tc>
              </a:tr>
              <a:tr h="1582206">
                <a:tc>
                  <a:txBody>
                    <a:bodyPr/>
                    <a:lstStyle/>
                    <a:p>
                      <a:pPr algn="ctr"/>
                      <a:endParaRPr lang="en-IN" sz="2400" dirty="0"/>
                    </a:p>
                  </a:txBody>
                  <a:tcPr/>
                </a:tc>
                <a:tc>
                  <a:txBody>
                    <a:bodyPr/>
                    <a:lstStyle/>
                    <a:p>
                      <a:pPr marL="285750" indent="-285750" algn="ctr"/>
                      <a:endParaRPr lang="en-US" sz="2400" dirty="0" smtClean="0">
                        <a:latin typeface="Comic Sans MS" panose="030F0702030302020204" pitchFamily="66" charset="0"/>
                      </a:endParaRPr>
                    </a:p>
                    <a:p>
                      <a:pPr marL="285750" indent="-285750" algn="ctr"/>
                      <a:r>
                        <a:rPr lang="en-US" sz="2400" dirty="0" smtClean="0">
                          <a:latin typeface="Comic Sans MS" panose="030F0702030302020204" pitchFamily="66" charset="0"/>
                        </a:rPr>
                        <a:t>Also both sides have to agree on a common transmission rate.</a:t>
                      </a:r>
                    </a:p>
                    <a:p>
                      <a:pPr algn="ctr"/>
                      <a:endParaRPr lang="en-IN" sz="2400" dirty="0" smtClean="0">
                        <a:latin typeface="Comic Sans MS" panose="030F0702030302020204" pitchFamily="66" charset="0"/>
                      </a:endParaRPr>
                    </a:p>
                    <a:p>
                      <a:pPr algn="ctr"/>
                      <a:endParaRPr lang="en-IN" sz="2400" dirty="0"/>
                    </a:p>
                  </a:txBody>
                  <a:tcPr/>
                </a:tc>
              </a:tr>
            </a:tbl>
          </a:graphicData>
        </a:graphic>
      </p:graphicFrame>
    </p:spTree>
    <p:extLst>
      <p:ext uri="{BB962C8B-B14F-4D97-AF65-F5344CB8AC3E}">
        <p14:creationId xmlns:p14="http://schemas.microsoft.com/office/powerpoint/2010/main" val="1505574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2233"/>
          <a:stretch/>
        </p:blipFill>
        <p:spPr>
          <a:xfrm>
            <a:off x="6352492" y="777924"/>
            <a:ext cx="4968325" cy="1385389"/>
          </a:xfrm>
          <a:prstGeom prst="rect">
            <a:avLst/>
          </a:prstGeom>
        </p:spPr>
      </p:pic>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4944"/>
          <a:stretch/>
        </p:blipFill>
        <p:spPr>
          <a:xfrm>
            <a:off x="429365" y="777923"/>
            <a:ext cx="4968325" cy="1596789"/>
          </a:xfrm>
          <a:prstGeom prst="rect">
            <a:avLst/>
          </a:prstGeom>
        </p:spPr>
      </p:pic>
      <p:pic>
        <p:nvPicPr>
          <p:cNvPr id="4" name="Picture 3"/>
          <p:cNvPicPr>
            <a:picLocks noChangeAspect="1"/>
          </p:cNvPicPr>
          <p:nvPr/>
        </p:nvPicPr>
        <p:blipFill>
          <a:blip r:embed="rId3"/>
          <a:stretch>
            <a:fillRect/>
          </a:stretch>
        </p:blipFill>
        <p:spPr>
          <a:xfrm>
            <a:off x="641458" y="2374712"/>
            <a:ext cx="4544137" cy="3287614"/>
          </a:xfrm>
          <a:prstGeom prst="rect">
            <a:avLst/>
          </a:prstGeom>
        </p:spPr>
      </p:pic>
      <p:pic>
        <p:nvPicPr>
          <p:cNvPr id="5" name="Picture 4"/>
          <p:cNvPicPr>
            <a:picLocks noChangeAspect="1"/>
          </p:cNvPicPr>
          <p:nvPr/>
        </p:nvPicPr>
        <p:blipFill>
          <a:blip r:embed="rId4"/>
          <a:stretch>
            <a:fillRect/>
          </a:stretch>
        </p:blipFill>
        <p:spPr>
          <a:xfrm>
            <a:off x="6523129" y="2620372"/>
            <a:ext cx="4627050" cy="3465820"/>
          </a:xfrm>
          <a:prstGeom prst="rect">
            <a:avLst/>
          </a:prstGeom>
        </p:spPr>
      </p:pic>
    </p:spTree>
    <p:extLst>
      <p:ext uri="{BB962C8B-B14F-4D97-AF65-F5344CB8AC3E}">
        <p14:creationId xmlns:p14="http://schemas.microsoft.com/office/powerpoint/2010/main" val="1433667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3300"/>
                </a:solidFill>
                <a:latin typeface="Harrington" panose="04040505050A02020702" pitchFamily="82" charset="0"/>
              </a:rPr>
              <a:t> </a:t>
            </a:r>
            <a:r>
              <a:rPr lang="en-IN" b="1" dirty="0" smtClean="0">
                <a:solidFill>
                  <a:srgbClr val="FF3300"/>
                </a:solidFill>
                <a:latin typeface="Harrington" panose="04040505050A02020702" pitchFamily="82" charset="0"/>
              </a:rPr>
              <a:t>BASICS TO BEGIN WITH</a:t>
            </a:r>
            <a:endParaRPr lang="en-IN" b="1" dirty="0">
              <a:solidFill>
                <a:srgbClr val="FF3300"/>
              </a:solidFill>
              <a:latin typeface="Harrington" panose="04040505050A02020702" pitchFamily="82" charset="0"/>
            </a:endParaRPr>
          </a:p>
        </p:txBody>
      </p:sp>
      <p:sp>
        <p:nvSpPr>
          <p:cNvPr id="3" name="Content Placeholder 2"/>
          <p:cNvSpPr>
            <a:spLocks noGrp="1"/>
          </p:cNvSpPr>
          <p:nvPr>
            <p:ph idx="1"/>
          </p:nvPr>
        </p:nvSpPr>
        <p:spPr/>
        <p:txBody>
          <a:bodyPr/>
          <a:lstStyle/>
          <a:p>
            <a:r>
              <a:rPr lang="en-IN" b="1" dirty="0" smtClean="0">
                <a:latin typeface="BankGothic Lt BT" panose="020B0607020203060204" pitchFamily="34" charset="0"/>
              </a:rPr>
              <a:t>BAUD RATE </a:t>
            </a:r>
          </a:p>
          <a:p>
            <a:pPr marL="0" indent="0" algn="just">
              <a:buNone/>
            </a:pPr>
            <a:r>
              <a:rPr lang="en-IN" sz="2000" dirty="0">
                <a:latin typeface="Comic Sans MS" panose="030F0702030302020204" pitchFamily="66" charset="0"/>
              </a:rPr>
              <a:t> </a:t>
            </a:r>
            <a:r>
              <a:rPr lang="en-IN" sz="2000" dirty="0" smtClean="0">
                <a:latin typeface="Comic Sans MS" panose="030F0702030302020204" pitchFamily="66" charset="0"/>
              </a:rPr>
              <a:t>            </a:t>
            </a:r>
            <a:r>
              <a:rPr lang="en-IN" sz="2000" dirty="0">
                <a:latin typeface="Comic Sans MS" panose="030F0702030302020204" pitchFamily="66" charset="0"/>
              </a:rPr>
              <a:t>Sets the data rate in bits per second (baud) for serial data transmission. For communicating with the computer, use one of these rates: 300, 600, 1200, 2400, 4800, 9600, 14400, 19200, 28800, 38400, 57600, or 115200.</a:t>
            </a:r>
            <a:r>
              <a:rPr lang="en-IN" sz="2000" dirty="0" smtClean="0">
                <a:latin typeface="Comic Sans MS" panose="030F0702030302020204" pitchFamily="66" charset="0"/>
              </a:rPr>
              <a:t> </a:t>
            </a:r>
          </a:p>
          <a:p>
            <a:pPr marL="0" indent="0" algn="just">
              <a:buNone/>
            </a:pPr>
            <a:endParaRPr lang="en-IN" sz="2000" dirty="0">
              <a:latin typeface="Comic Sans MS" panose="030F0702030302020204" pitchFamily="66" charset="0"/>
            </a:endParaRPr>
          </a:p>
          <a:p>
            <a:pPr marL="0" indent="0" algn="just">
              <a:buNone/>
            </a:pPr>
            <a:endParaRPr lang="en-IN" sz="2000" dirty="0" smtClean="0">
              <a:latin typeface="Comic Sans MS" panose="030F0702030302020204" pitchFamily="66" charset="0"/>
            </a:endParaRPr>
          </a:p>
          <a:p>
            <a:pPr marL="0" indent="0" algn="just">
              <a:buNone/>
            </a:pPr>
            <a:r>
              <a:rPr lang="en-IN" sz="2000" dirty="0" smtClean="0">
                <a:latin typeface="Comic Sans MS" panose="030F0702030302020204" pitchFamily="66" charset="0"/>
              </a:rPr>
              <a:t> QUICK TIP          </a:t>
            </a:r>
            <a:endParaRPr lang="en-IN" sz="2000" dirty="0">
              <a:latin typeface="Comic Sans MS" panose="030F0702030302020204" pitchFamily="66" charset="0"/>
            </a:endParaRPr>
          </a:p>
          <a:p>
            <a:pPr marL="0" lvl="0" indent="0" algn="just">
              <a:buNone/>
            </a:pPr>
            <a:r>
              <a:rPr lang="en-IN" sz="2000" dirty="0" smtClean="0">
                <a:latin typeface="Comic Sans MS" panose="030F0702030302020204" pitchFamily="66" charset="0"/>
              </a:rPr>
              <a:t> </a:t>
            </a:r>
          </a:p>
          <a:p>
            <a:pPr marL="0" lvl="0" indent="0" algn="just">
              <a:buNone/>
            </a:pPr>
            <a:r>
              <a:rPr lang="en-US" sz="2000" dirty="0" smtClean="0">
                <a:solidFill>
                  <a:schemeClr val="tx1">
                    <a:lumMod val="95000"/>
                    <a:lumOff val="5000"/>
                  </a:schemeClr>
                </a:solidFill>
                <a:latin typeface="Comic Sans MS" panose="030F0702030302020204" pitchFamily="66" charset="0"/>
              </a:rPr>
              <a:t>You </a:t>
            </a:r>
            <a:r>
              <a:rPr lang="en-US" sz="2000" dirty="0">
                <a:solidFill>
                  <a:schemeClr val="tx1">
                    <a:lumMod val="95000"/>
                    <a:lumOff val="5000"/>
                  </a:schemeClr>
                </a:solidFill>
                <a:latin typeface="Comic Sans MS" panose="030F0702030302020204" pitchFamily="66" charset="0"/>
              </a:rPr>
              <a:t>can use the Arduino environment’s built-in serial monitor to communicate with an Arduino board. Click the serial monitor button in the toolbar and select the same baud rate used in the call to begin(). </a:t>
            </a:r>
          </a:p>
          <a:p>
            <a:pPr marL="0" indent="0" algn="just">
              <a:buNone/>
            </a:pPr>
            <a:endParaRPr lang="en-IN" sz="2000" dirty="0">
              <a:latin typeface="Comic Sans MS" panose="030F0702030302020204" pitchFamily="66" charset="0"/>
            </a:endParaRPr>
          </a:p>
        </p:txBody>
      </p:sp>
      <p:sp>
        <p:nvSpPr>
          <p:cNvPr id="6" name="Rectangle 3"/>
          <p:cNvSpPr>
            <a:spLocks noChangeArrowheads="1"/>
          </p:cNvSpPr>
          <p:nvPr/>
        </p:nvSpPr>
        <p:spPr bwMode="auto">
          <a:xfrm>
            <a:off x="0" y="-184666"/>
            <a:ext cx="184731" cy="369332"/>
          </a:xfrm>
          <a:prstGeom prst="rect">
            <a:avLst/>
          </a:prstGeom>
          <a:solidFill>
            <a:srgbClr val="F7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AutoShape 5" descr="Image result for quick ti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9" name="Picture 8"/>
          <p:cNvPicPr>
            <a:picLocks noChangeAspect="1"/>
          </p:cNvPicPr>
          <p:nvPr/>
        </p:nvPicPr>
        <p:blipFill>
          <a:blip r:embed="rId2"/>
          <a:stretch>
            <a:fillRect/>
          </a:stretch>
        </p:blipFill>
        <p:spPr>
          <a:xfrm>
            <a:off x="2442331" y="3610469"/>
            <a:ext cx="1193806" cy="1193806"/>
          </a:xfrm>
          <a:prstGeom prst="rect">
            <a:avLst/>
          </a:prstGeom>
        </p:spPr>
      </p:pic>
    </p:spTree>
    <p:extLst>
      <p:ext uri="{BB962C8B-B14F-4D97-AF65-F5344CB8AC3E}">
        <p14:creationId xmlns:p14="http://schemas.microsoft.com/office/powerpoint/2010/main" val="1788460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3300"/>
            </a:solidFill>
          </a:ln>
        </p:spPr>
        <p:txBody>
          <a:bodyPr/>
          <a:lstStyle/>
          <a:p>
            <a:pPr algn="ctr"/>
            <a:r>
              <a:rPr lang="en-IN" dirty="0" smtClean="0">
                <a:solidFill>
                  <a:srgbClr val="FF3300"/>
                </a:solidFill>
                <a:latin typeface="Arial Rounded MT Bold" panose="020F0704030504030204" pitchFamily="34" charset="0"/>
              </a:rPr>
              <a:t>CONTINUED…….</a:t>
            </a:r>
            <a:endParaRPr lang="en-IN" dirty="0">
              <a:solidFill>
                <a:srgbClr val="FF3300"/>
              </a:solidFill>
              <a:latin typeface="Arial Rounded MT Bold" panose="020F0704030504030204" pitchFamily="34" charset="0"/>
            </a:endParaRPr>
          </a:p>
        </p:txBody>
      </p:sp>
      <p:sp>
        <p:nvSpPr>
          <p:cNvPr id="3" name="Content Placeholder 2"/>
          <p:cNvSpPr>
            <a:spLocks noGrp="1"/>
          </p:cNvSpPr>
          <p:nvPr>
            <p:ph idx="1"/>
          </p:nvPr>
        </p:nvSpPr>
        <p:spPr>
          <a:xfrm>
            <a:off x="838200" y="1825625"/>
            <a:ext cx="10515600" cy="4874720"/>
          </a:xfrm>
        </p:spPr>
        <p:txBody>
          <a:bodyPr>
            <a:normAutofit/>
          </a:bodyPr>
          <a:lstStyle/>
          <a:p>
            <a:r>
              <a:rPr lang="en-IN" b="1" dirty="0" smtClean="0">
                <a:latin typeface="BankGothic Lt BT" panose="020B0607020203060204" pitchFamily="34" charset="0"/>
              </a:rPr>
              <a:t>SETTING BAUD RATE</a:t>
            </a:r>
          </a:p>
          <a:p>
            <a:pPr marL="0" indent="0" algn="just">
              <a:buNone/>
            </a:pPr>
            <a:r>
              <a:rPr lang="en-IN" dirty="0" smtClean="0"/>
              <a:t>           </a:t>
            </a:r>
            <a:r>
              <a:rPr lang="en-IN" sz="2000" dirty="0" smtClean="0">
                <a:latin typeface="Comic Sans MS" panose="030F0702030302020204" pitchFamily="66" charset="0"/>
              </a:rPr>
              <a:t>SYNTAX         Serial.begin(speed)               [speed: in bits per second (baud)]</a:t>
            </a:r>
          </a:p>
          <a:p>
            <a:pPr marL="0" indent="0" algn="just">
              <a:buNone/>
            </a:pPr>
            <a:r>
              <a:rPr lang="en-IN" sz="2000" dirty="0" smtClean="0"/>
              <a:t>                </a:t>
            </a:r>
            <a:r>
              <a:rPr lang="en-IN" sz="2000" dirty="0" smtClean="0">
                <a:solidFill>
                  <a:schemeClr val="tx1">
                    <a:lumMod val="95000"/>
                    <a:lumOff val="5000"/>
                  </a:schemeClr>
                </a:solidFill>
                <a:latin typeface="Comic Sans MS" panose="030F0702030302020204" pitchFamily="66" charset="0"/>
              </a:rPr>
              <a:t>Sets the serial data transmission speed as the value passed in the parameter.</a:t>
            </a:r>
          </a:p>
          <a:p>
            <a:pPr marL="0" indent="0" algn="just">
              <a:buNone/>
            </a:pPr>
            <a:r>
              <a:rPr lang="en-IN" sz="2000" dirty="0" smtClean="0">
                <a:solidFill>
                  <a:schemeClr val="tx1">
                    <a:lumMod val="95000"/>
                    <a:lumOff val="5000"/>
                  </a:schemeClr>
                </a:solidFill>
                <a:latin typeface="Comic Sans MS" panose="030F0702030302020204" pitchFamily="66" charset="0"/>
              </a:rPr>
              <a:t>            FOR EG:- </a:t>
            </a:r>
            <a:r>
              <a:rPr lang="en-IN" sz="2000" dirty="0" smtClean="0">
                <a:latin typeface="Comic Sans MS" panose="030F0702030302020204" pitchFamily="66" charset="0"/>
              </a:rPr>
              <a:t>Serial.begin(9600); // opens serial port, sets data rate to 9600 bps.</a:t>
            </a:r>
          </a:p>
          <a:p>
            <a:pPr>
              <a:lnSpc>
                <a:spcPct val="100000"/>
              </a:lnSpc>
            </a:pPr>
            <a:r>
              <a:rPr lang="en-IN" b="1" dirty="0" smtClean="0">
                <a:solidFill>
                  <a:schemeClr val="tx1">
                    <a:lumMod val="95000"/>
                    <a:lumOff val="5000"/>
                  </a:schemeClr>
                </a:solidFill>
                <a:latin typeface="BankGothic Lt BT" panose="020B0607020203060204" pitchFamily="34" charset="0"/>
              </a:rPr>
              <a:t>PRINTING IN THE SERIAL MONITOR</a:t>
            </a:r>
          </a:p>
          <a:p>
            <a:pPr marL="0" indent="0" algn="just">
              <a:lnSpc>
                <a:spcPct val="100000"/>
              </a:lnSpc>
              <a:buNone/>
            </a:pPr>
            <a:r>
              <a:rPr lang="en-IN" dirty="0" smtClean="0">
                <a:solidFill>
                  <a:schemeClr val="tx1">
                    <a:lumMod val="95000"/>
                    <a:lumOff val="5000"/>
                  </a:schemeClr>
                </a:solidFill>
                <a:latin typeface="BankGothic Lt BT" panose="020B0607020203060204" pitchFamily="34" charset="0"/>
              </a:rPr>
              <a:t>       </a:t>
            </a:r>
            <a:r>
              <a:rPr lang="en-IN" sz="2000" dirty="0" smtClean="0">
                <a:latin typeface="Comic Sans MS" panose="030F0702030302020204" pitchFamily="66" charset="0"/>
              </a:rPr>
              <a:t>SYNTAX        Serial.print(val)                 [val:the value to print - any data type</a:t>
            </a:r>
            <a:r>
              <a:rPr lang="en-IN" sz="2000" dirty="0" smtClean="0"/>
              <a:t>]</a:t>
            </a:r>
            <a:endParaRPr lang="en-IN" sz="2000" dirty="0" smtClean="0">
              <a:solidFill>
                <a:schemeClr val="tx1">
                  <a:lumMod val="95000"/>
                  <a:lumOff val="5000"/>
                </a:schemeClr>
              </a:solidFill>
              <a:latin typeface="Comic Sans MS" panose="030F0702030302020204" pitchFamily="66" charset="0"/>
            </a:endParaRPr>
          </a:p>
          <a:p>
            <a:pPr marL="0" indent="0" algn="just">
              <a:lnSpc>
                <a:spcPct val="150000"/>
              </a:lnSpc>
              <a:buNone/>
            </a:pPr>
            <a:r>
              <a:rPr lang="en-IN" sz="2000" dirty="0" smtClean="0">
                <a:latin typeface="Comic Sans MS" panose="030F0702030302020204" pitchFamily="66" charset="0"/>
              </a:rPr>
              <a:t>            Prints data to the serial port as human-readable ASCII text. This command can take many forms. Numbers are printed using an ASCII character for each digit. Floats are similarly printed as ASCII digits, defaulting to two decimal places. Bytes are sent as a single character. Characters and strings are sent as it is. </a:t>
            </a:r>
          </a:p>
        </p:txBody>
      </p:sp>
      <p:sp>
        <p:nvSpPr>
          <p:cNvPr id="4" name="Right Arrow 3"/>
          <p:cNvSpPr/>
          <p:nvPr/>
        </p:nvSpPr>
        <p:spPr>
          <a:xfrm>
            <a:off x="3090042" y="2522483"/>
            <a:ext cx="346841" cy="189186"/>
          </a:xfrm>
          <a:prstGeom prst="rightArrow">
            <a:avLst/>
          </a:prstGeom>
          <a:solidFill>
            <a:srgbClr val="FF33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ight Arrow 4"/>
          <p:cNvSpPr/>
          <p:nvPr/>
        </p:nvSpPr>
        <p:spPr>
          <a:xfrm>
            <a:off x="3090042" y="4362369"/>
            <a:ext cx="346841" cy="189186"/>
          </a:xfrm>
          <a:prstGeom prst="rightArrow">
            <a:avLst/>
          </a:prstGeom>
          <a:solidFill>
            <a:srgbClr val="FF33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144378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184730" y="43934"/>
            <a:ext cx="11828593" cy="6687942"/>
          </a:xfrm>
        </p:spPr>
        <p:txBody>
          <a:bodyPr>
            <a:noAutofit/>
          </a:bodyPr>
          <a:lstStyle/>
          <a:p>
            <a:pPr>
              <a:lnSpc>
                <a:spcPct val="100000"/>
              </a:lnSpc>
            </a:pPr>
            <a:r>
              <a:rPr lang="en-IN" sz="3000" b="1" dirty="0" smtClean="0">
                <a:latin typeface="BankGothic Lt BT" panose="020B0607020203060204" pitchFamily="34" charset="0"/>
              </a:rPr>
              <a:t>WRITING </a:t>
            </a:r>
            <a:r>
              <a:rPr lang="en-IN" sz="3000" b="1" dirty="0">
                <a:latin typeface="BankGothic Lt BT" panose="020B0607020203060204" pitchFamily="34" charset="0"/>
              </a:rPr>
              <a:t>BINARY DATA</a:t>
            </a:r>
            <a:br>
              <a:rPr lang="en-IN" sz="3000" b="1" dirty="0">
                <a:latin typeface="BankGothic Lt BT" panose="020B0607020203060204" pitchFamily="34" charset="0"/>
              </a:rPr>
            </a:br>
            <a:r>
              <a:rPr lang="en-IN" sz="2200" dirty="0">
                <a:solidFill>
                  <a:schemeClr val="tx1">
                    <a:lumMod val="95000"/>
                    <a:lumOff val="5000"/>
                  </a:schemeClr>
                </a:solidFill>
                <a:latin typeface="Comic Sans MS" panose="030F0702030302020204" pitchFamily="66" charset="0"/>
              </a:rPr>
              <a:t>                                   </a:t>
            </a:r>
            <a:endParaRPr lang="en-IN" sz="2200" dirty="0" smtClean="0">
              <a:solidFill>
                <a:schemeClr val="tx1">
                  <a:lumMod val="95000"/>
                  <a:lumOff val="5000"/>
                </a:schemeClr>
              </a:solidFill>
              <a:latin typeface="Comic Sans MS" panose="030F0702030302020204" pitchFamily="66" charset="0"/>
            </a:endParaRPr>
          </a:p>
          <a:p>
            <a:pPr marL="0" indent="0">
              <a:buNone/>
            </a:pPr>
            <a:r>
              <a:rPr lang="en-IN" sz="2000" dirty="0" smtClean="0">
                <a:solidFill>
                  <a:schemeClr val="tx1">
                    <a:lumMod val="95000"/>
                    <a:lumOff val="5000"/>
                  </a:schemeClr>
                </a:solidFill>
                <a:latin typeface="Comic Sans MS" panose="030F0702030302020204" pitchFamily="66" charset="0"/>
              </a:rPr>
              <a:t>                                 </a:t>
            </a:r>
            <a:r>
              <a:rPr lang="en-US" sz="2000" dirty="0" smtClean="0">
                <a:solidFill>
                  <a:srgbClr val="000000"/>
                </a:solidFill>
                <a:latin typeface="Comic Sans MS" panose="030F0702030302020204" pitchFamily="66" charset="0"/>
              </a:rPr>
              <a:t>Serial.write(val</a:t>
            </a:r>
            <a:r>
              <a:rPr lang="en-US" sz="2000" dirty="0">
                <a:solidFill>
                  <a:srgbClr val="000000"/>
                </a:solidFill>
                <a:latin typeface="Comic Sans MS" panose="030F0702030302020204" pitchFamily="66" charset="0"/>
              </a:rPr>
              <a:t>) </a:t>
            </a:r>
            <a:r>
              <a:rPr lang="en-US" sz="2000" dirty="0" smtClean="0">
                <a:latin typeface="Comic Sans MS" panose="030F0702030302020204" pitchFamily="66" charset="0"/>
              </a:rPr>
              <a:t/>
            </a:r>
            <a:br>
              <a:rPr lang="en-US" sz="2000" dirty="0" smtClean="0">
                <a:latin typeface="Comic Sans MS" panose="030F0702030302020204" pitchFamily="66" charset="0"/>
              </a:rPr>
            </a:br>
            <a:r>
              <a:rPr lang="en-US" sz="2000" dirty="0" smtClean="0">
                <a:latin typeface="Comic Sans MS" panose="030F0702030302020204" pitchFamily="66" charset="0"/>
              </a:rPr>
              <a:t>      </a:t>
            </a:r>
            <a:r>
              <a:rPr lang="en-US" sz="2000" dirty="0">
                <a:latin typeface="Comic Sans MS" panose="030F0702030302020204" pitchFamily="66" charset="0"/>
              </a:rPr>
              <a:t>SYNTAX             </a:t>
            </a:r>
            <a:r>
              <a:rPr lang="en-US" sz="2000" dirty="0">
                <a:solidFill>
                  <a:srgbClr val="000000"/>
                </a:solidFill>
                <a:latin typeface="Comic Sans MS" panose="030F0702030302020204" pitchFamily="66" charset="0"/>
              </a:rPr>
              <a:t>Serial.write(str)                   </a:t>
            </a:r>
            <a:r>
              <a:rPr lang="en-US" sz="2000" dirty="0">
                <a:latin typeface="Comic Sans MS" panose="030F0702030302020204" pitchFamily="66" charset="0"/>
              </a:rPr>
              <a:t/>
            </a:r>
            <a:br>
              <a:rPr lang="en-US" sz="2000" dirty="0">
                <a:latin typeface="Comic Sans MS" panose="030F0702030302020204" pitchFamily="66" charset="0"/>
              </a:rPr>
            </a:br>
            <a:r>
              <a:rPr lang="en-US" sz="2000" dirty="0">
                <a:latin typeface="Comic Sans MS" panose="030F0702030302020204" pitchFamily="66" charset="0"/>
              </a:rPr>
              <a:t>                                 </a:t>
            </a:r>
            <a:r>
              <a:rPr lang="en-US" sz="2000" dirty="0">
                <a:solidFill>
                  <a:srgbClr val="000000"/>
                </a:solidFill>
                <a:latin typeface="Comic Sans MS" panose="030F0702030302020204" pitchFamily="66" charset="0"/>
              </a:rPr>
              <a:t>Serial.write(buf, len)</a:t>
            </a:r>
            <a:br>
              <a:rPr lang="en-US" sz="2000" dirty="0">
                <a:solidFill>
                  <a:srgbClr val="000000"/>
                </a:solidFill>
                <a:latin typeface="Comic Sans MS" panose="030F0702030302020204" pitchFamily="66" charset="0"/>
              </a:rPr>
            </a:br>
            <a:r>
              <a:rPr lang="en-US" sz="2000" dirty="0">
                <a:solidFill>
                  <a:srgbClr val="000000"/>
                </a:solidFill>
                <a:latin typeface="Comic Sans MS" panose="030F0702030302020204" pitchFamily="66" charset="0"/>
              </a:rPr>
              <a:t/>
            </a:r>
            <a:br>
              <a:rPr lang="en-US" sz="2000" dirty="0">
                <a:solidFill>
                  <a:srgbClr val="000000"/>
                </a:solidFill>
                <a:latin typeface="Comic Sans MS" panose="030F0702030302020204" pitchFamily="66" charset="0"/>
              </a:rPr>
            </a:br>
            <a:r>
              <a:rPr lang="en-US" sz="2000" dirty="0" smtClean="0">
                <a:solidFill>
                  <a:srgbClr val="000000"/>
                </a:solidFill>
                <a:latin typeface="Comic Sans MS" panose="030F0702030302020204" pitchFamily="66" charset="0"/>
              </a:rPr>
              <a:t>              </a:t>
            </a:r>
            <a:r>
              <a:rPr lang="en-IN" sz="2000" dirty="0" smtClean="0">
                <a:solidFill>
                  <a:schemeClr val="tx1">
                    <a:lumMod val="95000"/>
                    <a:lumOff val="5000"/>
                  </a:schemeClr>
                </a:solidFill>
                <a:latin typeface="Comic Sans MS" panose="030F0702030302020204" pitchFamily="66" charset="0"/>
              </a:rPr>
              <a:t>Writes </a:t>
            </a:r>
            <a:r>
              <a:rPr lang="en-IN" sz="2000" dirty="0">
                <a:solidFill>
                  <a:schemeClr val="tx1">
                    <a:lumMod val="95000"/>
                    <a:lumOff val="5000"/>
                  </a:schemeClr>
                </a:solidFill>
                <a:latin typeface="Comic Sans MS" panose="030F0702030302020204" pitchFamily="66" charset="0"/>
              </a:rPr>
              <a:t>binary data to the serial port. This data is sent as a byte or series of </a:t>
            </a:r>
            <a:r>
              <a:rPr lang="en-IN" sz="2000" dirty="0" smtClean="0">
                <a:solidFill>
                  <a:schemeClr val="tx1">
                    <a:lumMod val="95000"/>
                    <a:lumOff val="5000"/>
                  </a:schemeClr>
                </a:solidFill>
                <a:latin typeface="Comic Sans MS" panose="030F0702030302020204" pitchFamily="66" charset="0"/>
              </a:rPr>
              <a:t>bytes. To </a:t>
            </a:r>
            <a:r>
              <a:rPr lang="en-IN" sz="2000" dirty="0">
                <a:solidFill>
                  <a:schemeClr val="tx1">
                    <a:lumMod val="95000"/>
                    <a:lumOff val="5000"/>
                  </a:schemeClr>
                </a:solidFill>
                <a:latin typeface="Comic Sans MS" panose="030F0702030302020204" pitchFamily="66" charset="0"/>
              </a:rPr>
              <a:t>send the characters representing the digits of a number use the print() function instead</a:t>
            </a:r>
            <a:r>
              <a:rPr lang="en-IN" sz="2000" dirty="0" smtClean="0">
                <a:solidFill>
                  <a:schemeClr val="tx1">
                    <a:lumMod val="95000"/>
                    <a:lumOff val="5000"/>
                  </a:schemeClr>
                </a:solidFill>
                <a:latin typeface="Comic Sans MS" panose="030F0702030302020204" pitchFamily="66" charset="0"/>
              </a:rPr>
              <a:t>.</a:t>
            </a:r>
          </a:p>
          <a:p>
            <a:pPr>
              <a:lnSpc>
                <a:spcPct val="150000"/>
              </a:lnSpc>
            </a:pPr>
            <a:r>
              <a:rPr lang="en-IN" b="1" dirty="0" smtClean="0">
                <a:solidFill>
                  <a:schemeClr val="tx1">
                    <a:lumMod val="95000"/>
                    <a:lumOff val="5000"/>
                  </a:schemeClr>
                </a:solidFill>
                <a:latin typeface="BankGothic Lt BT" panose="020B0607020203060204" pitchFamily="34" charset="0"/>
              </a:rPr>
              <a:t>READING FROM SERIAL MONITOR</a:t>
            </a:r>
          </a:p>
          <a:p>
            <a:pPr marL="0" indent="0">
              <a:buNone/>
            </a:pPr>
            <a:r>
              <a:rPr lang="en-IN" b="1" dirty="0">
                <a:solidFill>
                  <a:schemeClr val="tx1">
                    <a:lumMod val="95000"/>
                    <a:lumOff val="5000"/>
                  </a:schemeClr>
                </a:solidFill>
                <a:latin typeface="BankGothic Lt BT" panose="020B0607020203060204" pitchFamily="34" charset="0"/>
              </a:rPr>
              <a:t> </a:t>
            </a:r>
            <a:r>
              <a:rPr lang="en-IN" b="1" dirty="0" smtClean="0">
                <a:solidFill>
                  <a:schemeClr val="tx1">
                    <a:lumMod val="95000"/>
                    <a:lumOff val="5000"/>
                  </a:schemeClr>
                </a:solidFill>
                <a:latin typeface="BankGothic Lt BT" panose="020B0607020203060204" pitchFamily="34" charset="0"/>
              </a:rPr>
              <a:t>   </a:t>
            </a:r>
            <a:r>
              <a:rPr lang="en-IN" sz="2000" dirty="0" smtClean="0">
                <a:solidFill>
                  <a:schemeClr val="tx1">
                    <a:lumMod val="95000"/>
                    <a:lumOff val="5000"/>
                  </a:schemeClr>
                </a:solidFill>
                <a:latin typeface="Comic Sans MS" panose="030F0702030302020204" pitchFamily="66" charset="0"/>
              </a:rPr>
              <a:t>SYNTAX           Serial.read()</a:t>
            </a:r>
          </a:p>
          <a:p>
            <a:pPr marL="0" lvl="0" indent="0">
              <a:buNone/>
            </a:pPr>
            <a:r>
              <a:rPr lang="en-IN" sz="2000" b="1" dirty="0">
                <a:solidFill>
                  <a:schemeClr val="tx1">
                    <a:lumMod val="95000"/>
                    <a:lumOff val="5000"/>
                  </a:schemeClr>
                </a:solidFill>
                <a:latin typeface="Comic Sans MS" panose="030F0702030302020204" pitchFamily="66" charset="0"/>
              </a:rPr>
              <a:t> </a:t>
            </a:r>
            <a:r>
              <a:rPr lang="en-IN" sz="2000" b="1" dirty="0" smtClean="0">
                <a:solidFill>
                  <a:schemeClr val="tx1">
                    <a:lumMod val="95000"/>
                    <a:lumOff val="5000"/>
                  </a:schemeClr>
                </a:solidFill>
                <a:latin typeface="Comic Sans MS" panose="030F0702030302020204" pitchFamily="66" charset="0"/>
              </a:rPr>
              <a:t>    RETURNS   </a:t>
            </a:r>
            <a:r>
              <a:rPr lang="en-IN" sz="2000" dirty="0" smtClean="0">
                <a:solidFill>
                  <a:schemeClr val="tx1">
                    <a:lumMod val="95000"/>
                    <a:lumOff val="5000"/>
                  </a:schemeClr>
                </a:solidFill>
                <a:latin typeface="Comic Sans MS" panose="030F0702030302020204" pitchFamily="66" charset="0"/>
              </a:rPr>
              <a:t>-    </a:t>
            </a:r>
            <a:r>
              <a:rPr lang="en-US" sz="2000" dirty="0" smtClean="0">
                <a:solidFill>
                  <a:schemeClr val="tx1">
                    <a:lumMod val="95000"/>
                    <a:lumOff val="5000"/>
                  </a:schemeClr>
                </a:solidFill>
                <a:latin typeface="Comic Sans MS" panose="030F0702030302020204" pitchFamily="66" charset="0"/>
              </a:rPr>
              <a:t>The </a:t>
            </a:r>
            <a:r>
              <a:rPr lang="en-US" sz="2000" dirty="0">
                <a:solidFill>
                  <a:schemeClr val="tx1">
                    <a:lumMod val="95000"/>
                    <a:lumOff val="5000"/>
                  </a:schemeClr>
                </a:solidFill>
                <a:latin typeface="Comic Sans MS" panose="030F0702030302020204" pitchFamily="66" charset="0"/>
              </a:rPr>
              <a:t>first byte of incoming serial data available (or -1 if no data is available) </a:t>
            </a:r>
            <a:endParaRPr lang="en-US" sz="2000" dirty="0" smtClean="0">
              <a:solidFill>
                <a:schemeClr val="tx1">
                  <a:lumMod val="95000"/>
                  <a:lumOff val="5000"/>
                </a:schemeClr>
              </a:solidFill>
              <a:latin typeface="Comic Sans MS" panose="030F0702030302020204" pitchFamily="66" charset="0"/>
            </a:endParaRPr>
          </a:p>
          <a:p>
            <a:pPr lvl="0">
              <a:lnSpc>
                <a:spcPct val="150000"/>
              </a:lnSpc>
            </a:pPr>
            <a:r>
              <a:rPr lang="en-US" b="1" dirty="0" smtClean="0">
                <a:solidFill>
                  <a:schemeClr val="tx1">
                    <a:lumMod val="95000"/>
                    <a:lumOff val="5000"/>
                  </a:schemeClr>
                </a:solidFill>
                <a:latin typeface="BankGothic Lt BT" panose="020B0607020203060204" pitchFamily="34" charset="0"/>
              </a:rPr>
              <a:t>OTHER FUNCTIONS</a:t>
            </a:r>
            <a:endParaRPr lang="en-US" b="1" dirty="0">
              <a:solidFill>
                <a:schemeClr val="tx1">
                  <a:lumMod val="95000"/>
                  <a:lumOff val="5000"/>
                </a:schemeClr>
              </a:solidFill>
              <a:latin typeface="BankGothic Lt BT" panose="020B0607020203060204" pitchFamily="34" charset="0"/>
            </a:endParaRPr>
          </a:p>
          <a:p>
            <a:pPr marL="0" indent="0" algn="ctr">
              <a:buNone/>
            </a:pPr>
            <a:r>
              <a:rPr lang="en-IN" dirty="0">
                <a:solidFill>
                  <a:schemeClr val="tx1">
                    <a:lumMod val="95000"/>
                    <a:lumOff val="5000"/>
                  </a:schemeClr>
                </a:solidFill>
                <a:latin typeface="BankGothic Lt BT" panose="020B0607020203060204" pitchFamily="34" charset="0"/>
              </a:rPr>
              <a:t> </a:t>
            </a:r>
            <a:r>
              <a:rPr lang="en-IN" dirty="0" smtClean="0">
                <a:solidFill>
                  <a:schemeClr val="tx1">
                    <a:lumMod val="95000"/>
                    <a:lumOff val="5000"/>
                  </a:schemeClr>
                </a:solidFill>
                <a:latin typeface="BankGothic Lt BT" panose="020B0607020203060204" pitchFamily="34" charset="0"/>
              </a:rPr>
              <a:t>        </a:t>
            </a:r>
            <a:r>
              <a:rPr lang="en-IN" sz="2000" dirty="0" smtClean="0">
                <a:solidFill>
                  <a:schemeClr val="tx1">
                    <a:lumMod val="95000"/>
                    <a:lumOff val="5000"/>
                  </a:schemeClr>
                </a:solidFill>
                <a:latin typeface="Comic Sans MS" panose="030F0702030302020204" pitchFamily="66" charset="0"/>
              </a:rPr>
              <a:t>1.)</a:t>
            </a:r>
            <a:r>
              <a:rPr lang="en-IN" sz="2000" dirty="0" err="1" smtClean="0">
                <a:solidFill>
                  <a:schemeClr val="tx1">
                    <a:lumMod val="95000"/>
                    <a:lumOff val="5000"/>
                  </a:schemeClr>
                </a:solidFill>
                <a:latin typeface="Comic Sans MS" panose="030F0702030302020204" pitchFamily="66" charset="0"/>
              </a:rPr>
              <a:t>println</a:t>
            </a:r>
            <a:r>
              <a:rPr lang="en-IN" sz="2000" dirty="0" smtClean="0">
                <a:solidFill>
                  <a:schemeClr val="tx1">
                    <a:lumMod val="95000"/>
                    <a:lumOff val="5000"/>
                  </a:schemeClr>
                </a:solidFill>
                <a:latin typeface="Comic Sans MS" panose="030F0702030302020204" pitchFamily="66" charset="0"/>
              </a:rPr>
              <a:t>()                 3.) parseInt()        5.)readBytesUntil()</a:t>
            </a:r>
            <a:endParaRPr lang="en-IN" dirty="0" smtClean="0">
              <a:solidFill>
                <a:schemeClr val="tx1">
                  <a:lumMod val="95000"/>
                  <a:lumOff val="5000"/>
                </a:schemeClr>
              </a:solidFill>
              <a:latin typeface="BankGothic Lt BT" panose="020B0607020203060204" pitchFamily="34" charset="0"/>
            </a:endParaRPr>
          </a:p>
          <a:p>
            <a:pPr marL="0" indent="0" algn="ctr">
              <a:buNone/>
            </a:pPr>
            <a:r>
              <a:rPr lang="en-US" sz="2000" dirty="0" smtClean="0">
                <a:solidFill>
                  <a:schemeClr val="tx1">
                    <a:lumMod val="95000"/>
                    <a:lumOff val="5000"/>
                  </a:schemeClr>
                </a:solidFill>
                <a:latin typeface="Comic Sans MS" panose="030F0702030302020204" pitchFamily="66" charset="0"/>
              </a:rPr>
              <a:t>                2.)readString()            4.) flush()               6.)readStringUntil()</a:t>
            </a:r>
            <a:r>
              <a:rPr lang="en-US" sz="2000" dirty="0">
                <a:solidFill>
                  <a:schemeClr val="tx1">
                    <a:lumMod val="95000"/>
                    <a:lumOff val="5000"/>
                  </a:schemeClr>
                </a:solidFill>
                <a:latin typeface="Comic Sans MS" panose="030F0702030302020204" pitchFamily="66" charset="0"/>
              </a:rPr>
              <a:t/>
            </a:r>
            <a:br>
              <a:rPr lang="en-US" sz="2000" dirty="0">
                <a:solidFill>
                  <a:schemeClr val="tx1">
                    <a:lumMod val="95000"/>
                    <a:lumOff val="5000"/>
                  </a:schemeClr>
                </a:solidFill>
                <a:latin typeface="Comic Sans MS" panose="030F0702030302020204" pitchFamily="66" charset="0"/>
              </a:rPr>
            </a:br>
            <a:r>
              <a:rPr lang="en-US" sz="2200" dirty="0">
                <a:solidFill>
                  <a:schemeClr val="tx1">
                    <a:lumMod val="95000"/>
                    <a:lumOff val="5000"/>
                  </a:schemeClr>
                </a:solidFill>
                <a:latin typeface="Comic Sans MS" panose="030F0702030302020204" pitchFamily="66" charset="0"/>
              </a:rPr>
              <a:t/>
            </a:r>
            <a:br>
              <a:rPr lang="en-US" sz="2200" dirty="0">
                <a:solidFill>
                  <a:schemeClr val="tx1">
                    <a:lumMod val="95000"/>
                    <a:lumOff val="5000"/>
                  </a:schemeClr>
                </a:solidFill>
                <a:latin typeface="Comic Sans MS" panose="030F0702030302020204" pitchFamily="66" charset="0"/>
              </a:rPr>
            </a:br>
            <a:r>
              <a:rPr lang="en-US" sz="2200" dirty="0" smtClean="0">
                <a:solidFill>
                  <a:schemeClr val="tx1">
                    <a:lumMod val="95000"/>
                    <a:lumOff val="5000"/>
                  </a:schemeClr>
                </a:solidFill>
                <a:latin typeface="Comic Sans MS" panose="030F0702030302020204" pitchFamily="66" charset="0"/>
              </a:rPr>
              <a:t>THESE FUNCTIONS WILL BE USED LATER (NOT REQUIRED NOW)</a:t>
            </a:r>
            <a:r>
              <a:rPr lang="en-US" sz="2400" dirty="0">
                <a:solidFill>
                  <a:schemeClr val="tx1">
                    <a:lumMod val="95000"/>
                    <a:lumOff val="5000"/>
                  </a:schemeClr>
                </a:solidFill>
                <a:latin typeface="Comic Sans MS" panose="030F0702030302020204" pitchFamily="66" charset="0"/>
              </a:rPr>
              <a:t/>
            </a:r>
            <a:br>
              <a:rPr lang="en-US" sz="2400" dirty="0">
                <a:solidFill>
                  <a:schemeClr val="tx1">
                    <a:lumMod val="95000"/>
                    <a:lumOff val="5000"/>
                  </a:schemeClr>
                </a:solidFill>
                <a:latin typeface="Comic Sans MS" panose="030F0702030302020204" pitchFamily="66" charset="0"/>
              </a:rPr>
            </a:br>
            <a:r>
              <a:rPr lang="en-US" sz="2400" dirty="0">
                <a:solidFill>
                  <a:schemeClr val="tx1">
                    <a:lumMod val="95000"/>
                    <a:lumOff val="5000"/>
                  </a:schemeClr>
                </a:solidFill>
                <a:latin typeface="Comic Sans MS" panose="030F0702030302020204" pitchFamily="66" charset="0"/>
              </a:rPr>
              <a:t/>
            </a:r>
            <a:br>
              <a:rPr lang="en-US" sz="2400" dirty="0">
                <a:solidFill>
                  <a:schemeClr val="tx1">
                    <a:lumMod val="95000"/>
                    <a:lumOff val="5000"/>
                  </a:schemeClr>
                </a:solidFill>
                <a:latin typeface="Comic Sans MS" panose="030F0702030302020204" pitchFamily="66" charset="0"/>
              </a:rPr>
            </a:br>
            <a:r>
              <a:rPr lang="en-US" sz="2400" dirty="0">
                <a:solidFill>
                  <a:srgbClr val="000000"/>
                </a:solidFill>
                <a:latin typeface="Comic Sans MS" panose="030F0702030302020204" pitchFamily="66" charset="0"/>
              </a:rPr>
              <a:t/>
            </a:r>
            <a:br>
              <a:rPr lang="en-US" sz="2400" dirty="0">
                <a:solidFill>
                  <a:srgbClr val="000000"/>
                </a:solidFill>
                <a:latin typeface="Comic Sans MS" panose="030F0702030302020204" pitchFamily="66" charset="0"/>
              </a:rPr>
            </a:br>
            <a:r>
              <a:rPr lang="en-US" sz="2400" dirty="0">
                <a:solidFill>
                  <a:srgbClr val="000000"/>
                </a:solidFill>
                <a:latin typeface="Comic Sans MS" panose="030F0702030302020204" pitchFamily="66" charset="0"/>
              </a:rPr>
              <a:t/>
            </a:r>
            <a:br>
              <a:rPr lang="en-US" sz="2400" dirty="0">
                <a:solidFill>
                  <a:srgbClr val="000000"/>
                </a:solidFill>
                <a:latin typeface="Comic Sans MS" panose="030F0702030302020204" pitchFamily="66" charset="0"/>
              </a:rPr>
            </a:br>
            <a:r>
              <a:rPr lang="en-US" sz="2400" dirty="0">
                <a:solidFill>
                  <a:srgbClr val="000000"/>
                </a:solidFill>
                <a:latin typeface="Comic Sans MS" panose="030F0702030302020204" pitchFamily="66" charset="0"/>
              </a:rPr>
              <a:t/>
            </a:r>
            <a:br>
              <a:rPr lang="en-US" sz="2400" dirty="0">
                <a:solidFill>
                  <a:srgbClr val="000000"/>
                </a:solidFill>
                <a:latin typeface="Comic Sans MS" panose="030F0702030302020204" pitchFamily="66" charset="0"/>
              </a:rPr>
            </a:br>
            <a:r>
              <a:rPr lang="en-US" sz="2400" dirty="0">
                <a:solidFill>
                  <a:srgbClr val="000000"/>
                </a:solidFill>
                <a:latin typeface="Comic Sans MS" panose="030F0702030302020204" pitchFamily="66" charset="0"/>
              </a:rPr>
              <a:t/>
            </a:r>
            <a:br>
              <a:rPr lang="en-US" sz="2400" dirty="0">
                <a:solidFill>
                  <a:srgbClr val="000000"/>
                </a:solidFill>
                <a:latin typeface="Comic Sans MS" panose="030F0702030302020204" pitchFamily="66" charset="0"/>
              </a:rPr>
            </a:br>
            <a:r>
              <a:rPr lang="en-US" sz="3200" dirty="0"/>
              <a:t> </a:t>
            </a:r>
            <a:br>
              <a:rPr lang="en-US" sz="3200" dirty="0"/>
            </a:br>
            <a:r>
              <a:rPr lang="en-US" sz="3200" dirty="0"/>
              <a:t>  </a:t>
            </a:r>
            <a:r>
              <a:rPr lang="en-US" sz="2400" dirty="0">
                <a:latin typeface="Arial" panose="020B0604020202020204" pitchFamily="34" charset="0"/>
              </a:rPr>
              <a:t/>
            </a:r>
            <a:br>
              <a:rPr lang="en-US" sz="2400" dirty="0">
                <a:latin typeface="Arial" panose="020B0604020202020204" pitchFamily="34" charset="0"/>
              </a:rPr>
            </a:br>
            <a:endParaRPr lang="en-IN" dirty="0"/>
          </a:p>
        </p:txBody>
      </p:sp>
      <p:sp>
        <p:nvSpPr>
          <p:cNvPr id="5" name="Right Arrow 4"/>
          <p:cNvSpPr/>
          <p:nvPr/>
        </p:nvSpPr>
        <p:spPr>
          <a:xfrm>
            <a:off x="2137014" y="1314480"/>
            <a:ext cx="346841" cy="189186"/>
          </a:xfrm>
          <a:prstGeom prst="rightArrow">
            <a:avLst/>
          </a:prstGeom>
          <a:solidFill>
            <a:srgbClr val="FF33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2"/>
          <p:cNvSpPr>
            <a:spLocks noChangeArrowheads="1"/>
          </p:cNvSpPr>
          <p:nvPr/>
        </p:nvSpPr>
        <p:spPr bwMode="auto">
          <a:xfrm>
            <a:off x="0" y="43934"/>
            <a:ext cx="184731" cy="369332"/>
          </a:xfrm>
          <a:prstGeom prst="rect">
            <a:avLst/>
          </a:prstGeom>
          <a:solidFill>
            <a:srgbClr val="F7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ight Arrow 15"/>
          <p:cNvSpPr/>
          <p:nvPr/>
        </p:nvSpPr>
        <p:spPr>
          <a:xfrm>
            <a:off x="2137015" y="3663264"/>
            <a:ext cx="346841" cy="189186"/>
          </a:xfrm>
          <a:prstGeom prst="rightArrow">
            <a:avLst/>
          </a:prstGeom>
          <a:solidFill>
            <a:srgbClr val="FF33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76472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0"/>
            <a:ext cx="10515600" cy="735345"/>
          </a:xfrm>
          <a:ln w="28575">
            <a:solidFill>
              <a:srgbClr val="FF3300"/>
            </a:solidFill>
          </a:ln>
        </p:spPr>
        <p:txBody>
          <a:bodyPr>
            <a:normAutofit fontScale="90000"/>
          </a:bodyPr>
          <a:lstStyle/>
          <a:p>
            <a:pPr algn="ctr"/>
            <a:r>
              <a:rPr lang="en-IN" dirty="0" smtClean="0">
                <a:solidFill>
                  <a:srgbClr val="FF3300"/>
                </a:solidFill>
              </a:rPr>
              <a:t>   </a:t>
            </a:r>
            <a:r>
              <a:rPr lang="en-IN" b="1" dirty="0" smtClean="0">
                <a:solidFill>
                  <a:srgbClr val="FF3300"/>
                </a:solidFill>
                <a:latin typeface="BankGothic Lt BT" panose="020B0607020203060204" pitchFamily="34" charset="0"/>
              </a:rPr>
              <a:t>SAMPLE </a:t>
            </a:r>
            <a:r>
              <a:rPr lang="en-IN" b="1" dirty="0">
                <a:solidFill>
                  <a:srgbClr val="FF3300"/>
                </a:solidFill>
                <a:latin typeface="BankGothic Lt BT" panose="020B0607020203060204" pitchFamily="34" charset="0"/>
              </a:rPr>
              <a:t>CODE FOR </a:t>
            </a:r>
            <a:r>
              <a:rPr lang="en-IN" b="1" dirty="0" smtClean="0">
                <a:solidFill>
                  <a:srgbClr val="FF3300"/>
                </a:solidFill>
                <a:latin typeface="BankGothic Lt BT" panose="020B0607020203060204" pitchFamily="34" charset="0"/>
              </a:rPr>
              <a:t>SERIAL COM</a:t>
            </a:r>
            <a:endParaRPr lang="en-IN" dirty="0">
              <a:solidFill>
                <a:srgbClr val="FF3300"/>
              </a:solidFill>
            </a:endParaRPr>
          </a:p>
        </p:txBody>
      </p:sp>
      <p:sp>
        <p:nvSpPr>
          <p:cNvPr id="3" name="Content Placeholder 2"/>
          <p:cNvSpPr>
            <a:spLocks noGrp="1"/>
          </p:cNvSpPr>
          <p:nvPr>
            <p:ph idx="1"/>
          </p:nvPr>
        </p:nvSpPr>
        <p:spPr>
          <a:xfrm>
            <a:off x="838200" y="1006759"/>
            <a:ext cx="10515600" cy="5694292"/>
          </a:xfrm>
          <a:ln w="38100">
            <a:solidFill>
              <a:schemeClr val="tx1">
                <a:lumMod val="95000"/>
                <a:lumOff val="5000"/>
              </a:schemeClr>
            </a:solidFill>
          </a:ln>
        </p:spPr>
        <p:txBody>
          <a:bodyPr>
            <a:noAutofit/>
          </a:bodyPr>
          <a:lstStyle/>
          <a:p>
            <a:pPr marL="0" indent="0">
              <a:buNone/>
            </a:pPr>
            <a:r>
              <a:rPr lang="en-IN" sz="1800" b="1" dirty="0">
                <a:latin typeface="Comic Sans MS" panose="030F0702030302020204" pitchFamily="66" charset="0"/>
              </a:rPr>
              <a:t>int incomingByte = 0;   </a:t>
            </a:r>
            <a:r>
              <a:rPr lang="en-IN" sz="1800" b="1" dirty="0" smtClean="0">
                <a:latin typeface="Comic Sans MS" panose="030F0702030302020204" pitchFamily="66" charset="0"/>
              </a:rPr>
              <a:t>                      </a:t>
            </a:r>
            <a:r>
              <a:rPr lang="en-IN" sz="1800" dirty="0" smtClean="0">
                <a:latin typeface="Comic Sans MS" panose="030F0702030302020204" pitchFamily="66" charset="0"/>
              </a:rPr>
              <a:t>// </a:t>
            </a:r>
            <a:r>
              <a:rPr lang="en-IN" sz="1800" dirty="0">
                <a:latin typeface="Comic Sans MS" panose="030F0702030302020204" pitchFamily="66" charset="0"/>
              </a:rPr>
              <a:t>for incoming serial data</a:t>
            </a:r>
          </a:p>
          <a:p>
            <a:pPr marL="0" indent="0">
              <a:buNone/>
            </a:pPr>
            <a:r>
              <a:rPr lang="en-IN" sz="1800" b="1" dirty="0" smtClean="0">
                <a:latin typeface="Comic Sans MS" panose="030F0702030302020204" pitchFamily="66" charset="0"/>
              </a:rPr>
              <a:t>void </a:t>
            </a:r>
            <a:r>
              <a:rPr lang="en-IN" sz="1800" b="1" dirty="0">
                <a:latin typeface="Comic Sans MS" panose="030F0702030302020204" pitchFamily="66" charset="0"/>
              </a:rPr>
              <a:t>setup</a:t>
            </a:r>
            <a:r>
              <a:rPr lang="en-IN" sz="1800" b="1" dirty="0" smtClean="0">
                <a:latin typeface="Comic Sans MS" panose="030F0702030302020204" pitchFamily="66" charset="0"/>
              </a:rPr>
              <a:t>()</a:t>
            </a:r>
          </a:p>
          <a:p>
            <a:pPr marL="0" indent="0">
              <a:buNone/>
            </a:pPr>
            <a:r>
              <a:rPr lang="en-IN" sz="1800" b="1" dirty="0" smtClean="0">
                <a:latin typeface="Comic Sans MS" panose="030F0702030302020204" pitchFamily="66" charset="0"/>
              </a:rPr>
              <a:t> </a:t>
            </a:r>
            <a:r>
              <a:rPr lang="en-IN" sz="1800" b="1" dirty="0">
                <a:latin typeface="Comic Sans MS" panose="030F0702030302020204" pitchFamily="66" charset="0"/>
              </a:rPr>
              <a:t>{</a:t>
            </a:r>
          </a:p>
          <a:p>
            <a:pPr marL="0" indent="0">
              <a:buNone/>
            </a:pPr>
            <a:r>
              <a:rPr lang="en-IN" sz="1800" dirty="0">
                <a:latin typeface="Comic Sans MS" panose="030F0702030302020204" pitchFamily="66" charset="0"/>
              </a:rPr>
              <a:t>        </a:t>
            </a:r>
            <a:r>
              <a:rPr lang="en-IN" sz="1800" b="1" dirty="0">
                <a:latin typeface="Comic Sans MS" panose="030F0702030302020204" pitchFamily="66" charset="0"/>
              </a:rPr>
              <a:t>Serial.begin(9600);     </a:t>
            </a:r>
            <a:r>
              <a:rPr lang="en-IN" sz="1800" b="1" dirty="0" smtClean="0">
                <a:latin typeface="Comic Sans MS" panose="030F0702030302020204" pitchFamily="66" charset="0"/>
              </a:rPr>
              <a:t>                 </a:t>
            </a:r>
            <a:r>
              <a:rPr lang="en-IN" sz="1800" dirty="0" smtClean="0">
                <a:latin typeface="Comic Sans MS" panose="030F0702030302020204" pitchFamily="66" charset="0"/>
              </a:rPr>
              <a:t>// </a:t>
            </a:r>
            <a:r>
              <a:rPr lang="en-IN" sz="1800" dirty="0">
                <a:latin typeface="Comic Sans MS" panose="030F0702030302020204" pitchFamily="66" charset="0"/>
              </a:rPr>
              <a:t>opens serial port, sets data rate to 9600 bps</a:t>
            </a:r>
          </a:p>
          <a:p>
            <a:pPr marL="0" indent="0">
              <a:buNone/>
            </a:pPr>
            <a:r>
              <a:rPr lang="en-IN" sz="1800" b="1" dirty="0">
                <a:latin typeface="Comic Sans MS" panose="030F0702030302020204" pitchFamily="66" charset="0"/>
              </a:rPr>
              <a:t>}</a:t>
            </a:r>
          </a:p>
          <a:p>
            <a:pPr marL="0" indent="0">
              <a:buNone/>
            </a:pPr>
            <a:r>
              <a:rPr lang="en-IN" sz="1800" b="1" dirty="0" smtClean="0">
                <a:latin typeface="Comic Sans MS" panose="030F0702030302020204" pitchFamily="66" charset="0"/>
              </a:rPr>
              <a:t>void </a:t>
            </a:r>
            <a:r>
              <a:rPr lang="en-IN" sz="1800" b="1" dirty="0">
                <a:latin typeface="Comic Sans MS" panose="030F0702030302020204" pitchFamily="66" charset="0"/>
              </a:rPr>
              <a:t>loop() </a:t>
            </a:r>
            <a:endParaRPr lang="en-IN" sz="1800" b="1" dirty="0" smtClean="0">
              <a:latin typeface="Comic Sans MS" panose="030F0702030302020204" pitchFamily="66" charset="0"/>
            </a:endParaRPr>
          </a:p>
          <a:p>
            <a:pPr marL="0" indent="0">
              <a:buNone/>
            </a:pPr>
            <a:r>
              <a:rPr lang="en-IN" sz="1800" b="1" dirty="0" smtClean="0">
                <a:latin typeface="Comic Sans MS" panose="030F0702030302020204" pitchFamily="66" charset="0"/>
              </a:rPr>
              <a:t>{</a:t>
            </a:r>
            <a:endParaRPr lang="en-IN" sz="1800" b="1" dirty="0">
              <a:latin typeface="Comic Sans MS" panose="030F0702030302020204" pitchFamily="66" charset="0"/>
            </a:endParaRPr>
          </a:p>
          <a:p>
            <a:pPr marL="0" indent="0">
              <a:buNone/>
            </a:pPr>
            <a:r>
              <a:rPr lang="en-IN" sz="1800" b="1" dirty="0" smtClean="0">
                <a:latin typeface="Comic Sans MS" panose="030F0702030302020204" pitchFamily="66" charset="0"/>
              </a:rPr>
              <a:t>    if </a:t>
            </a:r>
            <a:r>
              <a:rPr lang="en-IN" sz="1800" b="1" dirty="0">
                <a:latin typeface="Comic Sans MS" panose="030F0702030302020204" pitchFamily="66" charset="0"/>
              </a:rPr>
              <a:t>(Serial.available() &gt; 0) </a:t>
            </a:r>
            <a:r>
              <a:rPr lang="en-IN" sz="1800" b="1" dirty="0" smtClean="0">
                <a:latin typeface="Comic Sans MS" panose="030F0702030302020204" pitchFamily="66" charset="0"/>
              </a:rPr>
              <a:t>       </a:t>
            </a:r>
            <a:r>
              <a:rPr lang="en-IN" sz="1800" dirty="0" smtClean="0">
                <a:latin typeface="Comic Sans MS" panose="030F0702030302020204" pitchFamily="66" charset="0"/>
              </a:rPr>
              <a:t>                     // </a:t>
            </a:r>
            <a:r>
              <a:rPr lang="en-IN" sz="1800" dirty="0">
                <a:latin typeface="Comic Sans MS" panose="030F0702030302020204" pitchFamily="66" charset="0"/>
              </a:rPr>
              <a:t>send data only when you receive data</a:t>
            </a:r>
            <a:endParaRPr lang="en-IN" sz="1800" dirty="0" smtClean="0">
              <a:latin typeface="Comic Sans MS" panose="030F0702030302020204" pitchFamily="66" charset="0"/>
            </a:endParaRPr>
          </a:p>
          <a:p>
            <a:pPr marL="0" indent="0">
              <a:buNone/>
            </a:pPr>
            <a:r>
              <a:rPr lang="en-IN" sz="1800" b="1" dirty="0" smtClean="0">
                <a:latin typeface="Comic Sans MS" panose="030F0702030302020204" pitchFamily="66" charset="0"/>
              </a:rPr>
              <a:t>{</a:t>
            </a:r>
            <a:endParaRPr lang="en-IN" sz="1800" b="1" dirty="0">
              <a:latin typeface="Comic Sans MS" panose="030F0702030302020204" pitchFamily="66" charset="0"/>
            </a:endParaRPr>
          </a:p>
          <a:p>
            <a:pPr marL="0" indent="0">
              <a:buNone/>
            </a:pPr>
            <a:r>
              <a:rPr lang="en-IN" sz="1800" dirty="0">
                <a:latin typeface="Comic Sans MS" panose="030F0702030302020204" pitchFamily="66" charset="0"/>
              </a:rPr>
              <a:t> </a:t>
            </a:r>
            <a:r>
              <a:rPr lang="en-IN" sz="1800" dirty="0" smtClean="0">
                <a:latin typeface="Comic Sans MS" panose="030F0702030302020204" pitchFamily="66" charset="0"/>
              </a:rPr>
              <a:t>          </a:t>
            </a:r>
            <a:r>
              <a:rPr lang="en-IN" sz="1800" b="1" dirty="0" smtClean="0">
                <a:latin typeface="Comic Sans MS" panose="030F0702030302020204" pitchFamily="66" charset="0"/>
              </a:rPr>
              <a:t>incomingByte </a:t>
            </a:r>
            <a:r>
              <a:rPr lang="en-IN" sz="1800" b="1" dirty="0">
                <a:latin typeface="Comic Sans MS" panose="030F0702030302020204" pitchFamily="66" charset="0"/>
              </a:rPr>
              <a:t>= Serial.read</a:t>
            </a:r>
            <a:r>
              <a:rPr lang="en-IN" sz="1800" b="1" dirty="0" smtClean="0">
                <a:latin typeface="Comic Sans MS" panose="030F0702030302020204" pitchFamily="66" charset="0"/>
              </a:rPr>
              <a:t>();               </a:t>
            </a:r>
            <a:r>
              <a:rPr lang="en-IN" sz="1800" dirty="0" smtClean="0">
                <a:latin typeface="Comic Sans MS" panose="030F0702030302020204" pitchFamily="66" charset="0"/>
              </a:rPr>
              <a:t>// </a:t>
            </a:r>
            <a:r>
              <a:rPr lang="en-IN" sz="1800" dirty="0">
                <a:latin typeface="Comic Sans MS" panose="030F0702030302020204" pitchFamily="66" charset="0"/>
              </a:rPr>
              <a:t>read the incoming byte</a:t>
            </a:r>
          </a:p>
          <a:p>
            <a:pPr marL="0" indent="0">
              <a:buNone/>
            </a:pPr>
            <a:r>
              <a:rPr lang="en-IN" sz="1800" dirty="0" smtClean="0">
                <a:latin typeface="Comic Sans MS" panose="030F0702030302020204" pitchFamily="66" charset="0"/>
              </a:rPr>
              <a:t>                        // say that </a:t>
            </a:r>
            <a:r>
              <a:rPr lang="en-IN" sz="1800" dirty="0">
                <a:latin typeface="Comic Sans MS" panose="030F0702030302020204" pitchFamily="66" charset="0"/>
              </a:rPr>
              <a:t>you got:</a:t>
            </a:r>
          </a:p>
          <a:p>
            <a:pPr marL="0" indent="0">
              <a:buNone/>
            </a:pPr>
            <a:r>
              <a:rPr lang="en-IN" sz="1800" dirty="0">
                <a:latin typeface="Comic Sans MS" panose="030F0702030302020204" pitchFamily="66" charset="0"/>
              </a:rPr>
              <a:t>                </a:t>
            </a:r>
            <a:r>
              <a:rPr lang="en-IN" sz="1800" b="1" dirty="0">
                <a:latin typeface="Comic Sans MS" panose="030F0702030302020204" pitchFamily="66" charset="0"/>
              </a:rPr>
              <a:t>Serial.print("I received: ");</a:t>
            </a:r>
          </a:p>
          <a:p>
            <a:pPr marL="0" indent="0">
              <a:buNone/>
            </a:pPr>
            <a:r>
              <a:rPr lang="en-IN" sz="1800" dirty="0" smtClean="0">
                <a:latin typeface="Comic Sans MS" panose="030F0702030302020204" pitchFamily="66" charset="0"/>
              </a:rPr>
              <a:t>}</a:t>
            </a:r>
            <a:endParaRPr lang="en-IN" sz="1800" dirty="0">
              <a:latin typeface="Comic Sans MS" panose="030F0702030302020204" pitchFamily="66" charset="0"/>
            </a:endParaRPr>
          </a:p>
          <a:p>
            <a:pPr marL="0" indent="0">
              <a:buNone/>
            </a:pPr>
            <a:r>
              <a:rPr lang="en-IN" sz="1800" dirty="0">
                <a:latin typeface="Comic Sans MS" panose="030F0702030302020204" pitchFamily="66" charset="0"/>
              </a:rPr>
              <a:t>}</a:t>
            </a:r>
          </a:p>
        </p:txBody>
      </p:sp>
    </p:spTree>
    <p:extLst>
      <p:ext uri="{BB962C8B-B14F-4D97-AF65-F5344CB8AC3E}">
        <p14:creationId xmlns:p14="http://schemas.microsoft.com/office/powerpoint/2010/main" val="4112778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0000"/>
            </a:solidFill>
          </a:ln>
        </p:spPr>
        <p:txBody>
          <a:bodyPr>
            <a:normAutofit/>
          </a:bodyPr>
          <a:lstStyle/>
          <a:p>
            <a:pPr algn="ctr"/>
            <a:r>
              <a:rPr lang="en-IN" sz="2800" dirty="0" smtClean="0">
                <a:solidFill>
                  <a:srgbClr val="FF3300"/>
                </a:solidFill>
                <a:latin typeface="Arial Rounded MT Bold" panose="020F0704030504030204" pitchFamily="34" charset="0"/>
              </a:rPr>
              <a:t>LET’S TRY TO SWITCH ON AN LED WITH EXTERNAL CONTROL</a:t>
            </a:r>
            <a:endParaRPr lang="en-IN" sz="2800" dirty="0">
              <a:solidFill>
                <a:srgbClr val="FF3300"/>
              </a:solidFill>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pPr marL="0" indent="0" algn="ctr">
              <a:lnSpc>
                <a:spcPct val="100000"/>
              </a:lnSpc>
              <a:buNone/>
            </a:pPr>
            <a:endParaRPr lang="en-IN" dirty="0" smtClean="0">
              <a:latin typeface="Comic Sans MS" panose="030F0702030302020204" pitchFamily="66" charset="0"/>
            </a:endParaRPr>
          </a:p>
          <a:p>
            <a:pPr marL="0" indent="0" algn="ctr">
              <a:lnSpc>
                <a:spcPct val="100000"/>
              </a:lnSpc>
              <a:buNone/>
            </a:pPr>
            <a:r>
              <a:rPr lang="en-IN" dirty="0" smtClean="0">
                <a:latin typeface="Comic Sans MS" panose="030F0702030302020204" pitchFamily="66" charset="0"/>
              </a:rPr>
              <a:t>Let’s try to switch on an led with any key press from the keypad of your laptop.</a:t>
            </a:r>
          </a:p>
          <a:p>
            <a:pPr marL="0" indent="0">
              <a:lnSpc>
                <a:spcPct val="150000"/>
              </a:lnSpc>
              <a:buNone/>
            </a:pPr>
            <a:r>
              <a:rPr lang="en-IN" dirty="0" smtClean="0">
                <a:latin typeface="Showcard Gothic" panose="04020904020102020604" pitchFamily="82" charset="0"/>
              </a:rPr>
              <a:t>HINT</a:t>
            </a:r>
          </a:p>
          <a:p>
            <a:pPr marL="514350" indent="-514350">
              <a:lnSpc>
                <a:spcPct val="100000"/>
              </a:lnSpc>
              <a:buFont typeface="+mj-lt"/>
              <a:buAutoNum type="arabicPeriod"/>
            </a:pPr>
            <a:r>
              <a:rPr lang="en-IN" sz="2000" dirty="0" smtClean="0">
                <a:latin typeface="Comic Sans MS" panose="030F0702030302020204" pitchFamily="66" charset="0"/>
              </a:rPr>
              <a:t>For simplicity , we can take ‘a’ as the key press.</a:t>
            </a:r>
          </a:p>
          <a:p>
            <a:pPr marL="514350" indent="-514350">
              <a:lnSpc>
                <a:spcPct val="100000"/>
              </a:lnSpc>
              <a:buFont typeface="+mj-lt"/>
              <a:buAutoNum type="arabicPeriod"/>
            </a:pPr>
            <a:r>
              <a:rPr lang="en-IN" sz="2000" dirty="0" smtClean="0">
                <a:latin typeface="Comic Sans MS" panose="030F0702030302020204" pitchFamily="66" charset="0"/>
              </a:rPr>
              <a:t>Be careful , that the baud rates of the computer and the set value is same.</a:t>
            </a:r>
          </a:p>
          <a:p>
            <a:pPr marL="514350" indent="-514350">
              <a:lnSpc>
                <a:spcPct val="100000"/>
              </a:lnSpc>
              <a:buFont typeface="+mj-lt"/>
              <a:buAutoNum type="arabicPeriod"/>
            </a:pPr>
            <a:r>
              <a:rPr lang="en-IN" sz="2000" dirty="0" smtClean="0">
                <a:latin typeface="Comic Sans MS" panose="030F0702030302020204" pitchFamily="66" charset="0"/>
              </a:rPr>
              <a:t>Use the function </a:t>
            </a:r>
            <a:r>
              <a:rPr lang="en-IN" sz="2000" dirty="0">
                <a:latin typeface="Comic Sans MS" panose="030F0702030302020204" pitchFamily="66" charset="0"/>
              </a:rPr>
              <a:t>S</a:t>
            </a:r>
            <a:r>
              <a:rPr lang="en-IN" sz="2000" dirty="0" smtClean="0">
                <a:latin typeface="Comic Sans MS" panose="030F0702030302020204" pitchFamily="66" charset="0"/>
              </a:rPr>
              <a:t>erial.Read() and use comparison statements to check for the character entered.</a:t>
            </a:r>
          </a:p>
          <a:p>
            <a:pPr marL="0" indent="0">
              <a:lnSpc>
                <a:spcPct val="100000"/>
              </a:lnSpc>
              <a:buNone/>
            </a:pPr>
            <a:endParaRPr lang="en-IN"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1860331" y="3441316"/>
            <a:ext cx="662151" cy="665107"/>
          </a:xfrm>
          <a:prstGeom prst="rect">
            <a:avLst/>
          </a:prstGeom>
        </p:spPr>
      </p:pic>
    </p:spTree>
    <p:extLst>
      <p:ext uri="{BB962C8B-B14F-4D97-AF65-F5344CB8AC3E}">
        <p14:creationId xmlns:p14="http://schemas.microsoft.com/office/powerpoint/2010/main" val="3353999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38100">
            <a:solidFill>
              <a:srgbClr val="FCFCFC"/>
            </a:solidFill>
          </a:ln>
        </p:spPr>
        <p:txBody>
          <a:bodyPr>
            <a:normAutofit/>
          </a:bodyPr>
          <a:lstStyle/>
          <a:p>
            <a:pPr algn="ctr"/>
            <a:r>
              <a:rPr lang="en-IN" b="1" dirty="0" smtClean="0">
                <a:solidFill>
                  <a:srgbClr val="FF0000"/>
                </a:solidFill>
                <a:latin typeface="Arial Narrow" panose="020B0606020202030204" pitchFamily="34" charset="0"/>
              </a:rPr>
              <a:t>LEARNING ABOUT THE LOGIC STATES </a:t>
            </a:r>
            <a:endParaRPr lang="en-IN" b="1" dirty="0">
              <a:solidFill>
                <a:srgbClr val="FF0000"/>
              </a:solidFill>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lnSpc>
                <a:spcPct val="200000"/>
              </a:lnSpc>
            </a:pPr>
            <a:r>
              <a:rPr lang="en-IN" sz="2000" dirty="0">
                <a:latin typeface="Comic Sans MS" panose="030F0702030302020204" pitchFamily="66" charset="0"/>
              </a:rPr>
              <a:t>Modern digital logic gates, IC’s and micro-controllers contain many inputs, called “pins” as well as one or more outputs, and these inputs and outputs need to be correctly set, either HIGH or LOW for the digital circuit to function correctly</a:t>
            </a:r>
            <a:r>
              <a:rPr lang="en-IN" sz="2000" dirty="0" smtClean="0">
                <a:latin typeface="Comic Sans MS" panose="030F0702030302020204" pitchFamily="66" charset="0"/>
              </a:rPr>
              <a:t>.</a:t>
            </a:r>
          </a:p>
          <a:p>
            <a:pPr>
              <a:lnSpc>
                <a:spcPct val="200000"/>
              </a:lnSpc>
            </a:pPr>
            <a:endParaRPr lang="en-IN" sz="2000" dirty="0" smtClean="0">
              <a:latin typeface="Comic Sans MS" panose="030F0702030302020204" pitchFamily="66" charset="0"/>
            </a:endParaRPr>
          </a:p>
          <a:p>
            <a:pPr>
              <a:lnSpc>
                <a:spcPct val="200000"/>
              </a:lnSpc>
            </a:pPr>
            <a:r>
              <a:rPr lang="en-IN" sz="2000" dirty="0" smtClean="0">
                <a:latin typeface="Comic Sans MS" panose="030F0702030302020204" pitchFamily="66" charset="0"/>
              </a:rPr>
              <a:t>But </a:t>
            </a:r>
            <a:r>
              <a:rPr lang="en-IN" sz="2000" dirty="0">
                <a:latin typeface="Comic Sans MS" panose="030F0702030302020204" pitchFamily="66" charset="0"/>
              </a:rPr>
              <a:t>being digital, these circuits can only have one of two logic states, called the logic “0” state or the logic “1” state.</a:t>
            </a:r>
          </a:p>
          <a:p>
            <a:pPr>
              <a:lnSpc>
                <a:spcPct val="200000"/>
              </a:lnSpc>
            </a:pPr>
            <a:endParaRPr lang="en-IN" sz="2000" dirty="0">
              <a:latin typeface="Comic Sans MS" panose="030F0702030302020204" pitchFamily="66" charset="0"/>
            </a:endParaRPr>
          </a:p>
        </p:txBody>
      </p:sp>
    </p:spTree>
    <p:extLst>
      <p:ext uri="{BB962C8B-B14F-4D97-AF65-F5344CB8AC3E}">
        <p14:creationId xmlns:p14="http://schemas.microsoft.com/office/powerpoint/2010/main" val="1949642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8"/>
            <a:ext cx="10515600" cy="1325563"/>
          </a:xfrm>
        </p:spPr>
        <p:txBody>
          <a:bodyPr/>
          <a:lstStyle/>
          <a:p>
            <a:r>
              <a:rPr lang="en-IN" dirty="0" smtClean="0">
                <a:solidFill>
                  <a:srgbClr val="FF0000"/>
                </a:solidFill>
                <a:latin typeface="Arial Rounded MT Bold" panose="020F0704030504030204" pitchFamily="34" charset="0"/>
              </a:rPr>
              <a:t>CONTINUED ……..</a:t>
            </a:r>
            <a:endParaRPr lang="en-IN" dirty="0">
              <a:solidFill>
                <a:srgbClr val="FF0000"/>
              </a:solidFill>
              <a:latin typeface="Arial Rounded MT Bold" panose="020F0704030504030204" pitchFamily="34" charset="0"/>
            </a:endParaRPr>
          </a:p>
        </p:txBody>
      </p:sp>
      <p:sp>
        <p:nvSpPr>
          <p:cNvPr id="3" name="Content Placeholder 2"/>
          <p:cNvSpPr>
            <a:spLocks noGrp="1"/>
          </p:cNvSpPr>
          <p:nvPr>
            <p:ph idx="1"/>
          </p:nvPr>
        </p:nvSpPr>
        <p:spPr>
          <a:xfrm>
            <a:off x="838200" y="2630843"/>
            <a:ext cx="6722660" cy="4351338"/>
          </a:xfrm>
        </p:spPr>
        <p:txBody>
          <a:bodyPr>
            <a:normAutofit/>
          </a:bodyPr>
          <a:lstStyle/>
          <a:p>
            <a:pPr>
              <a:lnSpc>
                <a:spcPct val="150000"/>
              </a:lnSpc>
            </a:pPr>
            <a:r>
              <a:rPr lang="en-IN" sz="2000" dirty="0">
                <a:latin typeface="Comic Sans MS" panose="030F0702030302020204" pitchFamily="66" charset="0"/>
              </a:rPr>
              <a:t>These logic states are represented by two different voltage levels with any voltage below one level regarded as a logic “0”, and any voltage above another level regarded as logic “1”. </a:t>
            </a:r>
            <a:endParaRPr lang="en-IN" sz="2000" dirty="0" smtClean="0">
              <a:latin typeface="Comic Sans MS" panose="030F0702030302020204" pitchFamily="66" charset="0"/>
            </a:endParaRPr>
          </a:p>
          <a:p>
            <a:pPr marL="0" indent="0">
              <a:lnSpc>
                <a:spcPct val="150000"/>
              </a:lnSpc>
              <a:buNone/>
            </a:pPr>
            <a:endParaRPr lang="en-IN" sz="2000"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8321650" y="2057637"/>
            <a:ext cx="3182275" cy="3148240"/>
          </a:xfrm>
          <a:prstGeom prst="rect">
            <a:avLst/>
          </a:prstGeom>
        </p:spPr>
      </p:pic>
    </p:spTree>
    <p:extLst>
      <p:ext uri="{BB962C8B-B14F-4D97-AF65-F5344CB8AC3E}">
        <p14:creationId xmlns:p14="http://schemas.microsoft.com/office/powerpoint/2010/main" val="829783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901" y="418315"/>
            <a:ext cx="11386640" cy="6171963"/>
          </a:xfrm>
        </p:spPr>
        <p:txBody>
          <a:bodyPr>
            <a:normAutofit/>
          </a:bodyPr>
          <a:lstStyle/>
          <a:p>
            <a:pPr marL="0" indent="0">
              <a:lnSpc>
                <a:spcPct val="150000"/>
              </a:lnSpc>
              <a:buNone/>
            </a:pPr>
            <a:r>
              <a:rPr lang="en-IN" sz="2000" dirty="0" smtClean="0">
                <a:solidFill>
                  <a:schemeClr val="tx1">
                    <a:lumMod val="95000"/>
                    <a:lumOff val="5000"/>
                  </a:schemeClr>
                </a:solidFill>
                <a:latin typeface="Comic Sans MS" panose="030F0702030302020204" pitchFamily="66" charset="0"/>
              </a:rPr>
              <a:t>Consider </a:t>
            </a:r>
            <a:r>
              <a:rPr lang="en-IN" sz="2000" dirty="0">
                <a:solidFill>
                  <a:schemeClr val="tx1">
                    <a:lumMod val="95000"/>
                    <a:lumOff val="5000"/>
                  </a:schemeClr>
                </a:solidFill>
                <a:latin typeface="Comic Sans MS" panose="030F0702030302020204" pitchFamily="66" charset="0"/>
              </a:rPr>
              <a:t>the digital circuit </a:t>
            </a:r>
            <a:r>
              <a:rPr lang="en-IN" sz="2000" dirty="0" smtClean="0">
                <a:solidFill>
                  <a:schemeClr val="tx1">
                    <a:lumMod val="95000"/>
                    <a:lumOff val="5000"/>
                  </a:schemeClr>
                </a:solidFill>
                <a:latin typeface="Comic Sans MS" panose="030F0702030302020204" pitchFamily="66" charset="0"/>
              </a:rPr>
              <a:t>,</a:t>
            </a:r>
            <a:r>
              <a:rPr lang="en-IN" sz="2000" dirty="0">
                <a:solidFill>
                  <a:schemeClr val="tx1">
                    <a:lumMod val="95000"/>
                    <a:lumOff val="5000"/>
                  </a:schemeClr>
                </a:solidFill>
                <a:latin typeface="Comic Sans MS" panose="030F0702030302020204" pitchFamily="66" charset="0"/>
              </a:rPr>
              <a:t> The two switches, “</a:t>
            </a:r>
            <a:r>
              <a:rPr lang="en-IN" sz="2000" dirty="0" smtClean="0">
                <a:solidFill>
                  <a:schemeClr val="tx1">
                    <a:lumMod val="95000"/>
                    <a:lumOff val="5000"/>
                  </a:schemeClr>
                </a:solidFill>
                <a:latin typeface="Comic Sans MS" panose="030F0702030302020204" pitchFamily="66" charset="0"/>
              </a:rPr>
              <a:t>a” </a:t>
            </a:r>
          </a:p>
          <a:p>
            <a:pPr marL="0" indent="0">
              <a:lnSpc>
                <a:spcPct val="150000"/>
              </a:lnSpc>
              <a:buNone/>
            </a:pPr>
            <a:r>
              <a:rPr lang="en-IN" sz="2000" dirty="0" smtClean="0">
                <a:solidFill>
                  <a:schemeClr val="tx1">
                    <a:lumMod val="95000"/>
                    <a:lumOff val="5000"/>
                  </a:schemeClr>
                </a:solidFill>
                <a:latin typeface="Comic Sans MS" panose="030F0702030302020204" pitchFamily="66" charset="0"/>
              </a:rPr>
              <a:t>and </a:t>
            </a:r>
            <a:r>
              <a:rPr lang="en-IN" sz="2000" dirty="0">
                <a:solidFill>
                  <a:schemeClr val="tx1">
                    <a:lumMod val="95000"/>
                    <a:lumOff val="5000"/>
                  </a:schemeClr>
                </a:solidFill>
                <a:latin typeface="Comic Sans MS" panose="030F0702030302020204" pitchFamily="66" charset="0"/>
              </a:rPr>
              <a:t>“b”, represent the inputs to a generic logic </a:t>
            </a:r>
            <a:endParaRPr lang="en-IN" sz="2000" dirty="0" smtClean="0">
              <a:solidFill>
                <a:schemeClr val="tx1">
                  <a:lumMod val="95000"/>
                  <a:lumOff val="5000"/>
                </a:schemeClr>
              </a:solidFill>
              <a:latin typeface="Comic Sans MS" panose="030F0702030302020204" pitchFamily="66" charset="0"/>
            </a:endParaRPr>
          </a:p>
          <a:p>
            <a:pPr marL="0" indent="0">
              <a:lnSpc>
                <a:spcPct val="150000"/>
              </a:lnSpc>
              <a:buNone/>
            </a:pPr>
            <a:r>
              <a:rPr lang="en-IN" sz="2000" dirty="0" smtClean="0">
                <a:solidFill>
                  <a:schemeClr val="tx1">
                    <a:lumMod val="95000"/>
                    <a:lumOff val="5000"/>
                  </a:schemeClr>
                </a:solidFill>
                <a:latin typeface="Comic Sans MS" panose="030F0702030302020204" pitchFamily="66" charset="0"/>
              </a:rPr>
              <a:t>gate</a:t>
            </a:r>
            <a:r>
              <a:rPr lang="en-IN" sz="2000" dirty="0">
                <a:solidFill>
                  <a:schemeClr val="tx1">
                    <a:lumMod val="95000"/>
                    <a:lumOff val="5000"/>
                  </a:schemeClr>
                </a:solidFill>
                <a:latin typeface="Comic Sans MS" panose="030F0702030302020204" pitchFamily="66" charset="0"/>
              </a:rPr>
              <a:t>. </a:t>
            </a:r>
            <a:r>
              <a:rPr lang="en-IN" sz="2000" dirty="0" smtClean="0">
                <a:solidFill>
                  <a:schemeClr val="tx1">
                    <a:lumMod val="95000"/>
                    <a:lumOff val="5000"/>
                  </a:schemeClr>
                </a:solidFill>
                <a:latin typeface="Comic Sans MS" panose="030F0702030302020204" pitchFamily="66" charset="0"/>
              </a:rPr>
              <a:t>When </a:t>
            </a:r>
            <a:r>
              <a:rPr lang="en-IN" sz="2000" dirty="0">
                <a:solidFill>
                  <a:schemeClr val="tx1">
                    <a:lumMod val="95000"/>
                    <a:lumOff val="5000"/>
                  </a:schemeClr>
                </a:solidFill>
                <a:latin typeface="Comic Sans MS" panose="030F0702030302020204" pitchFamily="66" charset="0"/>
              </a:rPr>
              <a:t>switch “a” is closed (on), input “A” is </a:t>
            </a:r>
            <a:endParaRPr lang="en-IN" sz="2000" dirty="0" smtClean="0">
              <a:solidFill>
                <a:schemeClr val="tx1">
                  <a:lumMod val="95000"/>
                  <a:lumOff val="5000"/>
                </a:schemeClr>
              </a:solidFill>
              <a:latin typeface="Comic Sans MS" panose="030F0702030302020204" pitchFamily="66" charset="0"/>
            </a:endParaRPr>
          </a:p>
          <a:p>
            <a:pPr marL="0" indent="0">
              <a:lnSpc>
                <a:spcPct val="150000"/>
              </a:lnSpc>
              <a:buNone/>
            </a:pPr>
            <a:r>
              <a:rPr lang="en-IN" sz="2000" dirty="0" smtClean="0">
                <a:solidFill>
                  <a:schemeClr val="tx1">
                    <a:lumMod val="95000"/>
                    <a:lumOff val="5000"/>
                  </a:schemeClr>
                </a:solidFill>
                <a:latin typeface="Comic Sans MS" panose="030F0702030302020204" pitchFamily="66" charset="0"/>
              </a:rPr>
              <a:t>connected to </a:t>
            </a:r>
            <a:r>
              <a:rPr lang="en-IN" sz="2000" dirty="0">
                <a:solidFill>
                  <a:schemeClr val="tx1">
                    <a:lumMod val="95000"/>
                    <a:lumOff val="5000"/>
                  </a:schemeClr>
                </a:solidFill>
                <a:latin typeface="Comic Sans MS" panose="030F0702030302020204" pitchFamily="66" charset="0"/>
              </a:rPr>
              <a:t>ground, (0v) or logic level “0” (low) </a:t>
            </a:r>
            <a:endParaRPr lang="en-IN" sz="2000" dirty="0" smtClean="0">
              <a:solidFill>
                <a:schemeClr val="tx1">
                  <a:lumMod val="95000"/>
                  <a:lumOff val="5000"/>
                </a:schemeClr>
              </a:solidFill>
              <a:latin typeface="Comic Sans MS" panose="030F0702030302020204" pitchFamily="66" charset="0"/>
            </a:endParaRPr>
          </a:p>
          <a:p>
            <a:pPr marL="0" indent="0">
              <a:lnSpc>
                <a:spcPct val="150000"/>
              </a:lnSpc>
              <a:buNone/>
            </a:pPr>
            <a:r>
              <a:rPr lang="en-IN" sz="2000" dirty="0" smtClean="0">
                <a:solidFill>
                  <a:schemeClr val="tx1">
                    <a:lumMod val="95000"/>
                    <a:lumOff val="5000"/>
                  </a:schemeClr>
                </a:solidFill>
                <a:latin typeface="Comic Sans MS" panose="030F0702030302020204" pitchFamily="66" charset="0"/>
              </a:rPr>
              <a:t>and </a:t>
            </a:r>
            <a:r>
              <a:rPr lang="en-IN" sz="2000" dirty="0">
                <a:solidFill>
                  <a:schemeClr val="tx1">
                    <a:lumMod val="95000"/>
                    <a:lumOff val="5000"/>
                  </a:schemeClr>
                </a:solidFill>
                <a:latin typeface="Comic Sans MS" panose="030F0702030302020204" pitchFamily="66" charset="0"/>
              </a:rPr>
              <a:t>likewise, </a:t>
            </a:r>
            <a:r>
              <a:rPr lang="en-IN" sz="2000" dirty="0" smtClean="0">
                <a:solidFill>
                  <a:schemeClr val="tx1">
                    <a:lumMod val="95000"/>
                    <a:lumOff val="5000"/>
                  </a:schemeClr>
                </a:solidFill>
                <a:latin typeface="Comic Sans MS" panose="030F0702030302020204" pitchFamily="66" charset="0"/>
              </a:rPr>
              <a:t>when </a:t>
            </a:r>
            <a:r>
              <a:rPr lang="en-IN" sz="2000" dirty="0">
                <a:solidFill>
                  <a:schemeClr val="tx1">
                    <a:lumMod val="95000"/>
                    <a:lumOff val="5000"/>
                  </a:schemeClr>
                </a:solidFill>
                <a:latin typeface="Comic Sans MS" panose="030F0702030302020204" pitchFamily="66" charset="0"/>
              </a:rPr>
              <a:t>switch “b” is closed (on), input </a:t>
            </a:r>
            <a:endParaRPr lang="en-IN" sz="2000" dirty="0" smtClean="0">
              <a:solidFill>
                <a:schemeClr val="tx1">
                  <a:lumMod val="95000"/>
                  <a:lumOff val="5000"/>
                </a:schemeClr>
              </a:solidFill>
              <a:latin typeface="Comic Sans MS" panose="030F0702030302020204" pitchFamily="66" charset="0"/>
            </a:endParaRPr>
          </a:p>
          <a:p>
            <a:pPr marL="0" indent="0">
              <a:lnSpc>
                <a:spcPct val="150000"/>
              </a:lnSpc>
              <a:buNone/>
            </a:pPr>
            <a:r>
              <a:rPr lang="en-IN" sz="2000" dirty="0" smtClean="0">
                <a:solidFill>
                  <a:schemeClr val="tx1">
                    <a:lumMod val="95000"/>
                    <a:lumOff val="5000"/>
                  </a:schemeClr>
                </a:solidFill>
                <a:latin typeface="Comic Sans MS" panose="030F0702030302020204" pitchFamily="66" charset="0"/>
              </a:rPr>
              <a:t>“</a:t>
            </a:r>
            <a:r>
              <a:rPr lang="en-IN" sz="2000" dirty="0">
                <a:solidFill>
                  <a:schemeClr val="tx1">
                    <a:lumMod val="95000"/>
                    <a:lumOff val="5000"/>
                  </a:schemeClr>
                </a:solidFill>
                <a:latin typeface="Comic Sans MS" panose="030F0702030302020204" pitchFamily="66" charset="0"/>
              </a:rPr>
              <a:t>B” is also </a:t>
            </a:r>
            <a:r>
              <a:rPr lang="en-IN" sz="2000" dirty="0" smtClean="0">
                <a:solidFill>
                  <a:schemeClr val="tx1">
                    <a:lumMod val="95000"/>
                    <a:lumOff val="5000"/>
                  </a:schemeClr>
                </a:solidFill>
                <a:latin typeface="Comic Sans MS" panose="030F0702030302020204" pitchFamily="66" charset="0"/>
              </a:rPr>
              <a:t>connected </a:t>
            </a:r>
            <a:r>
              <a:rPr lang="en-IN" sz="2000" dirty="0">
                <a:solidFill>
                  <a:schemeClr val="tx1">
                    <a:lumMod val="95000"/>
                    <a:lumOff val="5000"/>
                  </a:schemeClr>
                </a:solidFill>
                <a:latin typeface="Comic Sans MS" panose="030F0702030302020204" pitchFamily="66" charset="0"/>
              </a:rPr>
              <a:t>to ground, logic level “0</a:t>
            </a:r>
            <a:r>
              <a:rPr lang="en-IN" sz="2000" dirty="0" smtClean="0">
                <a:solidFill>
                  <a:schemeClr val="tx1">
                    <a:lumMod val="95000"/>
                    <a:lumOff val="5000"/>
                  </a:schemeClr>
                </a:solidFill>
                <a:latin typeface="Comic Sans MS" panose="030F0702030302020204" pitchFamily="66" charset="0"/>
              </a:rPr>
              <a:t>”. </a:t>
            </a:r>
            <a:r>
              <a:rPr lang="en-IN" sz="2000" dirty="0">
                <a:solidFill>
                  <a:schemeClr val="tx1">
                    <a:lumMod val="95000"/>
                    <a:lumOff val="5000"/>
                  </a:schemeClr>
                </a:solidFill>
                <a:latin typeface="Comic Sans MS" panose="030F0702030302020204" pitchFamily="66" charset="0"/>
              </a:rPr>
              <a:t> </a:t>
            </a:r>
            <a:endParaRPr lang="en-IN" sz="2000" dirty="0" smtClean="0">
              <a:solidFill>
                <a:schemeClr val="tx1">
                  <a:lumMod val="95000"/>
                  <a:lumOff val="5000"/>
                </a:schemeClr>
              </a:solidFill>
              <a:latin typeface="Comic Sans MS" panose="030F0702030302020204" pitchFamily="66" charset="0"/>
            </a:endParaRPr>
          </a:p>
          <a:p>
            <a:pPr marL="0" indent="0" algn="ctr">
              <a:lnSpc>
                <a:spcPct val="150000"/>
              </a:lnSpc>
              <a:buNone/>
            </a:pPr>
            <a:r>
              <a:rPr lang="en-IN" sz="2000" dirty="0">
                <a:solidFill>
                  <a:schemeClr val="tx1">
                    <a:lumMod val="95000"/>
                    <a:lumOff val="5000"/>
                  </a:schemeClr>
                </a:solidFill>
                <a:latin typeface="Comic Sans MS" panose="030F0702030302020204" pitchFamily="66" charset="0"/>
              </a:rPr>
              <a:t> </a:t>
            </a:r>
            <a:endParaRPr lang="en-IN" sz="2000" dirty="0" smtClean="0">
              <a:solidFill>
                <a:schemeClr val="tx1">
                  <a:lumMod val="95000"/>
                  <a:lumOff val="5000"/>
                </a:schemeClr>
              </a:solidFill>
              <a:latin typeface="Comic Sans MS" panose="030F0702030302020204" pitchFamily="66" charset="0"/>
            </a:endParaRPr>
          </a:p>
          <a:p>
            <a:pPr marL="0" indent="0" algn="ctr">
              <a:lnSpc>
                <a:spcPct val="150000"/>
              </a:lnSpc>
              <a:buNone/>
            </a:pPr>
            <a:endParaRPr lang="en-IN" dirty="0" smtClean="0">
              <a:solidFill>
                <a:schemeClr val="tx1">
                  <a:lumMod val="95000"/>
                  <a:lumOff val="5000"/>
                </a:schemeClr>
              </a:solidFill>
              <a:latin typeface="BankGothic Lt BT" panose="020B0607020203060204" pitchFamily="34" charset="0"/>
            </a:endParaRPr>
          </a:p>
          <a:p>
            <a:pPr marL="0" indent="0" algn="ctr">
              <a:lnSpc>
                <a:spcPct val="150000"/>
              </a:lnSpc>
              <a:buNone/>
            </a:pPr>
            <a:r>
              <a:rPr lang="en-IN" sz="3200" dirty="0" smtClean="0">
                <a:solidFill>
                  <a:schemeClr val="tx1">
                    <a:lumMod val="95000"/>
                    <a:lumOff val="5000"/>
                  </a:schemeClr>
                </a:solidFill>
                <a:latin typeface="Algerian" panose="04020705040A02060702" pitchFamily="82" charset="0"/>
              </a:rPr>
              <a:t>SO THEN WHAT HAPPENS WHEN SWITCH IS OPEN?</a:t>
            </a:r>
            <a:endParaRPr lang="en-IN" sz="3200" dirty="0" smtClean="0">
              <a:solidFill>
                <a:srgbClr val="FF0000"/>
              </a:solidFill>
              <a:latin typeface="Algerian" panose="04020705040A02060702" pitchFamily="82" charset="0"/>
            </a:endParaRPr>
          </a:p>
        </p:txBody>
      </p:sp>
      <p:pic>
        <p:nvPicPr>
          <p:cNvPr id="6" name="Picture 5"/>
          <p:cNvPicPr>
            <a:picLocks noChangeAspect="1"/>
          </p:cNvPicPr>
          <p:nvPr/>
        </p:nvPicPr>
        <p:blipFill>
          <a:blip r:embed="rId2"/>
          <a:stretch>
            <a:fillRect/>
          </a:stretch>
        </p:blipFill>
        <p:spPr>
          <a:xfrm>
            <a:off x="6590874" y="418315"/>
            <a:ext cx="5419156" cy="3031907"/>
          </a:xfrm>
          <a:prstGeom prst="rect">
            <a:avLst/>
          </a:prstGeom>
        </p:spPr>
      </p:pic>
    </p:spTree>
    <p:extLst>
      <p:ext uri="{BB962C8B-B14F-4D97-AF65-F5344CB8AC3E}">
        <p14:creationId xmlns:p14="http://schemas.microsoft.com/office/powerpoint/2010/main" val="3302436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3300"/>
                </a:solidFill>
                <a:latin typeface="Bahnschrift SemiBold" panose="020B0502040204020203" pitchFamily="34" charset="0"/>
              </a:rPr>
              <a:t>FLOATING VALUE OF A PIN</a:t>
            </a:r>
            <a:endParaRPr lang="en-IN" dirty="0">
              <a:solidFill>
                <a:srgbClr val="FF3300"/>
              </a:solidFill>
              <a:latin typeface="Bahnschrift SemiBold" panose="020B0502040204020203" pitchFamily="34" charset="0"/>
            </a:endParaRPr>
          </a:p>
        </p:txBody>
      </p:sp>
      <p:sp>
        <p:nvSpPr>
          <p:cNvPr id="3" name="Content Placeholder 2"/>
          <p:cNvSpPr>
            <a:spLocks noGrp="1"/>
          </p:cNvSpPr>
          <p:nvPr>
            <p:ph idx="1"/>
          </p:nvPr>
        </p:nvSpPr>
        <p:spPr>
          <a:xfrm>
            <a:off x="838200" y="1526914"/>
            <a:ext cx="10515600" cy="4846590"/>
          </a:xfrm>
        </p:spPr>
        <p:txBody>
          <a:bodyPr>
            <a:normAutofit lnSpcReduction="10000"/>
          </a:bodyPr>
          <a:lstStyle/>
          <a:p>
            <a:pPr>
              <a:lnSpc>
                <a:spcPct val="150000"/>
              </a:lnSpc>
            </a:pPr>
            <a:r>
              <a:rPr lang="en-IN" sz="2000" dirty="0" smtClean="0">
                <a:latin typeface="Comic Sans MS" panose="030F0702030302020204" pitchFamily="66" charset="0"/>
              </a:rPr>
              <a:t>As </a:t>
            </a:r>
            <a:r>
              <a:rPr lang="en-IN" sz="2000" dirty="0">
                <a:latin typeface="Comic Sans MS" panose="030F0702030302020204" pitchFamily="66" charset="0"/>
              </a:rPr>
              <a:t>the input is now effectively unconnected from either a defined HIGH or LOW condition, it has the potential to “float” about between 0V and +5V (</a:t>
            </a:r>
            <a:r>
              <a:rPr lang="en-IN" sz="2000" dirty="0" err="1">
                <a:latin typeface="Comic Sans MS" panose="030F0702030302020204" pitchFamily="66" charset="0"/>
              </a:rPr>
              <a:t>Vcc</a:t>
            </a:r>
            <a:r>
              <a:rPr lang="en-IN" sz="2000" dirty="0">
                <a:latin typeface="Comic Sans MS" panose="030F0702030302020204" pitchFamily="66" charset="0"/>
              </a:rPr>
              <a:t>) allowing the input to self–bias at any voltage level whether that represents a HIGH or a LOW condition.</a:t>
            </a:r>
          </a:p>
          <a:p>
            <a:pPr>
              <a:lnSpc>
                <a:spcPct val="150000"/>
              </a:lnSpc>
            </a:pPr>
            <a:r>
              <a:rPr lang="en-IN" sz="2000" dirty="0">
                <a:latin typeface="Comic Sans MS" panose="030F0702030302020204" pitchFamily="66" charset="0"/>
              </a:rPr>
              <a:t>This uncertain situation may cause the digital input at “A” to stay at a logic level “0” (low) with the switch open, when we actually need a logic “1”, (high) causing the logic gate to falsely switch the </a:t>
            </a:r>
            <a:r>
              <a:rPr lang="en-IN" sz="2000" dirty="0" smtClean="0">
                <a:latin typeface="Comic Sans MS" panose="030F0702030302020204" pitchFamily="66" charset="0"/>
              </a:rPr>
              <a:t>output.</a:t>
            </a:r>
          </a:p>
          <a:p>
            <a:pPr>
              <a:lnSpc>
                <a:spcPct val="150000"/>
              </a:lnSpc>
            </a:pPr>
            <a:r>
              <a:rPr lang="en-IN" sz="2000" dirty="0">
                <a:latin typeface="Comic Sans MS" panose="030F0702030302020204" pitchFamily="66" charset="0"/>
              </a:rPr>
              <a:t>T</a:t>
            </a:r>
            <a:r>
              <a:rPr lang="en-IN" sz="2000" dirty="0" smtClean="0">
                <a:latin typeface="Comic Sans MS" panose="030F0702030302020204" pitchFamily="66" charset="0"/>
              </a:rPr>
              <a:t>his </a:t>
            </a:r>
            <a:r>
              <a:rPr lang="en-IN" sz="2000" dirty="0">
                <a:latin typeface="Comic Sans MS" panose="030F0702030302020204" pitchFamily="66" charset="0"/>
              </a:rPr>
              <a:t>floating and weak input signal could easily change value at the slightest of interference or noise from its neighbouring inputs or could even cause it to go into oscillation, rendering the gate practically unusable.</a:t>
            </a:r>
          </a:p>
          <a:p>
            <a:pPr>
              <a:lnSpc>
                <a:spcPct val="150000"/>
              </a:lnSpc>
            </a:pPr>
            <a:endParaRPr lang="en-IN" sz="2000" dirty="0">
              <a:latin typeface="Comic Sans MS" panose="030F0702030302020204" pitchFamily="66" charset="0"/>
            </a:endParaRPr>
          </a:p>
        </p:txBody>
      </p:sp>
    </p:spTree>
    <p:extLst>
      <p:ext uri="{BB962C8B-B14F-4D97-AF65-F5344CB8AC3E}">
        <p14:creationId xmlns:p14="http://schemas.microsoft.com/office/powerpoint/2010/main" val="3624982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0"/>
            <a:ext cx="10515600" cy="2852737"/>
          </a:xfrm>
        </p:spPr>
        <p:txBody>
          <a:bodyPr/>
          <a:lstStyle/>
          <a:p>
            <a:r>
              <a:rPr lang="en-IN" b="1" dirty="0" smtClean="0">
                <a:solidFill>
                  <a:srgbClr val="FF3300"/>
                </a:solidFill>
                <a:latin typeface="Bodoni MT Condensed" panose="02070606080606020203" pitchFamily="18" charset="0"/>
              </a:rPr>
              <a:t>SO HOW DO WE AVOID THIS??</a:t>
            </a:r>
            <a:endParaRPr lang="en-IN" b="1" dirty="0">
              <a:solidFill>
                <a:srgbClr val="FF3300"/>
              </a:solidFill>
              <a:latin typeface="Bodoni MT Condensed" panose="02070606080606020203" pitchFamily="18" charset="0"/>
            </a:endParaRPr>
          </a:p>
        </p:txBody>
      </p:sp>
      <p:sp>
        <p:nvSpPr>
          <p:cNvPr id="3" name="Text Placeholder 2"/>
          <p:cNvSpPr>
            <a:spLocks noGrp="1"/>
          </p:cNvSpPr>
          <p:nvPr>
            <p:ph type="body" idx="1"/>
          </p:nvPr>
        </p:nvSpPr>
        <p:spPr>
          <a:xfrm>
            <a:off x="831850" y="3511290"/>
            <a:ext cx="10515600" cy="1500187"/>
          </a:xfrm>
        </p:spPr>
        <p:txBody>
          <a:bodyPr>
            <a:noAutofit/>
          </a:bodyPr>
          <a:lstStyle/>
          <a:p>
            <a:pPr algn="ctr">
              <a:lnSpc>
                <a:spcPct val="200000"/>
              </a:lnSpc>
            </a:pPr>
            <a:r>
              <a:rPr lang="en-IN" sz="2800" spc="600" dirty="0" smtClean="0">
                <a:solidFill>
                  <a:schemeClr val="tx1">
                    <a:lumMod val="95000"/>
                    <a:lumOff val="5000"/>
                  </a:schemeClr>
                </a:solidFill>
                <a:latin typeface="Bahnschrift SemiBold" panose="020B0502040204020203" pitchFamily="34" charset="0"/>
              </a:rPr>
              <a:t>THIS IS WHEN PULL UP RESISTORS AND PULL DOWN RESISTORS COMES IN HANDY.</a:t>
            </a:r>
            <a:endParaRPr lang="en-IN" sz="2800" spc="600" dirty="0">
              <a:solidFill>
                <a:schemeClr val="tx1">
                  <a:lumMod val="95000"/>
                  <a:lumOff val="5000"/>
                </a:schemeClr>
              </a:solidFill>
              <a:latin typeface="Bahnschrift SemiBold" panose="020B0502040204020203" pitchFamily="34" charset="0"/>
            </a:endParaRPr>
          </a:p>
        </p:txBody>
      </p:sp>
    </p:spTree>
    <p:extLst>
      <p:ext uri="{BB962C8B-B14F-4D97-AF65-F5344CB8AC3E}">
        <p14:creationId xmlns:p14="http://schemas.microsoft.com/office/powerpoint/2010/main" val="701414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6025037" cy="1600200"/>
          </a:xfrm>
        </p:spPr>
        <p:txBody>
          <a:bodyPr>
            <a:normAutofit/>
          </a:bodyPr>
          <a:lstStyle/>
          <a:p>
            <a:r>
              <a:rPr lang="en-IN" sz="3600" dirty="0" smtClean="0">
                <a:solidFill>
                  <a:srgbClr val="FF3300"/>
                </a:solidFill>
                <a:latin typeface="Arial Rounded MT Bold" panose="020F0704030504030204" pitchFamily="34" charset="0"/>
              </a:rPr>
              <a:t>PULL UP RESISTOR</a:t>
            </a:r>
            <a:endParaRPr lang="en-IN" sz="3600" dirty="0">
              <a:solidFill>
                <a:srgbClr val="FF3300"/>
              </a:solidFill>
              <a:latin typeface="Arial Rounded MT Bold" panose="020F0704030504030204" pitchFamily="34" charset="0"/>
            </a:endParaRPr>
          </a:p>
        </p:txBody>
      </p:sp>
      <p:sp>
        <p:nvSpPr>
          <p:cNvPr id="4" name="Text Placeholder 3"/>
          <p:cNvSpPr>
            <a:spLocks noGrp="1"/>
          </p:cNvSpPr>
          <p:nvPr>
            <p:ph type="body" sz="half" idx="2"/>
          </p:nvPr>
        </p:nvSpPr>
        <p:spPr>
          <a:xfrm>
            <a:off x="839788" y="2630607"/>
            <a:ext cx="5383591" cy="3811588"/>
          </a:xfrm>
        </p:spPr>
        <p:txBody>
          <a:bodyPr>
            <a:noAutofit/>
          </a:bodyPr>
          <a:lstStyle/>
          <a:p>
            <a:pPr>
              <a:lnSpc>
                <a:spcPct val="150000"/>
              </a:lnSpc>
            </a:pPr>
            <a:r>
              <a:rPr lang="en-IN" sz="1800" spc="300" dirty="0">
                <a:latin typeface="Comic Sans MS" panose="030F0702030302020204" pitchFamily="66" charset="0"/>
              </a:rPr>
              <a:t>T</a:t>
            </a:r>
            <a:r>
              <a:rPr lang="en-IN" sz="1800" spc="300" dirty="0" smtClean="0">
                <a:latin typeface="Comic Sans MS" panose="030F0702030302020204" pitchFamily="66" charset="0"/>
              </a:rPr>
              <a:t>hey </a:t>
            </a:r>
            <a:r>
              <a:rPr lang="en-IN" sz="1800" spc="300" dirty="0">
                <a:latin typeface="Comic Sans MS" panose="030F0702030302020204" pitchFamily="66" charset="0"/>
              </a:rPr>
              <a:t>are simple fixed-value resistors connected between the voltage supply (usually +5V) and the appropriate pin, which results in defining the input or output voltage in the absence of a driving signal. </a:t>
            </a:r>
            <a:br>
              <a:rPr lang="en-IN" sz="1800" spc="300" dirty="0">
                <a:latin typeface="Comic Sans MS" panose="030F0702030302020204" pitchFamily="66" charset="0"/>
              </a:rPr>
            </a:br>
            <a:r>
              <a:rPr lang="en-IN" sz="1800" spc="300" dirty="0">
                <a:latin typeface="Comic Sans MS" panose="030F0702030302020204" pitchFamily="66" charset="0"/>
              </a:rPr>
              <a:t/>
            </a:r>
            <a:br>
              <a:rPr lang="en-IN" sz="1800" spc="300" dirty="0">
                <a:latin typeface="Comic Sans MS" panose="030F0702030302020204" pitchFamily="66" charset="0"/>
              </a:rPr>
            </a:br>
            <a:endParaRPr lang="en-IN" sz="1800" spc="300" dirty="0">
              <a:latin typeface="Comic Sans MS" panose="030F0702030302020204" pitchFamily="66"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4131" y="782156"/>
            <a:ext cx="3875965" cy="5479205"/>
          </a:xfrm>
        </p:spPr>
      </p:pic>
    </p:spTree>
    <p:extLst>
      <p:ext uri="{BB962C8B-B14F-4D97-AF65-F5344CB8AC3E}">
        <p14:creationId xmlns:p14="http://schemas.microsoft.com/office/powerpoint/2010/main" val="3012778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723"/>
            <a:ext cx="6025037" cy="1600200"/>
          </a:xfrm>
        </p:spPr>
        <p:txBody>
          <a:bodyPr>
            <a:normAutofit/>
          </a:bodyPr>
          <a:lstStyle/>
          <a:p>
            <a:r>
              <a:rPr lang="en-IN" sz="3600" dirty="0" smtClean="0">
                <a:solidFill>
                  <a:srgbClr val="FF3300"/>
                </a:solidFill>
                <a:latin typeface="Arial Rounded MT Bold" panose="020F0704030504030204" pitchFamily="34" charset="0"/>
              </a:rPr>
              <a:t>PULL DOWN RESISTOR</a:t>
            </a:r>
            <a:endParaRPr lang="en-IN" sz="3600" dirty="0">
              <a:solidFill>
                <a:srgbClr val="FF3300"/>
              </a:solidFill>
              <a:latin typeface="Arial Rounded MT Bold" panose="020F0704030504030204" pitchFamily="34" charset="0"/>
            </a:endParaRPr>
          </a:p>
        </p:txBody>
      </p:sp>
      <p:sp>
        <p:nvSpPr>
          <p:cNvPr id="4" name="Text Placeholder 3"/>
          <p:cNvSpPr>
            <a:spLocks noGrp="1"/>
          </p:cNvSpPr>
          <p:nvPr>
            <p:ph type="body" sz="half" idx="2"/>
          </p:nvPr>
        </p:nvSpPr>
        <p:spPr>
          <a:xfrm>
            <a:off x="839788" y="1743502"/>
            <a:ext cx="5383591" cy="3811588"/>
          </a:xfrm>
        </p:spPr>
        <p:txBody>
          <a:bodyPr>
            <a:noAutofit/>
          </a:bodyPr>
          <a:lstStyle/>
          <a:p>
            <a:pPr>
              <a:lnSpc>
                <a:spcPct val="150000"/>
              </a:lnSpc>
            </a:pPr>
            <a:r>
              <a:rPr lang="en-IN" sz="1800" spc="300" dirty="0">
                <a:latin typeface="Comic Sans MS" panose="030F0702030302020204" pitchFamily="66" charset="0"/>
              </a:rPr>
              <a:t>Pull-down resistors work in the same manner as pull-up resistors, except that they pull the pin to a logical low value. </a:t>
            </a:r>
            <a:r>
              <a:rPr lang="en-IN" sz="1800" spc="300" dirty="0" smtClean="0">
                <a:latin typeface="Comic Sans MS" panose="030F0702030302020204" pitchFamily="66" charset="0"/>
              </a:rPr>
              <a:t> </a:t>
            </a:r>
            <a:r>
              <a:rPr lang="en-IN" sz="1800" spc="300" dirty="0">
                <a:latin typeface="Comic Sans MS" panose="030F0702030302020204" pitchFamily="66" charset="0"/>
              </a:rPr>
              <a:t>In such a circuit, when the switch is closed, </a:t>
            </a:r>
            <a:r>
              <a:rPr lang="en-IN" sz="1800" spc="300" dirty="0" smtClean="0">
                <a:latin typeface="Comic Sans MS" panose="030F0702030302020204" pitchFamily="66" charset="0"/>
              </a:rPr>
              <a:t>the </a:t>
            </a:r>
            <a:r>
              <a:rPr lang="en-IN" sz="1800" spc="300" dirty="0">
                <a:latin typeface="Comic Sans MS" panose="030F0702030302020204" pitchFamily="66" charset="0"/>
              </a:rPr>
              <a:t>input is at a logical high value, but when the switch is open, the pull-down resistor pulls the input voltage down to ground (logical zero value), preventing an undefined state at the input. </a:t>
            </a:r>
            <a:br>
              <a:rPr lang="en-IN" sz="1800" spc="300" dirty="0">
                <a:latin typeface="Comic Sans MS" panose="030F0702030302020204" pitchFamily="66" charset="0"/>
              </a:rPr>
            </a:br>
            <a:r>
              <a:rPr lang="en-IN" sz="1800" spc="300" dirty="0">
                <a:latin typeface="Comic Sans MS" panose="030F0702030302020204" pitchFamily="66" charset="0"/>
              </a:rPr>
              <a:t/>
            </a:r>
            <a:br>
              <a:rPr lang="en-IN" sz="1800" spc="300" dirty="0">
                <a:latin typeface="Comic Sans MS" panose="030F0702030302020204" pitchFamily="66" charset="0"/>
              </a:rPr>
            </a:br>
            <a:endParaRPr lang="en-IN" sz="1800" spc="300" dirty="0">
              <a:latin typeface="Comic Sans MS" panose="030F0702030302020204" pitchFamily="66"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8708" y="789377"/>
            <a:ext cx="4092456" cy="5375999"/>
          </a:xfrm>
        </p:spPr>
      </p:pic>
    </p:spTree>
    <p:extLst>
      <p:ext uri="{BB962C8B-B14F-4D97-AF65-F5344CB8AC3E}">
        <p14:creationId xmlns:p14="http://schemas.microsoft.com/office/powerpoint/2010/main" val="1142915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8702</TotalTime>
  <Words>1407</Words>
  <Application>Microsoft Office PowerPoint</Application>
  <PresentationFormat>Widescreen</PresentationFormat>
  <Paragraphs>171</Paragraphs>
  <Slides>27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Algerian</vt:lpstr>
      <vt:lpstr>Arial</vt:lpstr>
      <vt:lpstr>Arial Narrow</vt:lpstr>
      <vt:lpstr>Arial Rounded MT Bold</vt:lpstr>
      <vt:lpstr>Bahnschrift</vt:lpstr>
      <vt:lpstr>Bahnschrift SemiBold</vt:lpstr>
      <vt:lpstr>BankGothic Lt BT</vt:lpstr>
      <vt:lpstr>Bodoni MT Condensed</vt:lpstr>
      <vt:lpstr>Calibri</vt:lpstr>
      <vt:lpstr>Calibri Light</vt:lpstr>
      <vt:lpstr>Comic Sans MS</vt:lpstr>
      <vt:lpstr>Harrington</vt:lpstr>
      <vt:lpstr>Showcard Gothic</vt:lpstr>
      <vt:lpstr>Wingdings</vt:lpstr>
      <vt:lpstr>Office Theme</vt:lpstr>
      <vt:lpstr>INTRO TO ARDUINO</vt:lpstr>
      <vt:lpstr>ARDUINO UNO BOARD DESCRIPTION</vt:lpstr>
      <vt:lpstr>LEARNING ABOUT THE LOGIC STATES </vt:lpstr>
      <vt:lpstr>CONTINUED ……..</vt:lpstr>
      <vt:lpstr>PowerPoint Presentation</vt:lpstr>
      <vt:lpstr>FLOATING VALUE OF A PIN</vt:lpstr>
      <vt:lpstr>SO HOW DO WE AVOID THIS??</vt:lpstr>
      <vt:lpstr>PULL UP RESISTOR</vt:lpstr>
      <vt:lpstr>PULL DOWN RESISTOR</vt:lpstr>
      <vt:lpstr>INPUT AND OUPUT </vt:lpstr>
      <vt:lpstr>SO WHAT HAPPENS IF YOU LEAVE AN INPUT PIN UNCONNECTED?  WHAT WILL BE THE LOGIC STATE OF IT?</vt:lpstr>
      <vt:lpstr>MODE-INPUT_PULLUP</vt:lpstr>
      <vt:lpstr>PowerPoint Presentation</vt:lpstr>
      <vt:lpstr>    READING AND WRITRING – DIGITAL PINS </vt:lpstr>
      <vt:lpstr>THE DELAY FUNCTION</vt:lpstr>
      <vt:lpstr>SAMPLE CODE FOR I/O</vt:lpstr>
      <vt:lpstr>LET’S DO A TASK </vt:lpstr>
      <vt:lpstr>SERIAL COMMUNICATION</vt:lpstr>
      <vt:lpstr> SERIAL AND PARALLEL COMMUNICATION</vt:lpstr>
      <vt:lpstr>PowerPoint Presentation</vt:lpstr>
      <vt:lpstr>PowerPoint Presentation</vt:lpstr>
      <vt:lpstr>PowerPoint Presentation</vt:lpstr>
      <vt:lpstr> BASICS TO BEGIN WITH</vt:lpstr>
      <vt:lpstr>CONTINUED…….</vt:lpstr>
      <vt:lpstr>PowerPoint Presentation</vt:lpstr>
      <vt:lpstr>   SAMPLE CODE FOR SERIAL COM</vt:lpstr>
      <vt:lpstr>LET’S TRY TO SWITCH ON AN LED WITH EXTERNAL CONTROL</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ARDUINO</dc:title>
  <dc:creator>The Harry</dc:creator>
  <cp:lastModifiedBy>The Harry</cp:lastModifiedBy>
  <cp:revision>75</cp:revision>
  <dcterms:created xsi:type="dcterms:W3CDTF">2018-09-06T08:33:42Z</dcterms:created>
  <dcterms:modified xsi:type="dcterms:W3CDTF">2018-09-18T19:02:29Z</dcterms:modified>
</cp:coreProperties>
</file>