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5" r:id="rId9"/>
    <p:sldId id="262" r:id="rId10"/>
  </p:sldIdLst>
  <p:sldSz cx="14630400" cy="8229600"/>
  <p:notesSz cx="8229600" cy="14630400"/>
  <p:embeddedFontLst>
    <p:embeddedFont>
      <p:font typeface="Alexandria" panose="020B0604020202020204" charset="-78"/>
      <p:regular r:id="rId12"/>
    </p:embeddedFont>
    <p:embeddedFont>
      <p:font typeface="Nobil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0"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96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06987"/>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1B1B27"/>
                </a:solidFill>
                <a:latin typeface="Alexandria" pitchFamily="34" charset="0"/>
                <a:ea typeface="Alexandria" pitchFamily="34" charset="-122"/>
                <a:cs typeface="Alexandria" pitchFamily="34" charset="-120"/>
              </a:rPr>
              <a:t>QuizKTC: A Comprehensive Quiz Platform</a:t>
            </a:r>
            <a:endParaRPr lang="en-US" sz="6150" dirty="0"/>
          </a:p>
        </p:txBody>
      </p:sp>
      <p:sp>
        <p:nvSpPr>
          <p:cNvPr id="4" name="Text 1"/>
          <p:cNvSpPr/>
          <p:nvPr/>
        </p:nvSpPr>
        <p:spPr>
          <a:xfrm>
            <a:off x="793790" y="4881801"/>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Welcome to the QuizKTC project presentation! We are excited to showcase our progress in developing a comprehensive online quiz platform designed to enhance learning and assessment.</a:t>
            </a:r>
            <a:endParaRPr lang="en-US" sz="1750" dirty="0"/>
          </a:p>
        </p:txBody>
      </p:sp>
      <p:sp>
        <p:nvSpPr>
          <p:cNvPr id="5" name="Shape 2"/>
          <p:cNvSpPr/>
          <p:nvPr/>
        </p:nvSpPr>
        <p:spPr>
          <a:xfrm>
            <a:off x="793790" y="6242566"/>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84013"/>
          </a:xfrm>
          <a:prstGeom prst="rect">
            <a:avLst/>
          </a:prstGeom>
        </p:spPr>
      </p:pic>
      <p:sp>
        <p:nvSpPr>
          <p:cNvPr id="3" name="Text 0"/>
          <p:cNvSpPr/>
          <p:nvPr/>
        </p:nvSpPr>
        <p:spPr>
          <a:xfrm>
            <a:off x="723543" y="3154085"/>
            <a:ext cx="5892879" cy="646033"/>
          </a:xfrm>
          <a:prstGeom prst="rect">
            <a:avLst/>
          </a:prstGeom>
          <a:noFill/>
          <a:ln/>
        </p:spPr>
        <p:txBody>
          <a:bodyPr wrap="none" lIns="0" tIns="0" rIns="0" bIns="0" rtlCol="0" anchor="t"/>
          <a:lstStyle/>
          <a:p>
            <a:pPr marL="0" indent="0">
              <a:lnSpc>
                <a:spcPts val="5050"/>
              </a:lnSpc>
              <a:buNone/>
            </a:pPr>
            <a:r>
              <a:rPr lang="en-US" sz="4050" dirty="0">
                <a:solidFill>
                  <a:srgbClr val="1B1B27"/>
                </a:solidFill>
                <a:latin typeface="Alexandria" pitchFamily="34" charset="0"/>
                <a:ea typeface="Alexandria" pitchFamily="34" charset="-122"/>
                <a:cs typeface="Alexandria" pitchFamily="34" charset="-120"/>
              </a:rPr>
              <a:t>Implemented Features</a:t>
            </a:r>
            <a:endParaRPr lang="en-US" sz="4050" dirty="0"/>
          </a:p>
        </p:txBody>
      </p:sp>
      <p:sp>
        <p:nvSpPr>
          <p:cNvPr id="4" name="Shape 1"/>
          <p:cNvSpPr/>
          <p:nvPr/>
        </p:nvSpPr>
        <p:spPr>
          <a:xfrm>
            <a:off x="723543" y="4342686"/>
            <a:ext cx="465058" cy="465058"/>
          </a:xfrm>
          <a:prstGeom prst="roundRect">
            <a:avLst>
              <a:gd name="adj" fmla="val 18670"/>
            </a:avLst>
          </a:prstGeom>
          <a:solidFill>
            <a:srgbClr val="D2DDF9"/>
          </a:solidFill>
          <a:ln w="7620">
            <a:solidFill>
              <a:srgbClr val="B8C3DF"/>
            </a:solidFill>
            <a:prstDash val="solid"/>
          </a:ln>
        </p:spPr>
      </p:sp>
      <p:sp>
        <p:nvSpPr>
          <p:cNvPr id="5" name="Text 2"/>
          <p:cNvSpPr/>
          <p:nvPr/>
        </p:nvSpPr>
        <p:spPr>
          <a:xfrm>
            <a:off x="897850" y="4420195"/>
            <a:ext cx="116324" cy="310039"/>
          </a:xfrm>
          <a:prstGeom prst="rect">
            <a:avLst/>
          </a:prstGeom>
          <a:noFill/>
          <a:ln/>
        </p:spPr>
        <p:txBody>
          <a:bodyPr wrap="none" lIns="0" tIns="0" rIns="0" bIns="0" rtlCol="0" anchor="t"/>
          <a:lstStyle/>
          <a:p>
            <a:pPr marL="0" indent="0" algn="ctr">
              <a:lnSpc>
                <a:spcPts val="2400"/>
              </a:lnSpc>
              <a:buNone/>
            </a:pPr>
            <a:r>
              <a:rPr lang="en-US" sz="2400" dirty="0">
                <a:solidFill>
                  <a:srgbClr val="404155"/>
                </a:solidFill>
                <a:latin typeface="Alexandria" pitchFamily="34" charset="0"/>
                <a:ea typeface="Alexandria" pitchFamily="34" charset="-122"/>
                <a:cs typeface="Alexandria" pitchFamily="34" charset="-120"/>
              </a:rPr>
              <a:t>1</a:t>
            </a:r>
            <a:endParaRPr lang="en-US" sz="2400" dirty="0"/>
          </a:p>
        </p:txBody>
      </p:sp>
      <p:sp>
        <p:nvSpPr>
          <p:cNvPr id="6" name="Text 3"/>
          <p:cNvSpPr/>
          <p:nvPr/>
        </p:nvSpPr>
        <p:spPr>
          <a:xfrm>
            <a:off x="1395293" y="4342686"/>
            <a:ext cx="2584013" cy="322898"/>
          </a:xfrm>
          <a:prstGeom prst="rect">
            <a:avLst/>
          </a:prstGeom>
          <a:noFill/>
          <a:ln/>
        </p:spPr>
        <p:txBody>
          <a:bodyPr wrap="none" lIns="0" tIns="0" rIns="0" bIns="0" rtlCol="0" anchor="t"/>
          <a:lstStyle/>
          <a:p>
            <a:pPr marL="0" indent="0">
              <a:lnSpc>
                <a:spcPts val="2500"/>
              </a:lnSpc>
              <a:buNone/>
            </a:pPr>
            <a:r>
              <a:rPr lang="en-US" sz="2000" dirty="0">
                <a:solidFill>
                  <a:srgbClr val="404155"/>
                </a:solidFill>
                <a:latin typeface="Alexandria" pitchFamily="34" charset="0"/>
                <a:ea typeface="Alexandria" pitchFamily="34" charset="-122"/>
                <a:cs typeface="Alexandria" pitchFamily="34" charset="-120"/>
              </a:rPr>
              <a:t>User Registration</a:t>
            </a:r>
            <a:endParaRPr lang="en-US" sz="2000" dirty="0"/>
          </a:p>
        </p:txBody>
      </p:sp>
      <p:sp>
        <p:nvSpPr>
          <p:cNvPr id="7" name="Text 4"/>
          <p:cNvSpPr/>
          <p:nvPr/>
        </p:nvSpPr>
        <p:spPr>
          <a:xfrm>
            <a:off x="1395293" y="4789527"/>
            <a:ext cx="5816560" cy="991910"/>
          </a:xfrm>
          <a:prstGeom prst="rect">
            <a:avLst/>
          </a:prstGeom>
          <a:noFill/>
          <a:ln/>
        </p:spPr>
        <p:txBody>
          <a:bodyPr wrap="squar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Secure sign-up and login functionality allows users to create accounts, and access personalized content.</a:t>
            </a:r>
            <a:endParaRPr lang="en-US" sz="1600" dirty="0"/>
          </a:p>
        </p:txBody>
      </p:sp>
      <p:sp>
        <p:nvSpPr>
          <p:cNvPr id="8" name="Shape 5"/>
          <p:cNvSpPr/>
          <p:nvPr/>
        </p:nvSpPr>
        <p:spPr>
          <a:xfrm>
            <a:off x="7418546" y="4342686"/>
            <a:ext cx="465058" cy="465058"/>
          </a:xfrm>
          <a:prstGeom prst="roundRect">
            <a:avLst>
              <a:gd name="adj" fmla="val 18670"/>
            </a:avLst>
          </a:prstGeom>
          <a:solidFill>
            <a:srgbClr val="D2DDF9"/>
          </a:solidFill>
          <a:ln w="7620">
            <a:solidFill>
              <a:srgbClr val="B8C3DF"/>
            </a:solidFill>
            <a:prstDash val="solid"/>
          </a:ln>
        </p:spPr>
      </p:sp>
      <p:sp>
        <p:nvSpPr>
          <p:cNvPr id="9" name="Text 6"/>
          <p:cNvSpPr/>
          <p:nvPr/>
        </p:nvSpPr>
        <p:spPr>
          <a:xfrm>
            <a:off x="7560350" y="4420195"/>
            <a:ext cx="181451" cy="310039"/>
          </a:xfrm>
          <a:prstGeom prst="rect">
            <a:avLst/>
          </a:prstGeom>
          <a:noFill/>
          <a:ln/>
        </p:spPr>
        <p:txBody>
          <a:bodyPr wrap="none" lIns="0" tIns="0" rIns="0" bIns="0" rtlCol="0" anchor="t"/>
          <a:lstStyle/>
          <a:p>
            <a:pPr marL="0" indent="0" algn="ctr">
              <a:lnSpc>
                <a:spcPts val="2400"/>
              </a:lnSpc>
              <a:buNone/>
            </a:pPr>
            <a:r>
              <a:rPr lang="en-US" sz="2400" dirty="0">
                <a:solidFill>
                  <a:srgbClr val="404155"/>
                </a:solidFill>
                <a:latin typeface="Alexandria" pitchFamily="34" charset="0"/>
                <a:ea typeface="Alexandria" pitchFamily="34" charset="-122"/>
                <a:cs typeface="Alexandria" pitchFamily="34" charset="-120"/>
              </a:rPr>
              <a:t>2</a:t>
            </a:r>
            <a:endParaRPr lang="en-US" sz="2400" dirty="0"/>
          </a:p>
        </p:txBody>
      </p:sp>
      <p:sp>
        <p:nvSpPr>
          <p:cNvPr id="10" name="Text 7"/>
          <p:cNvSpPr/>
          <p:nvPr/>
        </p:nvSpPr>
        <p:spPr>
          <a:xfrm>
            <a:off x="8090297" y="4342686"/>
            <a:ext cx="3801428" cy="322898"/>
          </a:xfrm>
          <a:prstGeom prst="rect">
            <a:avLst/>
          </a:prstGeom>
          <a:noFill/>
          <a:ln/>
        </p:spPr>
        <p:txBody>
          <a:bodyPr wrap="none" lIns="0" tIns="0" rIns="0" bIns="0" rtlCol="0" anchor="t"/>
          <a:lstStyle/>
          <a:p>
            <a:pPr marL="0" indent="0">
              <a:lnSpc>
                <a:spcPts val="2500"/>
              </a:lnSpc>
              <a:buNone/>
            </a:pPr>
            <a:r>
              <a:rPr lang="en-US" sz="2000" dirty="0">
                <a:solidFill>
                  <a:srgbClr val="404155"/>
                </a:solidFill>
                <a:latin typeface="Alexandria" pitchFamily="34" charset="0"/>
                <a:ea typeface="Alexandria" pitchFamily="34" charset="-122"/>
                <a:cs typeface="Alexandria" pitchFamily="34" charset="-120"/>
              </a:rPr>
              <a:t>Quiz Creation &amp; Management</a:t>
            </a:r>
            <a:endParaRPr lang="en-US" sz="2000" dirty="0"/>
          </a:p>
        </p:txBody>
      </p:sp>
      <p:sp>
        <p:nvSpPr>
          <p:cNvPr id="11" name="Text 8"/>
          <p:cNvSpPr/>
          <p:nvPr/>
        </p:nvSpPr>
        <p:spPr>
          <a:xfrm>
            <a:off x="8090297" y="4789527"/>
            <a:ext cx="5816560" cy="661273"/>
          </a:xfrm>
          <a:prstGeom prst="rect">
            <a:avLst/>
          </a:prstGeom>
          <a:noFill/>
          <a:ln/>
        </p:spPr>
        <p:txBody>
          <a:bodyPr wrap="squar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Intuitive tools for creating quizzes with various question types, answer formats, and difficulty levels.</a:t>
            </a:r>
            <a:endParaRPr lang="en-US" sz="1600" dirty="0"/>
          </a:p>
        </p:txBody>
      </p:sp>
      <p:sp>
        <p:nvSpPr>
          <p:cNvPr id="12" name="Shape 9"/>
          <p:cNvSpPr/>
          <p:nvPr/>
        </p:nvSpPr>
        <p:spPr>
          <a:xfrm>
            <a:off x="723543" y="6220658"/>
            <a:ext cx="465058" cy="465058"/>
          </a:xfrm>
          <a:prstGeom prst="roundRect">
            <a:avLst>
              <a:gd name="adj" fmla="val 18670"/>
            </a:avLst>
          </a:prstGeom>
          <a:solidFill>
            <a:srgbClr val="D2DDF9"/>
          </a:solidFill>
          <a:ln w="7620">
            <a:solidFill>
              <a:srgbClr val="B8C3DF"/>
            </a:solidFill>
            <a:prstDash val="solid"/>
          </a:ln>
        </p:spPr>
      </p:sp>
      <p:sp>
        <p:nvSpPr>
          <p:cNvPr id="13" name="Text 10"/>
          <p:cNvSpPr/>
          <p:nvPr/>
        </p:nvSpPr>
        <p:spPr>
          <a:xfrm>
            <a:off x="864751" y="6298168"/>
            <a:ext cx="182642" cy="310039"/>
          </a:xfrm>
          <a:prstGeom prst="rect">
            <a:avLst/>
          </a:prstGeom>
          <a:noFill/>
          <a:ln/>
        </p:spPr>
        <p:txBody>
          <a:bodyPr wrap="none" lIns="0" tIns="0" rIns="0" bIns="0" rtlCol="0" anchor="t"/>
          <a:lstStyle/>
          <a:p>
            <a:pPr marL="0" indent="0" algn="ctr">
              <a:lnSpc>
                <a:spcPts val="2400"/>
              </a:lnSpc>
              <a:buNone/>
            </a:pPr>
            <a:r>
              <a:rPr lang="en-US" sz="2400" dirty="0">
                <a:solidFill>
                  <a:srgbClr val="404155"/>
                </a:solidFill>
                <a:latin typeface="Alexandria" pitchFamily="34" charset="0"/>
                <a:ea typeface="Alexandria" pitchFamily="34" charset="-122"/>
                <a:cs typeface="Alexandria" pitchFamily="34" charset="-120"/>
              </a:rPr>
              <a:t>3</a:t>
            </a:r>
            <a:endParaRPr lang="en-US" sz="2400" dirty="0"/>
          </a:p>
        </p:txBody>
      </p:sp>
      <p:sp>
        <p:nvSpPr>
          <p:cNvPr id="14" name="Text 11"/>
          <p:cNvSpPr/>
          <p:nvPr/>
        </p:nvSpPr>
        <p:spPr>
          <a:xfrm>
            <a:off x="1395293" y="6220658"/>
            <a:ext cx="3092648" cy="322898"/>
          </a:xfrm>
          <a:prstGeom prst="rect">
            <a:avLst/>
          </a:prstGeom>
          <a:noFill/>
          <a:ln/>
        </p:spPr>
        <p:txBody>
          <a:bodyPr wrap="none" lIns="0" tIns="0" rIns="0" bIns="0" rtlCol="0" anchor="t"/>
          <a:lstStyle/>
          <a:p>
            <a:pPr marL="0" indent="0">
              <a:lnSpc>
                <a:spcPts val="2500"/>
              </a:lnSpc>
              <a:buNone/>
            </a:pPr>
            <a:r>
              <a:rPr lang="en-US" sz="2000" dirty="0">
                <a:solidFill>
                  <a:srgbClr val="404155"/>
                </a:solidFill>
                <a:latin typeface="Alexandria" pitchFamily="34" charset="0"/>
                <a:ea typeface="Alexandria" pitchFamily="34" charset="-122"/>
                <a:cs typeface="Alexandria" pitchFamily="34" charset="-120"/>
              </a:rPr>
              <a:t>Quiz Taking &amp; Feedback</a:t>
            </a:r>
            <a:endParaRPr lang="en-US" sz="2000" dirty="0"/>
          </a:p>
        </p:txBody>
      </p:sp>
      <p:sp>
        <p:nvSpPr>
          <p:cNvPr id="15" name="Text 12"/>
          <p:cNvSpPr/>
          <p:nvPr/>
        </p:nvSpPr>
        <p:spPr>
          <a:xfrm>
            <a:off x="1395293" y="6667500"/>
            <a:ext cx="5816560" cy="661273"/>
          </a:xfrm>
          <a:prstGeom prst="rect">
            <a:avLst/>
          </a:prstGeom>
          <a:noFill/>
          <a:ln/>
        </p:spPr>
        <p:txBody>
          <a:bodyPr wrap="squar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Users can take quizzes, receive instant feedback on their performance, and review their answers.</a:t>
            </a:r>
            <a:endParaRPr lang="en-US" sz="1600" dirty="0"/>
          </a:p>
        </p:txBody>
      </p:sp>
      <p:sp>
        <p:nvSpPr>
          <p:cNvPr id="16" name="Shape 13"/>
          <p:cNvSpPr/>
          <p:nvPr/>
        </p:nvSpPr>
        <p:spPr>
          <a:xfrm>
            <a:off x="7418546" y="6220658"/>
            <a:ext cx="465058" cy="465058"/>
          </a:xfrm>
          <a:prstGeom prst="roundRect">
            <a:avLst>
              <a:gd name="adj" fmla="val 18670"/>
            </a:avLst>
          </a:prstGeom>
          <a:solidFill>
            <a:srgbClr val="D2DDF9"/>
          </a:solidFill>
          <a:ln w="7620">
            <a:solidFill>
              <a:srgbClr val="B8C3DF"/>
            </a:solidFill>
            <a:prstDash val="solid"/>
          </a:ln>
        </p:spPr>
      </p:sp>
      <p:sp>
        <p:nvSpPr>
          <p:cNvPr id="17" name="Text 14"/>
          <p:cNvSpPr/>
          <p:nvPr/>
        </p:nvSpPr>
        <p:spPr>
          <a:xfrm>
            <a:off x="7558445" y="6298168"/>
            <a:ext cx="185142" cy="310039"/>
          </a:xfrm>
          <a:prstGeom prst="rect">
            <a:avLst/>
          </a:prstGeom>
          <a:noFill/>
          <a:ln/>
        </p:spPr>
        <p:txBody>
          <a:bodyPr wrap="none" lIns="0" tIns="0" rIns="0" bIns="0" rtlCol="0" anchor="t"/>
          <a:lstStyle/>
          <a:p>
            <a:pPr marL="0" indent="0" algn="ctr">
              <a:lnSpc>
                <a:spcPts val="2400"/>
              </a:lnSpc>
              <a:buNone/>
            </a:pPr>
            <a:r>
              <a:rPr lang="en-US" sz="2400" dirty="0">
                <a:solidFill>
                  <a:srgbClr val="404155"/>
                </a:solidFill>
                <a:latin typeface="Alexandria" pitchFamily="34" charset="0"/>
                <a:ea typeface="Alexandria" pitchFamily="34" charset="-122"/>
                <a:cs typeface="Alexandria" pitchFamily="34" charset="-120"/>
              </a:rPr>
              <a:t>4</a:t>
            </a:r>
            <a:endParaRPr lang="en-US" sz="2400" dirty="0"/>
          </a:p>
        </p:txBody>
      </p:sp>
      <p:sp>
        <p:nvSpPr>
          <p:cNvPr id="18" name="Text 15"/>
          <p:cNvSpPr/>
          <p:nvPr/>
        </p:nvSpPr>
        <p:spPr>
          <a:xfrm>
            <a:off x="8090297" y="6220658"/>
            <a:ext cx="2584013" cy="322898"/>
          </a:xfrm>
          <a:prstGeom prst="rect">
            <a:avLst/>
          </a:prstGeom>
          <a:noFill/>
          <a:ln/>
        </p:spPr>
        <p:txBody>
          <a:bodyPr wrap="none" lIns="0" tIns="0" rIns="0" bIns="0" rtlCol="0" anchor="t"/>
          <a:lstStyle/>
          <a:p>
            <a:pPr marL="0" indent="0">
              <a:lnSpc>
                <a:spcPts val="2500"/>
              </a:lnSpc>
              <a:buNone/>
            </a:pPr>
            <a:r>
              <a:rPr lang="en-US" sz="2000" dirty="0">
                <a:solidFill>
                  <a:srgbClr val="404155"/>
                </a:solidFill>
                <a:latin typeface="Alexandria" pitchFamily="34" charset="0"/>
                <a:ea typeface="Alexandria" pitchFamily="34" charset="-122"/>
                <a:cs typeface="Alexandria" pitchFamily="34" charset="-120"/>
              </a:rPr>
              <a:t>Results &amp; Analytics</a:t>
            </a:r>
            <a:endParaRPr lang="en-US" sz="2000" dirty="0"/>
          </a:p>
        </p:txBody>
      </p:sp>
      <p:sp>
        <p:nvSpPr>
          <p:cNvPr id="19" name="Text 16"/>
          <p:cNvSpPr/>
          <p:nvPr/>
        </p:nvSpPr>
        <p:spPr>
          <a:xfrm>
            <a:off x="8090297" y="6667500"/>
            <a:ext cx="5816560" cy="991910"/>
          </a:xfrm>
          <a:prstGeom prst="rect">
            <a:avLst/>
          </a:prstGeom>
          <a:noFill/>
          <a:ln/>
        </p:spPr>
        <p:txBody>
          <a:bodyPr wrap="square" lIns="0" tIns="0" rIns="0" bIns="0" rtlCol="0" anchor="t"/>
          <a:lstStyle/>
          <a:p>
            <a:pPr marL="0" indent="0">
              <a:lnSpc>
                <a:spcPts val="2600"/>
              </a:lnSpc>
              <a:buNone/>
            </a:pPr>
            <a:r>
              <a:rPr lang="en-US" sz="1600" dirty="0">
                <a:solidFill>
                  <a:srgbClr val="404155"/>
                </a:solidFill>
                <a:latin typeface="Nobile" pitchFamily="34" charset="0"/>
                <a:ea typeface="Nobile" pitchFamily="34" charset="-122"/>
                <a:cs typeface="Nobile" pitchFamily="34" charset="-120"/>
              </a:rPr>
              <a:t>Comprehensive reports on quiz performance, including individual and group statistics, provide insights into learning progress, </a:t>
            </a:r>
            <a:r>
              <a:rPr lang="en-US" sz="1600" u="sng" dirty="0">
                <a:solidFill>
                  <a:srgbClr val="404155"/>
                </a:solidFill>
                <a:latin typeface="Nobile" pitchFamily="34" charset="0"/>
                <a:ea typeface="Nobile" pitchFamily="34" charset="-122"/>
                <a:cs typeface="Nobile" pitchFamily="34" charset="-120"/>
              </a:rPr>
              <a:t>is in progressing</a:t>
            </a:r>
            <a:r>
              <a:rPr lang="en-US" sz="1600" dirty="0">
                <a:solidFill>
                  <a:srgbClr val="404155"/>
                </a:solidFill>
                <a:latin typeface="Nobile" pitchFamily="34" charset="0"/>
                <a:ea typeface="Nobile" pitchFamily="34" charset="-122"/>
                <a:cs typeface="Nobile" pitchFamily="34" charset="-120"/>
              </a:rPr>
              <a:t>.</a:t>
            </a:r>
            <a:endParaRPr lang="en-US" sz="16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1942" y="7380397"/>
            <a:ext cx="2478458" cy="8492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850" y="355075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Alexandria" pitchFamily="34" charset="0"/>
                <a:ea typeface="Alexandria" pitchFamily="34" charset="-122"/>
                <a:cs typeface="Alexandria" pitchFamily="34" charset="-120"/>
              </a:rPr>
              <a:t>Database Setup</a:t>
            </a:r>
            <a:endParaRPr lang="en-US" sz="4450" dirty="0"/>
          </a:p>
        </p:txBody>
      </p:sp>
      <p:sp>
        <p:nvSpPr>
          <p:cNvPr id="3" name="Text 1"/>
          <p:cNvSpPr/>
          <p:nvPr/>
        </p:nvSpPr>
        <p:spPr>
          <a:xfrm>
            <a:off x="793910" y="455626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Alexandria" pitchFamily="34" charset="0"/>
                <a:ea typeface="Alexandria" pitchFamily="34" charset="-122"/>
                <a:cs typeface="Alexandria" pitchFamily="34" charset="-120"/>
              </a:rPr>
              <a:t>User Data</a:t>
            </a:r>
            <a:endParaRPr lang="en-US" sz="2200" dirty="0"/>
          </a:p>
        </p:txBody>
      </p:sp>
      <p:sp>
        <p:nvSpPr>
          <p:cNvPr id="4" name="Text 2"/>
          <p:cNvSpPr/>
          <p:nvPr/>
        </p:nvSpPr>
        <p:spPr>
          <a:xfrm>
            <a:off x="793910" y="5080576"/>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database stores user information, such as name, email, password, and profile settings.</a:t>
            </a:r>
            <a:endParaRPr lang="en-US" sz="1750" dirty="0"/>
          </a:p>
        </p:txBody>
      </p:sp>
      <p:sp>
        <p:nvSpPr>
          <p:cNvPr id="5" name="Text 3"/>
          <p:cNvSpPr/>
          <p:nvPr/>
        </p:nvSpPr>
        <p:spPr>
          <a:xfrm>
            <a:off x="5176767" y="449288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Alexandria" pitchFamily="34" charset="0"/>
                <a:ea typeface="Alexandria" pitchFamily="34" charset="-122"/>
                <a:cs typeface="Alexandria" pitchFamily="34" charset="-120"/>
              </a:rPr>
              <a:t>Quiz Data</a:t>
            </a:r>
            <a:endParaRPr lang="en-US" sz="2200" dirty="0"/>
          </a:p>
        </p:txBody>
      </p:sp>
      <p:sp>
        <p:nvSpPr>
          <p:cNvPr id="6" name="Text 4"/>
          <p:cNvSpPr/>
          <p:nvPr/>
        </p:nvSpPr>
        <p:spPr>
          <a:xfrm>
            <a:off x="5287761" y="5080576"/>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Quiz details, including title, description, subject, difficulty level, and associated questions, are managed within the database.</a:t>
            </a:r>
            <a:endParaRPr lang="en-US" sz="1750" dirty="0"/>
          </a:p>
        </p:txBody>
      </p:sp>
      <p:sp>
        <p:nvSpPr>
          <p:cNvPr id="7" name="Text 5"/>
          <p:cNvSpPr/>
          <p:nvPr/>
        </p:nvSpPr>
        <p:spPr>
          <a:xfrm>
            <a:off x="9781733" y="449123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Alexandria" pitchFamily="34" charset="0"/>
                <a:ea typeface="Alexandria" pitchFamily="34" charset="-122"/>
                <a:cs typeface="Alexandria" pitchFamily="34" charset="-120"/>
              </a:rPr>
              <a:t>Result Data</a:t>
            </a:r>
            <a:endParaRPr lang="en-US" sz="2200" dirty="0"/>
          </a:p>
        </p:txBody>
      </p:sp>
      <p:sp>
        <p:nvSpPr>
          <p:cNvPr id="8" name="Text 6"/>
          <p:cNvSpPr/>
          <p:nvPr/>
        </p:nvSpPr>
        <p:spPr>
          <a:xfrm>
            <a:off x="9781733" y="495633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User quiz scores, performance metrics, and attempt history are meticulously recorded for comprehensive analysis.</a:t>
            </a:r>
            <a:endParaRPr lang="en-US" sz="175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4133" y="7497048"/>
            <a:ext cx="2835355" cy="7325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789" y="0"/>
            <a:ext cx="12999999" cy="3343375"/>
          </a:xfrm>
          <a:prstGeom prst="rect">
            <a:avLst/>
          </a:prstGeom>
        </p:spPr>
      </p:pic>
      <p:sp>
        <p:nvSpPr>
          <p:cNvPr id="12" name="TextBox 11"/>
          <p:cNvSpPr txBox="1"/>
          <p:nvPr/>
        </p:nvSpPr>
        <p:spPr>
          <a:xfrm>
            <a:off x="793789" y="7142295"/>
            <a:ext cx="11206975" cy="369332"/>
          </a:xfrm>
          <a:prstGeom prst="rect">
            <a:avLst/>
          </a:prstGeom>
          <a:noFill/>
        </p:spPr>
        <p:txBody>
          <a:bodyPr wrap="square" rtlCol="0">
            <a:spAutoFit/>
          </a:bodyPr>
          <a:lstStyle/>
          <a:p>
            <a:r>
              <a:rPr lang="en-US" b="1" i="1" u="sng" dirty="0"/>
              <a:t>To creating and managing a  Data base we have used </a:t>
            </a:r>
            <a:r>
              <a:rPr lang="en-US" b="1" i="1" u="sng" dirty="0" err="1"/>
              <a:t>Jango</a:t>
            </a:r>
            <a:r>
              <a:rPr lang="en-US" b="1" i="1" u="sng" dirty="0"/>
              <a:t> , SQLite.</a:t>
            </a:r>
            <a:endParaRPr lang="en-IN" b="1" i="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991" y="6751205"/>
            <a:ext cx="2922409" cy="1478395"/>
          </a:xfrm>
          <a:prstGeom prst="rect">
            <a:avLst/>
          </a:prstGeom>
        </p:spPr>
      </p:pic>
      <p:pic>
        <p:nvPicPr>
          <p:cNvPr id="2" name="Image 0" descr="preencoded.png"/>
          <p:cNvPicPr>
            <a:picLocks noChangeAspect="1"/>
          </p:cNvPicPr>
          <p:nvPr/>
        </p:nvPicPr>
        <p:blipFill>
          <a:blip r:embed="rId4"/>
          <a:stretch>
            <a:fillRect/>
          </a:stretch>
        </p:blipFill>
        <p:spPr>
          <a:xfrm>
            <a:off x="9144000" y="0"/>
            <a:ext cx="5486400" cy="8229600"/>
          </a:xfrm>
          <a:prstGeom prst="rect">
            <a:avLst/>
          </a:prstGeom>
        </p:spPr>
      </p:pic>
      <p:sp>
        <p:nvSpPr>
          <p:cNvPr id="3" name="Text 0"/>
          <p:cNvSpPr/>
          <p:nvPr/>
        </p:nvSpPr>
        <p:spPr>
          <a:xfrm>
            <a:off x="793790" y="86856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Alexandria" pitchFamily="34" charset="0"/>
                <a:ea typeface="Alexandria" pitchFamily="34" charset="-122"/>
                <a:cs typeface="Alexandria" pitchFamily="34" charset="-120"/>
              </a:rPr>
              <a:t>Sign-up and Login</a:t>
            </a:r>
            <a:endParaRPr lang="en-US" sz="4450" dirty="0"/>
          </a:p>
        </p:txBody>
      </p:sp>
      <p:pic>
        <p:nvPicPr>
          <p:cNvPr id="4" name="Image 1" descr="preencoded.png"/>
          <p:cNvPicPr>
            <a:picLocks noChangeAspect="1"/>
          </p:cNvPicPr>
          <p:nvPr/>
        </p:nvPicPr>
        <p:blipFill>
          <a:blip r:embed="rId5"/>
          <a:stretch>
            <a:fillRect/>
          </a:stretch>
        </p:blipFill>
        <p:spPr>
          <a:xfrm>
            <a:off x="793790" y="1917502"/>
            <a:ext cx="1134070" cy="1814513"/>
          </a:xfrm>
          <a:prstGeom prst="rect">
            <a:avLst/>
          </a:prstGeom>
        </p:spPr>
      </p:pic>
      <p:sp>
        <p:nvSpPr>
          <p:cNvPr id="5" name="Text 1"/>
          <p:cNvSpPr/>
          <p:nvPr/>
        </p:nvSpPr>
        <p:spPr>
          <a:xfrm>
            <a:off x="2268022" y="21443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Registration</a:t>
            </a:r>
            <a:endParaRPr lang="en-US" sz="2200" dirty="0"/>
          </a:p>
        </p:txBody>
      </p:sp>
      <p:sp>
        <p:nvSpPr>
          <p:cNvPr id="6" name="Text 2"/>
          <p:cNvSpPr/>
          <p:nvPr/>
        </p:nvSpPr>
        <p:spPr>
          <a:xfrm>
            <a:off x="2268022" y="2634734"/>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New users can create accounts by providing basic details, such as name, email, and password.</a:t>
            </a:r>
            <a:endParaRPr lang="en-US" sz="1750" dirty="0"/>
          </a:p>
        </p:txBody>
      </p:sp>
      <p:pic>
        <p:nvPicPr>
          <p:cNvPr id="7" name="Image 2" descr="preencoded.png"/>
          <p:cNvPicPr>
            <a:picLocks noChangeAspect="1"/>
          </p:cNvPicPr>
          <p:nvPr/>
        </p:nvPicPr>
        <p:blipFill>
          <a:blip r:embed="rId6"/>
          <a:stretch>
            <a:fillRect/>
          </a:stretch>
        </p:blipFill>
        <p:spPr>
          <a:xfrm>
            <a:off x="793790" y="3732014"/>
            <a:ext cx="1134070" cy="1814513"/>
          </a:xfrm>
          <a:prstGeom prst="rect">
            <a:avLst/>
          </a:prstGeom>
        </p:spPr>
      </p:pic>
      <p:sp>
        <p:nvSpPr>
          <p:cNvPr id="8" name="Text 3"/>
          <p:cNvSpPr/>
          <p:nvPr/>
        </p:nvSpPr>
        <p:spPr>
          <a:xfrm>
            <a:off x="2268022" y="39588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cs typeface="Alexandria" pitchFamily="34" charset="-120"/>
              </a:rPr>
              <a:t>College students</a:t>
            </a:r>
            <a:endParaRPr lang="en-US" sz="2200" dirty="0"/>
          </a:p>
        </p:txBody>
      </p:sp>
      <p:sp>
        <p:nvSpPr>
          <p:cNvPr id="9" name="Text 4"/>
          <p:cNvSpPr/>
          <p:nvPr/>
        </p:nvSpPr>
        <p:spPr>
          <a:xfrm>
            <a:off x="2268022" y="4449247"/>
            <a:ext cx="6082189" cy="725805"/>
          </a:xfrm>
          <a:prstGeom prst="rect">
            <a:avLst/>
          </a:prstGeom>
          <a:noFill/>
          <a:ln/>
        </p:spPr>
        <p:txBody>
          <a:bodyPr wrap="square" lIns="0" tIns="0" rIns="0" bIns="0" rtlCol="0" anchor="t"/>
          <a:lstStyle/>
          <a:p>
            <a:pPr marL="0" indent="0" algn="l">
              <a:lnSpc>
                <a:spcPts val="2850"/>
              </a:lnSpc>
              <a:buNone/>
            </a:pPr>
            <a:r>
              <a:rPr lang="en-US" dirty="0"/>
              <a:t>As we are taking college student data by college so they can login via college id and password</a:t>
            </a:r>
          </a:p>
        </p:txBody>
      </p:sp>
      <p:pic>
        <p:nvPicPr>
          <p:cNvPr id="10" name="Image 3" descr="preencoded.png"/>
          <p:cNvPicPr>
            <a:picLocks noChangeAspect="1"/>
          </p:cNvPicPr>
          <p:nvPr/>
        </p:nvPicPr>
        <p:blipFill>
          <a:blip r:embed="rId7"/>
          <a:stretch>
            <a:fillRect/>
          </a:stretch>
        </p:blipFill>
        <p:spPr>
          <a:xfrm>
            <a:off x="793790" y="5546527"/>
            <a:ext cx="1134070" cy="1814513"/>
          </a:xfrm>
          <a:prstGeom prst="rect">
            <a:avLst/>
          </a:prstGeom>
        </p:spPr>
      </p:pic>
      <p:sp>
        <p:nvSpPr>
          <p:cNvPr id="11" name="Text 5"/>
          <p:cNvSpPr/>
          <p:nvPr/>
        </p:nvSpPr>
        <p:spPr>
          <a:xfrm>
            <a:off x="2268022" y="57733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Login &amp; Verification </a:t>
            </a:r>
            <a:endParaRPr lang="en-US" sz="2200" dirty="0"/>
          </a:p>
        </p:txBody>
      </p:sp>
      <p:sp>
        <p:nvSpPr>
          <p:cNvPr id="12" name="Text 6"/>
          <p:cNvSpPr/>
          <p:nvPr/>
        </p:nvSpPr>
        <p:spPr>
          <a:xfrm>
            <a:off x="2268022" y="6263759"/>
            <a:ext cx="6082189" cy="1681361"/>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rPr>
              <a:t>College student get verify by there id and password as we have there data as per new users there  data is verify because we get there data while they were registering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72001"/>
          </a:xfrm>
          <a:prstGeom prst="rect">
            <a:avLst/>
          </a:prstGeom>
        </p:spPr>
      </p:pic>
      <p:sp>
        <p:nvSpPr>
          <p:cNvPr id="3" name="Text 0"/>
          <p:cNvSpPr/>
          <p:nvPr/>
        </p:nvSpPr>
        <p:spPr>
          <a:xfrm>
            <a:off x="748070" y="3260884"/>
            <a:ext cx="5344001" cy="667941"/>
          </a:xfrm>
          <a:prstGeom prst="rect">
            <a:avLst/>
          </a:prstGeom>
          <a:noFill/>
          <a:ln/>
        </p:spPr>
        <p:txBody>
          <a:bodyPr wrap="none" lIns="0" tIns="0" rIns="0" bIns="0" rtlCol="0" anchor="t"/>
          <a:lstStyle/>
          <a:p>
            <a:pPr marL="0" indent="0">
              <a:lnSpc>
                <a:spcPts val="5250"/>
              </a:lnSpc>
              <a:buNone/>
            </a:pPr>
            <a:r>
              <a:rPr lang="en-US" sz="4200" dirty="0">
                <a:solidFill>
                  <a:srgbClr val="1B1B27"/>
                </a:solidFill>
                <a:latin typeface="Alexandria" pitchFamily="34" charset="0"/>
                <a:ea typeface="Alexandria" pitchFamily="34" charset="-122"/>
                <a:cs typeface="Alexandria" pitchFamily="34" charset="-120"/>
              </a:rPr>
              <a:t>Quiz Creation</a:t>
            </a:r>
            <a:endParaRPr lang="en-US" sz="4200" dirty="0"/>
          </a:p>
        </p:txBody>
      </p:sp>
      <p:sp>
        <p:nvSpPr>
          <p:cNvPr id="4" name="Shape 1"/>
          <p:cNvSpPr/>
          <p:nvPr/>
        </p:nvSpPr>
        <p:spPr>
          <a:xfrm>
            <a:off x="748070" y="4249460"/>
            <a:ext cx="6460331" cy="1588770"/>
          </a:xfrm>
          <a:prstGeom prst="roundRect">
            <a:avLst>
              <a:gd name="adj" fmla="val 5651"/>
            </a:avLst>
          </a:prstGeom>
          <a:solidFill>
            <a:srgbClr val="D2DDF9"/>
          </a:solidFill>
          <a:ln w="7620">
            <a:solidFill>
              <a:srgbClr val="B8C3DF"/>
            </a:solidFill>
            <a:prstDash val="solid"/>
          </a:ln>
        </p:spPr>
      </p:sp>
      <p:sp>
        <p:nvSpPr>
          <p:cNvPr id="5" name="Text 2"/>
          <p:cNvSpPr/>
          <p:nvPr/>
        </p:nvSpPr>
        <p:spPr>
          <a:xfrm>
            <a:off x="969407" y="4470797"/>
            <a:ext cx="2672001" cy="333970"/>
          </a:xfrm>
          <a:prstGeom prst="rect">
            <a:avLst/>
          </a:prstGeom>
          <a:noFill/>
          <a:ln/>
        </p:spPr>
        <p:txBody>
          <a:bodyPr wrap="none" lIns="0" tIns="0" rIns="0" bIns="0" rtlCol="0" anchor="t"/>
          <a:lstStyle/>
          <a:p>
            <a:pPr marL="0" indent="0">
              <a:lnSpc>
                <a:spcPts val="2600"/>
              </a:lnSpc>
              <a:buNone/>
            </a:pPr>
            <a:r>
              <a:rPr lang="en-US" sz="2100" dirty="0">
                <a:solidFill>
                  <a:srgbClr val="404155"/>
                </a:solidFill>
                <a:latin typeface="Alexandria" pitchFamily="34" charset="0"/>
                <a:ea typeface="Alexandria" pitchFamily="34" charset="-122"/>
                <a:cs typeface="Alexandria" pitchFamily="34" charset="-120"/>
              </a:rPr>
              <a:t>Question Types</a:t>
            </a:r>
            <a:endParaRPr lang="en-US" sz="2100" dirty="0"/>
          </a:p>
        </p:txBody>
      </p:sp>
      <p:sp>
        <p:nvSpPr>
          <p:cNvPr id="6" name="Text 3"/>
          <p:cNvSpPr/>
          <p:nvPr/>
        </p:nvSpPr>
        <p:spPr>
          <a:xfrm>
            <a:off x="969407" y="4932998"/>
            <a:ext cx="6017657" cy="683895"/>
          </a:xfrm>
          <a:prstGeom prst="rect">
            <a:avLst/>
          </a:prstGeom>
          <a:noFill/>
          <a:ln/>
        </p:spPr>
        <p:txBody>
          <a:bodyPr wrap="square" lIns="0" tIns="0" rIns="0" bIns="0" rtlCol="0" anchor="t"/>
          <a:lstStyle/>
          <a:p>
            <a:pPr marL="0" indent="0">
              <a:lnSpc>
                <a:spcPts val="2650"/>
              </a:lnSpc>
              <a:buNone/>
            </a:pPr>
            <a:r>
              <a:rPr lang="en-US" sz="1650" dirty="0">
                <a:solidFill>
                  <a:srgbClr val="404155"/>
                </a:solidFill>
                <a:latin typeface="Nobile" pitchFamily="34" charset="0"/>
                <a:ea typeface="Nobile" pitchFamily="34" charset="-122"/>
                <a:cs typeface="Nobile" pitchFamily="34" charset="-120"/>
              </a:rPr>
              <a:t>Multiple choice, true/false, fill-in-the-blank, and short answer questions support diverse learning objectives.</a:t>
            </a:r>
            <a:endParaRPr lang="en-US" sz="1650" dirty="0"/>
          </a:p>
        </p:txBody>
      </p:sp>
      <p:sp>
        <p:nvSpPr>
          <p:cNvPr id="7" name="Shape 4"/>
          <p:cNvSpPr/>
          <p:nvPr/>
        </p:nvSpPr>
        <p:spPr>
          <a:xfrm>
            <a:off x="7422118" y="4249460"/>
            <a:ext cx="6460331" cy="1588770"/>
          </a:xfrm>
          <a:prstGeom prst="roundRect">
            <a:avLst>
              <a:gd name="adj" fmla="val 5651"/>
            </a:avLst>
          </a:prstGeom>
          <a:solidFill>
            <a:srgbClr val="D2DDF9"/>
          </a:solidFill>
          <a:ln w="7620">
            <a:solidFill>
              <a:srgbClr val="B8C3DF"/>
            </a:solidFill>
            <a:prstDash val="solid"/>
          </a:ln>
        </p:spPr>
      </p:sp>
      <p:sp>
        <p:nvSpPr>
          <p:cNvPr id="8" name="Text 5"/>
          <p:cNvSpPr/>
          <p:nvPr/>
        </p:nvSpPr>
        <p:spPr>
          <a:xfrm>
            <a:off x="7643455" y="4470797"/>
            <a:ext cx="2672001" cy="333970"/>
          </a:xfrm>
          <a:prstGeom prst="rect">
            <a:avLst/>
          </a:prstGeom>
          <a:noFill/>
          <a:ln/>
        </p:spPr>
        <p:txBody>
          <a:bodyPr wrap="none" lIns="0" tIns="0" rIns="0" bIns="0" rtlCol="0" anchor="t"/>
          <a:lstStyle/>
          <a:p>
            <a:pPr marL="0" indent="0">
              <a:lnSpc>
                <a:spcPts val="2600"/>
              </a:lnSpc>
              <a:buNone/>
            </a:pPr>
            <a:r>
              <a:rPr lang="en-US" sz="2100" dirty="0">
                <a:solidFill>
                  <a:srgbClr val="404155"/>
                </a:solidFill>
                <a:latin typeface="Alexandria" pitchFamily="34" charset="0"/>
                <a:ea typeface="Alexandria" pitchFamily="34" charset="-122"/>
                <a:cs typeface="Alexandria" pitchFamily="34" charset="-120"/>
              </a:rPr>
              <a:t>Difficulty Levels</a:t>
            </a:r>
            <a:endParaRPr lang="en-US" sz="2100" dirty="0"/>
          </a:p>
        </p:txBody>
      </p:sp>
      <p:sp>
        <p:nvSpPr>
          <p:cNvPr id="9" name="Text 6"/>
          <p:cNvSpPr/>
          <p:nvPr/>
        </p:nvSpPr>
        <p:spPr>
          <a:xfrm>
            <a:off x="7643455" y="4932998"/>
            <a:ext cx="6017657" cy="683895"/>
          </a:xfrm>
          <a:prstGeom prst="rect">
            <a:avLst/>
          </a:prstGeom>
          <a:noFill/>
          <a:ln/>
        </p:spPr>
        <p:txBody>
          <a:bodyPr wrap="square" lIns="0" tIns="0" rIns="0" bIns="0" rtlCol="0" anchor="t"/>
          <a:lstStyle/>
          <a:p>
            <a:pPr marL="0" indent="0">
              <a:lnSpc>
                <a:spcPts val="2650"/>
              </a:lnSpc>
              <a:buNone/>
            </a:pPr>
            <a:r>
              <a:rPr lang="en-US" sz="1650" dirty="0">
                <a:solidFill>
                  <a:srgbClr val="404155"/>
                </a:solidFill>
                <a:latin typeface="Nobile" pitchFamily="34" charset="0"/>
                <a:ea typeface="Nobile" pitchFamily="34" charset="-122"/>
                <a:cs typeface="Nobile" pitchFamily="34" charset="-120"/>
              </a:rPr>
              <a:t>Categorize quizzes and questions into difficulty levels to personalize learning experiences.</a:t>
            </a:r>
            <a:endParaRPr lang="en-US" sz="1650" dirty="0"/>
          </a:p>
        </p:txBody>
      </p:sp>
      <p:sp>
        <p:nvSpPr>
          <p:cNvPr id="10" name="Shape 7"/>
          <p:cNvSpPr/>
          <p:nvPr/>
        </p:nvSpPr>
        <p:spPr>
          <a:xfrm>
            <a:off x="748070" y="6051947"/>
            <a:ext cx="6460331" cy="1588770"/>
          </a:xfrm>
          <a:prstGeom prst="roundRect">
            <a:avLst>
              <a:gd name="adj" fmla="val 5651"/>
            </a:avLst>
          </a:prstGeom>
          <a:solidFill>
            <a:srgbClr val="D2DDF9"/>
          </a:solidFill>
          <a:ln w="7620">
            <a:solidFill>
              <a:srgbClr val="B8C3DF"/>
            </a:solidFill>
            <a:prstDash val="solid"/>
          </a:ln>
        </p:spPr>
      </p:sp>
      <p:sp>
        <p:nvSpPr>
          <p:cNvPr id="11" name="Text 8"/>
          <p:cNvSpPr/>
          <p:nvPr/>
        </p:nvSpPr>
        <p:spPr>
          <a:xfrm>
            <a:off x="969407" y="6273284"/>
            <a:ext cx="2672001" cy="333970"/>
          </a:xfrm>
          <a:prstGeom prst="rect">
            <a:avLst/>
          </a:prstGeom>
          <a:noFill/>
          <a:ln/>
        </p:spPr>
        <p:txBody>
          <a:bodyPr wrap="none" lIns="0" tIns="0" rIns="0" bIns="0" rtlCol="0" anchor="t"/>
          <a:lstStyle/>
          <a:p>
            <a:pPr marL="0" indent="0">
              <a:lnSpc>
                <a:spcPts val="2600"/>
              </a:lnSpc>
              <a:buNone/>
            </a:pPr>
            <a:r>
              <a:rPr lang="en-US" sz="2100" dirty="0">
                <a:solidFill>
                  <a:srgbClr val="404155"/>
                </a:solidFill>
                <a:latin typeface="Alexandria" pitchFamily="34" charset="0"/>
                <a:ea typeface="Alexandria" pitchFamily="34" charset="-122"/>
                <a:cs typeface="Alexandria" pitchFamily="34" charset="-120"/>
              </a:rPr>
              <a:t>Time Limits</a:t>
            </a:r>
            <a:endParaRPr lang="en-US" sz="2100" dirty="0"/>
          </a:p>
        </p:txBody>
      </p:sp>
      <p:sp>
        <p:nvSpPr>
          <p:cNvPr id="12" name="Text 9"/>
          <p:cNvSpPr/>
          <p:nvPr/>
        </p:nvSpPr>
        <p:spPr>
          <a:xfrm>
            <a:off x="969407" y="6735485"/>
            <a:ext cx="6017657" cy="683895"/>
          </a:xfrm>
          <a:prstGeom prst="rect">
            <a:avLst/>
          </a:prstGeom>
          <a:noFill/>
          <a:ln/>
        </p:spPr>
        <p:txBody>
          <a:bodyPr wrap="square" lIns="0" tIns="0" rIns="0" bIns="0" rtlCol="0" anchor="t"/>
          <a:lstStyle/>
          <a:p>
            <a:pPr marL="0" indent="0">
              <a:lnSpc>
                <a:spcPts val="2650"/>
              </a:lnSpc>
              <a:buNone/>
            </a:pPr>
            <a:r>
              <a:rPr lang="en-US" sz="1650" dirty="0">
                <a:solidFill>
                  <a:srgbClr val="404155"/>
                </a:solidFill>
                <a:latin typeface="Nobile" pitchFamily="34" charset="0"/>
                <a:ea typeface="Nobile" pitchFamily="34" charset="-122"/>
                <a:cs typeface="Nobile" pitchFamily="34" charset="-120"/>
              </a:rPr>
              <a:t>Set time limits for quizzes to encourage focused learning and time management skills.</a:t>
            </a:r>
            <a:endParaRPr lang="en-US" sz="1650" dirty="0"/>
          </a:p>
        </p:txBody>
      </p:sp>
      <p:sp>
        <p:nvSpPr>
          <p:cNvPr id="13" name="Shape 10"/>
          <p:cNvSpPr/>
          <p:nvPr/>
        </p:nvSpPr>
        <p:spPr>
          <a:xfrm>
            <a:off x="7422118" y="6051947"/>
            <a:ext cx="6460331" cy="1588770"/>
          </a:xfrm>
          <a:prstGeom prst="roundRect">
            <a:avLst>
              <a:gd name="adj" fmla="val 5651"/>
            </a:avLst>
          </a:prstGeom>
          <a:solidFill>
            <a:srgbClr val="D2DDF9"/>
          </a:solidFill>
          <a:ln w="7620">
            <a:solidFill>
              <a:srgbClr val="B8C3DF"/>
            </a:solidFill>
            <a:prstDash val="solid"/>
          </a:ln>
        </p:spPr>
      </p:sp>
      <p:sp>
        <p:nvSpPr>
          <p:cNvPr id="14" name="Text 11"/>
          <p:cNvSpPr/>
          <p:nvPr/>
        </p:nvSpPr>
        <p:spPr>
          <a:xfrm>
            <a:off x="7643455" y="6273284"/>
            <a:ext cx="2737961" cy="333970"/>
          </a:xfrm>
          <a:prstGeom prst="rect">
            <a:avLst/>
          </a:prstGeom>
          <a:noFill/>
          <a:ln/>
        </p:spPr>
        <p:txBody>
          <a:bodyPr wrap="none" lIns="0" tIns="0" rIns="0" bIns="0" rtlCol="0" anchor="t"/>
          <a:lstStyle/>
          <a:p>
            <a:pPr marL="0" indent="0">
              <a:lnSpc>
                <a:spcPts val="2600"/>
              </a:lnSpc>
              <a:buNone/>
            </a:pPr>
            <a:r>
              <a:rPr lang="en-US" sz="2100" dirty="0">
                <a:solidFill>
                  <a:srgbClr val="404155"/>
                </a:solidFill>
                <a:latin typeface="Alexandria" pitchFamily="34" charset="0"/>
                <a:ea typeface="Alexandria" pitchFamily="34" charset="-122"/>
                <a:cs typeface="Alexandria" pitchFamily="34" charset="-120"/>
              </a:rPr>
              <a:t>Feedback &amp; Answers</a:t>
            </a:r>
            <a:endParaRPr lang="en-US" sz="2100" dirty="0"/>
          </a:p>
        </p:txBody>
      </p:sp>
      <p:sp>
        <p:nvSpPr>
          <p:cNvPr id="15" name="Text 12"/>
          <p:cNvSpPr/>
          <p:nvPr/>
        </p:nvSpPr>
        <p:spPr>
          <a:xfrm>
            <a:off x="7643455" y="6735485"/>
            <a:ext cx="6017657" cy="683895"/>
          </a:xfrm>
          <a:prstGeom prst="rect">
            <a:avLst/>
          </a:prstGeom>
          <a:noFill/>
          <a:ln/>
        </p:spPr>
        <p:txBody>
          <a:bodyPr wrap="square" lIns="0" tIns="0" rIns="0" bIns="0" rtlCol="0" anchor="t"/>
          <a:lstStyle/>
          <a:p>
            <a:pPr marL="0" indent="0">
              <a:lnSpc>
                <a:spcPts val="2650"/>
              </a:lnSpc>
              <a:buNone/>
            </a:pPr>
            <a:r>
              <a:rPr lang="en-US" sz="1650" dirty="0">
                <a:solidFill>
                  <a:srgbClr val="404155"/>
                </a:solidFill>
                <a:latin typeface="Nobile" pitchFamily="34" charset="0"/>
                <a:ea typeface="Nobile" pitchFamily="34" charset="-122"/>
                <a:cs typeface="Nobile" pitchFamily="34" charset="-120"/>
              </a:rPr>
              <a:t>Provide immediate feedback to users after each question and display correct answers.</a:t>
            </a:r>
            <a:endParaRPr lang="en-US" sz="165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1191" y="7768948"/>
            <a:ext cx="3989209" cy="3916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38426" y="748546"/>
            <a:ext cx="5275064" cy="659368"/>
          </a:xfrm>
          <a:prstGeom prst="rect">
            <a:avLst/>
          </a:prstGeom>
          <a:noFill/>
          <a:ln/>
        </p:spPr>
        <p:txBody>
          <a:bodyPr wrap="none" lIns="0" tIns="0" rIns="0" bIns="0" rtlCol="0" anchor="t"/>
          <a:lstStyle/>
          <a:p>
            <a:pPr marL="0" indent="0">
              <a:lnSpc>
                <a:spcPts val="5150"/>
              </a:lnSpc>
              <a:buNone/>
            </a:pPr>
            <a:r>
              <a:rPr lang="en-US" sz="4150" dirty="0">
                <a:solidFill>
                  <a:srgbClr val="1B1B27"/>
                </a:solidFill>
                <a:latin typeface="Alexandria" pitchFamily="34" charset="0"/>
                <a:ea typeface="Alexandria" pitchFamily="34" charset="-122"/>
                <a:cs typeface="Alexandria" pitchFamily="34" charset="-120"/>
              </a:rPr>
              <a:t>Ongoing Work</a:t>
            </a:r>
            <a:endParaRPr lang="en-US" sz="4150" dirty="0"/>
          </a:p>
        </p:txBody>
      </p:sp>
      <p:sp>
        <p:nvSpPr>
          <p:cNvPr id="4" name="Shape 1"/>
          <p:cNvSpPr/>
          <p:nvPr/>
        </p:nvSpPr>
        <p:spPr>
          <a:xfrm>
            <a:off x="1043464" y="1724382"/>
            <a:ext cx="22860" cy="5756553"/>
          </a:xfrm>
          <a:prstGeom prst="roundRect">
            <a:avLst>
              <a:gd name="adj" fmla="val 387669"/>
            </a:avLst>
          </a:prstGeom>
          <a:solidFill>
            <a:srgbClr val="B8C3DF"/>
          </a:solidFill>
          <a:ln/>
        </p:spPr>
      </p:sp>
      <p:sp>
        <p:nvSpPr>
          <p:cNvPr id="5" name="Shape 2"/>
          <p:cNvSpPr/>
          <p:nvPr/>
        </p:nvSpPr>
        <p:spPr>
          <a:xfrm>
            <a:off x="1269385" y="2187535"/>
            <a:ext cx="738426" cy="22860"/>
          </a:xfrm>
          <a:prstGeom prst="roundRect">
            <a:avLst>
              <a:gd name="adj" fmla="val 387669"/>
            </a:avLst>
          </a:prstGeom>
          <a:solidFill>
            <a:srgbClr val="B8C3DF"/>
          </a:solidFill>
          <a:ln/>
        </p:spPr>
      </p:sp>
      <p:sp>
        <p:nvSpPr>
          <p:cNvPr id="6" name="Shape 3"/>
          <p:cNvSpPr/>
          <p:nvPr/>
        </p:nvSpPr>
        <p:spPr>
          <a:xfrm>
            <a:off x="817543" y="1961674"/>
            <a:ext cx="474702" cy="474702"/>
          </a:xfrm>
          <a:prstGeom prst="roundRect">
            <a:avLst>
              <a:gd name="adj" fmla="val 18669"/>
            </a:avLst>
          </a:prstGeom>
          <a:solidFill>
            <a:srgbClr val="D2DDF9"/>
          </a:solidFill>
          <a:ln w="7620">
            <a:solidFill>
              <a:srgbClr val="B8C3DF"/>
            </a:solidFill>
            <a:prstDash val="solid"/>
          </a:ln>
        </p:spPr>
      </p:sp>
      <p:sp>
        <p:nvSpPr>
          <p:cNvPr id="7" name="Text 4"/>
          <p:cNvSpPr/>
          <p:nvPr/>
        </p:nvSpPr>
        <p:spPr>
          <a:xfrm>
            <a:off x="995541" y="2040731"/>
            <a:ext cx="118705" cy="316468"/>
          </a:xfrm>
          <a:prstGeom prst="rect">
            <a:avLst/>
          </a:prstGeom>
          <a:noFill/>
          <a:ln/>
        </p:spPr>
        <p:txBody>
          <a:bodyPr wrap="none" lIns="0" tIns="0" rIns="0" bIns="0" rtlCol="0" anchor="t"/>
          <a:lstStyle/>
          <a:p>
            <a:pPr marL="0" indent="0" algn="ctr">
              <a:lnSpc>
                <a:spcPts val="2450"/>
              </a:lnSpc>
              <a:buNone/>
            </a:pPr>
            <a:r>
              <a:rPr lang="en-US" sz="2450" dirty="0">
                <a:solidFill>
                  <a:srgbClr val="404155"/>
                </a:solidFill>
                <a:latin typeface="Alexandria" pitchFamily="34" charset="0"/>
                <a:ea typeface="Alexandria" pitchFamily="34" charset="-122"/>
                <a:cs typeface="Alexandria" pitchFamily="34" charset="-120"/>
              </a:rPr>
              <a:t>1</a:t>
            </a:r>
            <a:endParaRPr lang="en-US" sz="2450" dirty="0"/>
          </a:p>
        </p:txBody>
      </p:sp>
      <p:sp>
        <p:nvSpPr>
          <p:cNvPr id="8" name="Text 5"/>
          <p:cNvSpPr/>
          <p:nvPr/>
        </p:nvSpPr>
        <p:spPr>
          <a:xfrm>
            <a:off x="2215396" y="1935361"/>
            <a:ext cx="2637473" cy="329565"/>
          </a:xfrm>
          <a:prstGeom prst="rect">
            <a:avLst/>
          </a:prstGeom>
          <a:noFill/>
          <a:ln/>
        </p:spPr>
        <p:txBody>
          <a:bodyPr wrap="none" lIns="0" tIns="0" rIns="0" bIns="0" rtlCol="0" anchor="t"/>
          <a:lstStyle/>
          <a:p>
            <a:pPr marL="0" indent="0" algn="l">
              <a:lnSpc>
                <a:spcPts val="2550"/>
              </a:lnSpc>
              <a:buNone/>
            </a:pPr>
            <a:r>
              <a:rPr lang="en-US" sz="2050" dirty="0">
                <a:solidFill>
                  <a:srgbClr val="404155"/>
                </a:solidFill>
                <a:latin typeface="Alexandria" pitchFamily="34" charset="0"/>
                <a:ea typeface="Alexandria" pitchFamily="34" charset="-122"/>
                <a:cs typeface="Alexandria" pitchFamily="34" charset="-120"/>
              </a:rPr>
              <a:t>Marks Calculation</a:t>
            </a:r>
            <a:endParaRPr lang="en-US" sz="2050" dirty="0"/>
          </a:p>
        </p:txBody>
      </p:sp>
      <p:sp>
        <p:nvSpPr>
          <p:cNvPr id="9" name="Text 6"/>
          <p:cNvSpPr/>
          <p:nvPr/>
        </p:nvSpPr>
        <p:spPr>
          <a:xfrm>
            <a:off x="2215396" y="2391489"/>
            <a:ext cx="6190178" cy="675084"/>
          </a:xfrm>
          <a:prstGeom prst="rect">
            <a:avLst/>
          </a:prstGeom>
          <a:noFill/>
          <a:ln/>
        </p:spPr>
        <p:txBody>
          <a:bodyPr wrap="squar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Develop robust algorithms for accurate marks calculation based on question weights and user responses.</a:t>
            </a:r>
            <a:endParaRPr lang="en-US" sz="1650" dirty="0"/>
          </a:p>
        </p:txBody>
      </p:sp>
      <p:sp>
        <p:nvSpPr>
          <p:cNvPr id="10" name="Shape 7"/>
          <p:cNvSpPr/>
          <p:nvPr/>
        </p:nvSpPr>
        <p:spPr>
          <a:xfrm>
            <a:off x="1269385" y="3951684"/>
            <a:ext cx="738426" cy="22860"/>
          </a:xfrm>
          <a:prstGeom prst="roundRect">
            <a:avLst>
              <a:gd name="adj" fmla="val 387669"/>
            </a:avLst>
          </a:prstGeom>
          <a:solidFill>
            <a:srgbClr val="B8C3DF"/>
          </a:solidFill>
          <a:ln/>
        </p:spPr>
      </p:sp>
      <p:sp>
        <p:nvSpPr>
          <p:cNvPr id="11" name="Shape 8"/>
          <p:cNvSpPr/>
          <p:nvPr/>
        </p:nvSpPr>
        <p:spPr>
          <a:xfrm>
            <a:off x="817543" y="3725823"/>
            <a:ext cx="474702" cy="474702"/>
          </a:xfrm>
          <a:prstGeom prst="roundRect">
            <a:avLst>
              <a:gd name="adj" fmla="val 18669"/>
            </a:avLst>
          </a:prstGeom>
          <a:solidFill>
            <a:srgbClr val="D2DDF9"/>
          </a:solidFill>
          <a:ln w="7620">
            <a:solidFill>
              <a:srgbClr val="B8C3DF"/>
            </a:solidFill>
            <a:prstDash val="solid"/>
          </a:ln>
        </p:spPr>
      </p:sp>
      <p:sp>
        <p:nvSpPr>
          <p:cNvPr id="12" name="Text 9"/>
          <p:cNvSpPr/>
          <p:nvPr/>
        </p:nvSpPr>
        <p:spPr>
          <a:xfrm>
            <a:off x="962323" y="3804880"/>
            <a:ext cx="185142" cy="316468"/>
          </a:xfrm>
          <a:prstGeom prst="rect">
            <a:avLst/>
          </a:prstGeom>
          <a:noFill/>
          <a:ln/>
        </p:spPr>
        <p:txBody>
          <a:bodyPr wrap="none" lIns="0" tIns="0" rIns="0" bIns="0" rtlCol="0" anchor="t"/>
          <a:lstStyle/>
          <a:p>
            <a:pPr marL="0" indent="0" algn="ctr">
              <a:lnSpc>
                <a:spcPts val="2450"/>
              </a:lnSpc>
              <a:buNone/>
            </a:pPr>
            <a:r>
              <a:rPr lang="en-US" sz="2450" dirty="0">
                <a:solidFill>
                  <a:srgbClr val="404155"/>
                </a:solidFill>
                <a:latin typeface="Alexandria" pitchFamily="34" charset="0"/>
                <a:ea typeface="Alexandria" pitchFamily="34" charset="-122"/>
                <a:cs typeface="Alexandria" pitchFamily="34" charset="-120"/>
              </a:rPr>
              <a:t>2</a:t>
            </a:r>
            <a:endParaRPr lang="en-US" sz="2450" dirty="0"/>
          </a:p>
        </p:txBody>
      </p:sp>
      <p:sp>
        <p:nvSpPr>
          <p:cNvPr id="13" name="Text 10"/>
          <p:cNvSpPr/>
          <p:nvPr/>
        </p:nvSpPr>
        <p:spPr>
          <a:xfrm>
            <a:off x="2215396" y="3699510"/>
            <a:ext cx="2637473" cy="329565"/>
          </a:xfrm>
          <a:prstGeom prst="rect">
            <a:avLst/>
          </a:prstGeom>
          <a:noFill/>
          <a:ln/>
        </p:spPr>
        <p:txBody>
          <a:bodyPr wrap="none" lIns="0" tIns="0" rIns="0" bIns="0" rtlCol="0" anchor="t"/>
          <a:lstStyle/>
          <a:p>
            <a:pPr marL="0" indent="0" algn="l">
              <a:lnSpc>
                <a:spcPts val="2550"/>
              </a:lnSpc>
              <a:buNone/>
            </a:pPr>
            <a:r>
              <a:rPr lang="en-US" sz="2050" dirty="0">
                <a:solidFill>
                  <a:srgbClr val="404155"/>
                </a:solidFill>
                <a:latin typeface="Alexandria" pitchFamily="34" charset="0"/>
                <a:ea typeface="Alexandria" pitchFamily="34" charset="-122"/>
                <a:cs typeface="Alexandria" pitchFamily="34" charset="-120"/>
              </a:rPr>
              <a:t>Report Generation</a:t>
            </a:r>
            <a:endParaRPr lang="en-US" sz="2050" dirty="0"/>
          </a:p>
        </p:txBody>
      </p:sp>
      <p:sp>
        <p:nvSpPr>
          <p:cNvPr id="14" name="Text 11"/>
          <p:cNvSpPr/>
          <p:nvPr/>
        </p:nvSpPr>
        <p:spPr>
          <a:xfrm>
            <a:off x="2215396" y="4155638"/>
            <a:ext cx="6190178" cy="1012627"/>
          </a:xfrm>
          <a:prstGeom prst="rect">
            <a:avLst/>
          </a:prstGeom>
          <a:noFill/>
          <a:ln/>
        </p:spPr>
        <p:txBody>
          <a:bodyPr wrap="squar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Create detailed reports summarizing user performance on quizzes, including overall score, question-wise analysis, and feedback.</a:t>
            </a:r>
            <a:endParaRPr lang="en-US" sz="1650" dirty="0"/>
          </a:p>
        </p:txBody>
      </p:sp>
      <p:sp>
        <p:nvSpPr>
          <p:cNvPr id="15" name="Shape 12"/>
          <p:cNvSpPr/>
          <p:nvPr/>
        </p:nvSpPr>
        <p:spPr>
          <a:xfrm>
            <a:off x="1269385" y="6053376"/>
            <a:ext cx="738426" cy="22860"/>
          </a:xfrm>
          <a:prstGeom prst="roundRect">
            <a:avLst>
              <a:gd name="adj" fmla="val 387669"/>
            </a:avLst>
          </a:prstGeom>
          <a:solidFill>
            <a:srgbClr val="B8C3DF"/>
          </a:solidFill>
          <a:ln/>
        </p:spPr>
      </p:sp>
      <p:sp>
        <p:nvSpPr>
          <p:cNvPr id="16" name="Shape 13"/>
          <p:cNvSpPr/>
          <p:nvPr/>
        </p:nvSpPr>
        <p:spPr>
          <a:xfrm>
            <a:off x="817543" y="5827514"/>
            <a:ext cx="474702" cy="474702"/>
          </a:xfrm>
          <a:prstGeom prst="roundRect">
            <a:avLst>
              <a:gd name="adj" fmla="val 18669"/>
            </a:avLst>
          </a:prstGeom>
          <a:solidFill>
            <a:srgbClr val="D2DDF9"/>
          </a:solidFill>
          <a:ln w="7620">
            <a:solidFill>
              <a:srgbClr val="B8C3DF"/>
            </a:solidFill>
            <a:prstDash val="solid"/>
          </a:ln>
        </p:spPr>
      </p:sp>
      <p:sp>
        <p:nvSpPr>
          <p:cNvPr id="17" name="Text 14"/>
          <p:cNvSpPr/>
          <p:nvPr/>
        </p:nvSpPr>
        <p:spPr>
          <a:xfrm>
            <a:off x="961727" y="5906572"/>
            <a:ext cx="186333" cy="316468"/>
          </a:xfrm>
          <a:prstGeom prst="rect">
            <a:avLst/>
          </a:prstGeom>
          <a:noFill/>
          <a:ln/>
        </p:spPr>
        <p:txBody>
          <a:bodyPr wrap="none" lIns="0" tIns="0" rIns="0" bIns="0" rtlCol="0" anchor="t"/>
          <a:lstStyle/>
          <a:p>
            <a:pPr marL="0" indent="0" algn="ctr">
              <a:lnSpc>
                <a:spcPts val="2450"/>
              </a:lnSpc>
              <a:buNone/>
            </a:pPr>
            <a:r>
              <a:rPr lang="en-US" sz="2450" dirty="0">
                <a:solidFill>
                  <a:srgbClr val="404155"/>
                </a:solidFill>
                <a:latin typeface="Alexandria" pitchFamily="34" charset="0"/>
                <a:ea typeface="Alexandria" pitchFamily="34" charset="-122"/>
                <a:cs typeface="Alexandria" pitchFamily="34" charset="-120"/>
              </a:rPr>
              <a:t>3</a:t>
            </a:r>
            <a:endParaRPr lang="en-US" sz="2450" dirty="0"/>
          </a:p>
        </p:txBody>
      </p:sp>
      <p:sp>
        <p:nvSpPr>
          <p:cNvPr id="18" name="Text 15"/>
          <p:cNvSpPr/>
          <p:nvPr/>
        </p:nvSpPr>
        <p:spPr>
          <a:xfrm>
            <a:off x="2215396" y="5801201"/>
            <a:ext cx="2966918" cy="329565"/>
          </a:xfrm>
          <a:prstGeom prst="rect">
            <a:avLst/>
          </a:prstGeom>
          <a:noFill/>
          <a:ln/>
        </p:spPr>
        <p:txBody>
          <a:bodyPr wrap="none" lIns="0" tIns="0" rIns="0" bIns="0" rtlCol="0" anchor="t"/>
          <a:lstStyle/>
          <a:p>
            <a:pPr marL="0" indent="0" algn="l">
              <a:lnSpc>
                <a:spcPts val="2550"/>
              </a:lnSpc>
              <a:buNone/>
            </a:pPr>
            <a:r>
              <a:rPr lang="en-US" sz="2050" dirty="0">
                <a:solidFill>
                  <a:srgbClr val="404155"/>
                </a:solidFill>
                <a:latin typeface="Alexandria" pitchFamily="34" charset="0"/>
                <a:ea typeface="Alexandria" pitchFamily="34" charset="-122"/>
                <a:cs typeface="Alexandria" pitchFamily="34" charset="-120"/>
              </a:rPr>
              <a:t>Performance Analytics</a:t>
            </a:r>
            <a:endParaRPr lang="en-US" sz="2050" dirty="0"/>
          </a:p>
        </p:txBody>
      </p:sp>
      <p:sp>
        <p:nvSpPr>
          <p:cNvPr id="19" name="Text 16"/>
          <p:cNvSpPr/>
          <p:nvPr/>
        </p:nvSpPr>
        <p:spPr>
          <a:xfrm>
            <a:off x="2215396" y="6257330"/>
            <a:ext cx="6190178" cy="1012627"/>
          </a:xfrm>
          <a:prstGeom prst="rect">
            <a:avLst/>
          </a:prstGeom>
          <a:noFill/>
          <a:ln/>
        </p:spPr>
        <p:txBody>
          <a:bodyPr wrap="squar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Implement analytics dashboards to visualize user progress, identify areas for improvement, and monitor overall platform usage.</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46281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Alexandria" pitchFamily="34" charset="0"/>
                <a:ea typeface="Alexandria" pitchFamily="34" charset="-122"/>
                <a:cs typeface="Alexandria" pitchFamily="34" charset="-120"/>
              </a:rPr>
              <a:t>Report Generation</a:t>
            </a:r>
            <a:endParaRPr lang="en-US" sz="4450" dirty="0"/>
          </a:p>
        </p:txBody>
      </p:sp>
      <p:pic>
        <p:nvPicPr>
          <p:cNvPr id="4" name="Image 1" descr="preencoded.png"/>
          <p:cNvPicPr>
            <a:picLocks noChangeAspect="1"/>
          </p:cNvPicPr>
          <p:nvPr/>
        </p:nvPicPr>
        <p:blipFill>
          <a:blip r:embed="rId4"/>
          <a:stretch>
            <a:fillRect/>
          </a:stretch>
        </p:blipFill>
        <p:spPr>
          <a:xfrm>
            <a:off x="793790" y="4511754"/>
            <a:ext cx="566976" cy="566976"/>
          </a:xfrm>
          <a:prstGeom prst="rect">
            <a:avLst/>
          </a:prstGeom>
        </p:spPr>
      </p:pic>
      <p:sp>
        <p:nvSpPr>
          <p:cNvPr id="5" name="Text 1"/>
          <p:cNvSpPr/>
          <p:nvPr/>
        </p:nvSpPr>
        <p:spPr>
          <a:xfrm>
            <a:off x="793790" y="53055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Overall Score</a:t>
            </a:r>
            <a:endParaRPr lang="en-US" sz="2200" dirty="0"/>
          </a:p>
        </p:txBody>
      </p:sp>
      <p:sp>
        <p:nvSpPr>
          <p:cNvPr id="6" name="Text 2"/>
          <p:cNvSpPr/>
          <p:nvPr/>
        </p:nvSpPr>
        <p:spPr>
          <a:xfrm>
            <a:off x="793790" y="5795963"/>
            <a:ext cx="3005495"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report should display the user's overall score on the quiz.</a:t>
            </a:r>
            <a:endParaRPr lang="en-US" sz="1750" dirty="0"/>
          </a:p>
        </p:txBody>
      </p:sp>
      <p:pic>
        <p:nvPicPr>
          <p:cNvPr id="7" name="Image 2" descr="preencoded.png"/>
          <p:cNvPicPr>
            <a:picLocks noChangeAspect="1"/>
          </p:cNvPicPr>
          <p:nvPr/>
        </p:nvPicPr>
        <p:blipFill>
          <a:blip r:embed="rId5"/>
          <a:stretch>
            <a:fillRect/>
          </a:stretch>
        </p:blipFill>
        <p:spPr>
          <a:xfrm>
            <a:off x="4139446" y="4511754"/>
            <a:ext cx="566976" cy="566976"/>
          </a:xfrm>
          <a:prstGeom prst="rect">
            <a:avLst/>
          </a:prstGeom>
        </p:spPr>
      </p:pic>
      <p:sp>
        <p:nvSpPr>
          <p:cNvPr id="8" name="Text 3"/>
          <p:cNvSpPr/>
          <p:nvPr/>
        </p:nvSpPr>
        <p:spPr>
          <a:xfrm>
            <a:off x="4139446" y="5305544"/>
            <a:ext cx="3005614" cy="708660"/>
          </a:xfrm>
          <a:prstGeom prst="rect">
            <a:avLst/>
          </a:prstGeom>
          <a:noFill/>
          <a:ln/>
        </p:spPr>
        <p:txBody>
          <a:bodyPr wrap="squar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Question-wise Analysis</a:t>
            </a:r>
            <a:endParaRPr lang="en-US" sz="2200" dirty="0"/>
          </a:p>
        </p:txBody>
      </p:sp>
      <p:sp>
        <p:nvSpPr>
          <p:cNvPr id="9" name="Text 4"/>
          <p:cNvSpPr/>
          <p:nvPr/>
        </p:nvSpPr>
        <p:spPr>
          <a:xfrm>
            <a:off x="4139446" y="6150293"/>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Break down the user's performance on each question, indicating correct and incorrect answers.</a:t>
            </a:r>
            <a:endParaRPr lang="en-US" sz="1750" dirty="0"/>
          </a:p>
        </p:txBody>
      </p:sp>
      <p:pic>
        <p:nvPicPr>
          <p:cNvPr id="10" name="Image 3" descr="preencoded.png"/>
          <p:cNvPicPr>
            <a:picLocks noChangeAspect="1"/>
          </p:cNvPicPr>
          <p:nvPr/>
        </p:nvPicPr>
        <p:blipFill>
          <a:blip r:embed="rId6"/>
          <a:stretch>
            <a:fillRect/>
          </a:stretch>
        </p:blipFill>
        <p:spPr>
          <a:xfrm>
            <a:off x="7485221" y="4511754"/>
            <a:ext cx="566976" cy="566976"/>
          </a:xfrm>
          <a:prstGeom prst="rect">
            <a:avLst/>
          </a:prstGeom>
        </p:spPr>
      </p:pic>
      <p:sp>
        <p:nvSpPr>
          <p:cNvPr id="11" name="Text 5"/>
          <p:cNvSpPr/>
          <p:nvPr/>
        </p:nvSpPr>
        <p:spPr>
          <a:xfrm>
            <a:off x="7485221" y="53055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Feedback</a:t>
            </a:r>
            <a:endParaRPr lang="en-US" sz="2200" dirty="0"/>
          </a:p>
        </p:txBody>
      </p:sp>
      <p:sp>
        <p:nvSpPr>
          <p:cNvPr id="12" name="Text 6"/>
          <p:cNvSpPr/>
          <p:nvPr/>
        </p:nvSpPr>
        <p:spPr>
          <a:xfrm>
            <a:off x="7485221" y="5795963"/>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Provide specific feedback on the user's answers, highlighting strengths and areas for improvement.</a:t>
            </a:r>
            <a:endParaRPr lang="en-US" sz="1750" dirty="0"/>
          </a:p>
        </p:txBody>
      </p:sp>
      <p:pic>
        <p:nvPicPr>
          <p:cNvPr id="13" name="Image 4" descr="preencoded.png"/>
          <p:cNvPicPr>
            <a:picLocks noChangeAspect="1"/>
          </p:cNvPicPr>
          <p:nvPr/>
        </p:nvPicPr>
        <p:blipFill>
          <a:blip r:embed="rId7"/>
          <a:stretch>
            <a:fillRect/>
          </a:stretch>
        </p:blipFill>
        <p:spPr>
          <a:xfrm>
            <a:off x="10830997" y="4511754"/>
            <a:ext cx="566976" cy="566976"/>
          </a:xfrm>
          <a:prstGeom prst="rect">
            <a:avLst/>
          </a:prstGeom>
        </p:spPr>
      </p:pic>
      <p:sp>
        <p:nvSpPr>
          <p:cNvPr id="14" name="Text 7"/>
          <p:cNvSpPr/>
          <p:nvPr/>
        </p:nvSpPr>
        <p:spPr>
          <a:xfrm>
            <a:off x="10830997" y="53055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Time Taken</a:t>
            </a:r>
            <a:endParaRPr lang="en-US" sz="2200" dirty="0"/>
          </a:p>
        </p:txBody>
      </p:sp>
      <p:sp>
        <p:nvSpPr>
          <p:cNvPr id="15" name="Text 8"/>
          <p:cNvSpPr/>
          <p:nvPr/>
        </p:nvSpPr>
        <p:spPr>
          <a:xfrm>
            <a:off x="10830997" y="5795963"/>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Include the time taken by the user to complete the quiz.</a:t>
            </a:r>
            <a:endParaRPr lang="en-US" sz="1750" dirty="0"/>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07431" y="6955034"/>
            <a:ext cx="2322969" cy="11751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00" y="6946516"/>
            <a:ext cx="2536329" cy="1283084"/>
          </a:xfrm>
          <a:prstGeom prst="rect">
            <a:avLst/>
          </a:prstGeom>
        </p:spPr>
      </p:pic>
      <p:pic>
        <p:nvPicPr>
          <p:cNvPr id="2" name="Image 0" descr="preencoded.png"/>
          <p:cNvPicPr>
            <a:picLocks noChangeAspect="1"/>
          </p:cNvPicPr>
          <p:nvPr/>
        </p:nvPicPr>
        <p:blipFill>
          <a:blip r:embed="rId4"/>
          <a:stretch>
            <a:fillRect/>
          </a:stretch>
        </p:blipFill>
        <p:spPr>
          <a:xfrm>
            <a:off x="9144000" y="0"/>
            <a:ext cx="5486400" cy="8229600"/>
          </a:xfrm>
          <a:prstGeom prst="rect">
            <a:avLst/>
          </a:prstGeom>
        </p:spPr>
      </p:pic>
      <p:sp>
        <p:nvSpPr>
          <p:cNvPr id="3" name="Text 0"/>
          <p:cNvSpPr/>
          <p:nvPr/>
        </p:nvSpPr>
        <p:spPr>
          <a:xfrm>
            <a:off x="793790" y="743903"/>
            <a:ext cx="6281618"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Alexandria" pitchFamily="34" charset="0"/>
                <a:ea typeface="Alexandria" pitchFamily="34" charset="-122"/>
                <a:cs typeface="Alexandria" pitchFamily="34" charset="-120"/>
              </a:rPr>
              <a:t>Future Enhancements</a:t>
            </a:r>
            <a:endParaRPr lang="en-US" sz="4450" dirty="0"/>
          </a:p>
        </p:txBody>
      </p:sp>
      <p:sp>
        <p:nvSpPr>
          <p:cNvPr id="4" name="Shape 1"/>
          <p:cNvSpPr/>
          <p:nvPr/>
        </p:nvSpPr>
        <p:spPr>
          <a:xfrm>
            <a:off x="793790" y="2047994"/>
            <a:ext cx="510302" cy="510302"/>
          </a:xfrm>
          <a:prstGeom prst="roundRect">
            <a:avLst>
              <a:gd name="adj" fmla="val 18669"/>
            </a:avLst>
          </a:prstGeom>
          <a:solidFill>
            <a:srgbClr val="D2DDF9"/>
          </a:solidFill>
          <a:ln w="7620">
            <a:solidFill>
              <a:srgbClr val="B8C3DF"/>
            </a:solidFill>
            <a:prstDash val="solid"/>
          </a:ln>
        </p:spPr>
      </p:sp>
      <p:sp>
        <p:nvSpPr>
          <p:cNvPr id="5" name="Text 2"/>
          <p:cNvSpPr/>
          <p:nvPr/>
        </p:nvSpPr>
        <p:spPr>
          <a:xfrm>
            <a:off x="985123" y="2133005"/>
            <a:ext cx="127635"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Alexandria" pitchFamily="34" charset="0"/>
                <a:ea typeface="Alexandria" pitchFamily="34" charset="-122"/>
                <a:cs typeface="Alexandria" pitchFamily="34" charset="-120"/>
              </a:rPr>
              <a:t>1</a:t>
            </a:r>
            <a:endParaRPr lang="en-US" sz="2650" dirty="0"/>
          </a:p>
        </p:txBody>
      </p:sp>
      <p:sp>
        <p:nvSpPr>
          <p:cNvPr id="6" name="Text 3"/>
          <p:cNvSpPr/>
          <p:nvPr/>
        </p:nvSpPr>
        <p:spPr>
          <a:xfrm>
            <a:off x="1530906" y="2047994"/>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404155"/>
                </a:solidFill>
                <a:latin typeface="Alexandria" pitchFamily="34" charset="0"/>
                <a:ea typeface="Alexandria" pitchFamily="34" charset="-122"/>
                <a:cs typeface="Alexandria" pitchFamily="34" charset="-120"/>
              </a:rPr>
              <a:t>Advanced Proctoring Tools</a:t>
            </a:r>
            <a:endParaRPr lang="en-US" sz="2200" dirty="0"/>
          </a:p>
        </p:txBody>
      </p:sp>
      <p:sp>
        <p:nvSpPr>
          <p:cNvPr id="7" name="Text 4"/>
          <p:cNvSpPr/>
          <p:nvPr/>
        </p:nvSpPr>
        <p:spPr>
          <a:xfrm>
            <a:off x="1530906" y="2892743"/>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Implement features to prevent cheating during online exams, ensuring fair and accurate assessment.</a:t>
            </a:r>
            <a:endParaRPr lang="en-US" sz="1750" dirty="0"/>
          </a:p>
        </p:txBody>
      </p:sp>
      <p:sp>
        <p:nvSpPr>
          <p:cNvPr id="8" name="Shape 5"/>
          <p:cNvSpPr/>
          <p:nvPr/>
        </p:nvSpPr>
        <p:spPr>
          <a:xfrm>
            <a:off x="4685467" y="2047994"/>
            <a:ext cx="510302" cy="510302"/>
          </a:xfrm>
          <a:prstGeom prst="roundRect">
            <a:avLst>
              <a:gd name="adj" fmla="val 18669"/>
            </a:avLst>
          </a:prstGeom>
          <a:solidFill>
            <a:srgbClr val="D2DDF9"/>
          </a:solidFill>
          <a:ln w="7620">
            <a:solidFill>
              <a:srgbClr val="B8C3DF"/>
            </a:solidFill>
            <a:prstDash val="solid"/>
          </a:ln>
        </p:spPr>
      </p:sp>
      <p:sp>
        <p:nvSpPr>
          <p:cNvPr id="9" name="Text 6"/>
          <p:cNvSpPr/>
          <p:nvPr/>
        </p:nvSpPr>
        <p:spPr>
          <a:xfrm>
            <a:off x="4841081" y="2133005"/>
            <a:ext cx="199072"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Alexandria" pitchFamily="34" charset="0"/>
                <a:ea typeface="Alexandria" pitchFamily="34" charset="-122"/>
                <a:cs typeface="Alexandria" pitchFamily="34" charset="-120"/>
              </a:rPr>
              <a:t>2</a:t>
            </a:r>
            <a:endParaRPr lang="en-US" sz="2650" dirty="0"/>
          </a:p>
        </p:txBody>
      </p:sp>
      <p:sp>
        <p:nvSpPr>
          <p:cNvPr id="10" name="Text 7"/>
          <p:cNvSpPr/>
          <p:nvPr/>
        </p:nvSpPr>
        <p:spPr>
          <a:xfrm>
            <a:off x="5422583" y="2047994"/>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404155"/>
                </a:solidFill>
                <a:latin typeface="Alexandria" pitchFamily="34" charset="0"/>
                <a:ea typeface="Alexandria" pitchFamily="34" charset="-122"/>
                <a:cs typeface="Alexandria" pitchFamily="34" charset="-120"/>
              </a:rPr>
              <a:t>Collaborative Learning Features</a:t>
            </a:r>
            <a:endParaRPr lang="en-US" sz="2200" dirty="0"/>
          </a:p>
        </p:txBody>
      </p:sp>
      <p:sp>
        <p:nvSpPr>
          <p:cNvPr id="11" name="Text 8"/>
          <p:cNvSpPr/>
          <p:nvPr/>
        </p:nvSpPr>
        <p:spPr>
          <a:xfrm>
            <a:off x="5422583" y="2892743"/>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Enable users to collaborate on quizzes, share notes, and engage in peer-to-peer learning.</a:t>
            </a:r>
            <a:endParaRPr lang="en-US" sz="1750" dirty="0"/>
          </a:p>
        </p:txBody>
      </p:sp>
      <p:sp>
        <p:nvSpPr>
          <p:cNvPr id="12" name="Shape 9"/>
          <p:cNvSpPr/>
          <p:nvPr/>
        </p:nvSpPr>
        <p:spPr>
          <a:xfrm>
            <a:off x="793790" y="4826318"/>
            <a:ext cx="510302" cy="510302"/>
          </a:xfrm>
          <a:prstGeom prst="roundRect">
            <a:avLst>
              <a:gd name="adj" fmla="val 18669"/>
            </a:avLst>
          </a:prstGeom>
          <a:solidFill>
            <a:srgbClr val="D2DDF9"/>
          </a:solidFill>
          <a:ln w="7620">
            <a:solidFill>
              <a:srgbClr val="B8C3DF"/>
            </a:solidFill>
            <a:prstDash val="solid"/>
          </a:ln>
        </p:spPr>
      </p:sp>
      <p:sp>
        <p:nvSpPr>
          <p:cNvPr id="13" name="Text 10"/>
          <p:cNvSpPr/>
          <p:nvPr/>
        </p:nvSpPr>
        <p:spPr>
          <a:xfrm>
            <a:off x="948690" y="4911328"/>
            <a:ext cx="200382"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Alexandria" pitchFamily="34" charset="0"/>
                <a:ea typeface="Alexandria" pitchFamily="34" charset="-122"/>
                <a:cs typeface="Alexandria" pitchFamily="34" charset="-120"/>
              </a:rPr>
              <a:t>3</a:t>
            </a:r>
            <a:endParaRPr lang="en-US" sz="2650" dirty="0"/>
          </a:p>
        </p:txBody>
      </p:sp>
      <p:sp>
        <p:nvSpPr>
          <p:cNvPr id="14" name="Text 11"/>
          <p:cNvSpPr/>
          <p:nvPr/>
        </p:nvSpPr>
        <p:spPr>
          <a:xfrm>
            <a:off x="1530906" y="4826318"/>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404155"/>
                </a:solidFill>
                <a:latin typeface="Alexandria" pitchFamily="34" charset="0"/>
                <a:ea typeface="Alexandria" pitchFamily="34" charset="-122"/>
                <a:cs typeface="Alexandria" pitchFamily="34" charset="-120"/>
              </a:rPr>
              <a:t>Personalized Learning Paths</a:t>
            </a:r>
            <a:endParaRPr lang="en-US" sz="2200" dirty="0"/>
          </a:p>
        </p:txBody>
      </p:sp>
      <p:sp>
        <p:nvSpPr>
          <p:cNvPr id="15" name="Text 12"/>
          <p:cNvSpPr/>
          <p:nvPr/>
        </p:nvSpPr>
        <p:spPr>
          <a:xfrm>
            <a:off x="1530906" y="5671066"/>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Develop adaptive learning systems that tailor quiz recommendations based on user performance and learning needs.</a:t>
            </a:r>
            <a:endParaRPr lang="en-US" sz="1750" dirty="0"/>
          </a:p>
        </p:txBody>
      </p:sp>
      <p:sp>
        <p:nvSpPr>
          <p:cNvPr id="16" name="Shape 13"/>
          <p:cNvSpPr/>
          <p:nvPr/>
        </p:nvSpPr>
        <p:spPr>
          <a:xfrm>
            <a:off x="4685467" y="4826318"/>
            <a:ext cx="510302" cy="510302"/>
          </a:xfrm>
          <a:prstGeom prst="roundRect">
            <a:avLst>
              <a:gd name="adj" fmla="val 18669"/>
            </a:avLst>
          </a:prstGeom>
          <a:solidFill>
            <a:srgbClr val="D2DDF9"/>
          </a:solidFill>
          <a:ln w="7620">
            <a:solidFill>
              <a:srgbClr val="B8C3DF"/>
            </a:solidFill>
            <a:prstDash val="solid"/>
          </a:ln>
        </p:spPr>
      </p:sp>
      <p:sp>
        <p:nvSpPr>
          <p:cNvPr id="17" name="Text 14"/>
          <p:cNvSpPr/>
          <p:nvPr/>
        </p:nvSpPr>
        <p:spPr>
          <a:xfrm>
            <a:off x="4839057" y="4911328"/>
            <a:ext cx="203121"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Alexandria" pitchFamily="34" charset="0"/>
                <a:ea typeface="Alexandria" pitchFamily="34" charset="-122"/>
                <a:cs typeface="Alexandria" pitchFamily="34" charset="-120"/>
              </a:rPr>
              <a:t>4</a:t>
            </a:r>
            <a:endParaRPr lang="en-US" sz="2650" dirty="0"/>
          </a:p>
        </p:txBody>
      </p:sp>
      <p:sp>
        <p:nvSpPr>
          <p:cNvPr id="18" name="Text 15"/>
          <p:cNvSpPr/>
          <p:nvPr/>
        </p:nvSpPr>
        <p:spPr>
          <a:xfrm>
            <a:off x="5422583" y="4826318"/>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404155"/>
                </a:solidFill>
                <a:latin typeface="Alexandria" pitchFamily="34" charset="0"/>
                <a:ea typeface="Alexandria" pitchFamily="34" charset="-122"/>
                <a:cs typeface="Alexandria" pitchFamily="34" charset="-120"/>
              </a:rPr>
              <a:t>Performance Reports</a:t>
            </a:r>
            <a:endParaRPr lang="en-US" sz="2200" dirty="0"/>
          </a:p>
        </p:txBody>
      </p:sp>
      <p:sp>
        <p:nvSpPr>
          <p:cNvPr id="19" name="Text 16"/>
          <p:cNvSpPr/>
          <p:nvPr/>
        </p:nvSpPr>
        <p:spPr>
          <a:xfrm>
            <a:off x="5422583" y="5671066"/>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Provide comprehensive performance reports for educators, including class-level analytics and student progress tracking.</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02526" y="486141"/>
            <a:ext cx="9166303" cy="982287"/>
          </a:xfrm>
          <a:prstGeom prst="rect">
            <a:avLst/>
          </a:prstGeom>
          <a:noFill/>
          <a:ln/>
        </p:spPr>
        <p:txBody>
          <a:bodyPr wrap="none" lIns="0" tIns="0" rIns="0" bIns="0" rtlCol="0" anchor="t"/>
          <a:lstStyle/>
          <a:p>
            <a:pPr marL="0" indent="0">
              <a:lnSpc>
                <a:spcPts val="5000"/>
              </a:lnSpc>
              <a:buNone/>
            </a:pPr>
            <a:r>
              <a:rPr lang="en-US" sz="4800" dirty="0"/>
              <a:t>Visit Website for Further Detailed</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4231" y="6951656"/>
            <a:ext cx="2526169" cy="127794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257" y="3224365"/>
            <a:ext cx="6341249" cy="282023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526" y="3224365"/>
            <a:ext cx="6418430" cy="2786722"/>
          </a:xfrm>
          <a:prstGeom prst="rect">
            <a:avLst/>
          </a:prstGeom>
        </p:spPr>
      </p:pic>
      <p:sp>
        <p:nvSpPr>
          <p:cNvPr id="23" name="TextBox 22"/>
          <p:cNvSpPr txBox="1"/>
          <p:nvPr/>
        </p:nvSpPr>
        <p:spPr>
          <a:xfrm>
            <a:off x="702526" y="1550019"/>
            <a:ext cx="12589728" cy="923330"/>
          </a:xfrm>
          <a:prstGeom prst="rect">
            <a:avLst/>
          </a:prstGeom>
          <a:noFill/>
        </p:spPr>
        <p:txBody>
          <a:bodyPr wrap="square" rtlCol="0">
            <a:spAutoFit/>
          </a:bodyPr>
          <a:lstStyle/>
          <a:p>
            <a:r>
              <a:rPr lang="en-US" dirty="0"/>
              <a:t>You can visit our official website as well for getting more information related to our mini project </a:t>
            </a:r>
            <a:r>
              <a:rPr lang="en-US" dirty="0" err="1"/>
              <a:t>QuizKTC</a:t>
            </a:r>
            <a:r>
              <a:rPr lang="en-US" dirty="0"/>
              <a:t> here we have mentioned all about our project you will also get updated  about current development there , there is also we have discussed about </a:t>
            </a:r>
            <a:r>
              <a:rPr lang="en-US" dirty="0" err="1"/>
              <a:t>futuuer</a:t>
            </a:r>
            <a:r>
              <a:rPr lang="en-US" dirty="0"/>
              <a:t> plans related to our website and many more.</a:t>
            </a:r>
            <a:endParaRPr lang="en-IN" dirty="0"/>
          </a:p>
        </p:txBody>
      </p:sp>
      <p:sp>
        <p:nvSpPr>
          <p:cNvPr id="25" name="TextBox 24"/>
          <p:cNvSpPr txBox="1"/>
          <p:nvPr/>
        </p:nvSpPr>
        <p:spPr>
          <a:xfrm>
            <a:off x="5631365" y="6762103"/>
            <a:ext cx="4382430" cy="923330"/>
          </a:xfrm>
          <a:prstGeom prst="rect">
            <a:avLst/>
          </a:prstGeom>
          <a:noFill/>
        </p:spPr>
        <p:txBody>
          <a:bodyPr wrap="square" rtlCol="0">
            <a:spAutoFit/>
          </a:bodyPr>
          <a:lstStyle/>
          <a:p>
            <a:r>
              <a:rPr lang="en-US" sz="5400" dirty="0"/>
              <a:t>Thank You !!</a:t>
            </a:r>
            <a:endParaRPr lang="en-IN"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626</Words>
  <Application>Microsoft Office PowerPoint</Application>
  <PresentationFormat>Custom</PresentationFormat>
  <Paragraphs>83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Alexandria</vt:lpstr>
      <vt:lpstr>Arial</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 Rehman Kalsekar</cp:lastModifiedBy>
  <cp:revision>7</cp:revision>
  <dcterms:created xsi:type="dcterms:W3CDTF">2024-09-18T18:13:59Z</dcterms:created>
  <dcterms:modified xsi:type="dcterms:W3CDTF">2024-09-25T10:29:06Z</dcterms:modified>
</cp:coreProperties>
</file>