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9298-07EB-48B8-8AE7-C151E30F7A9E}" type="datetimeFigureOut">
              <a:rPr lang="es-CO" smtClean="0"/>
              <a:t>09/11/2015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E4B1-859D-4A36-A348-E316AA670486}" type="slidenum">
              <a:rPr lang="es-CO" smtClean="0"/>
              <a:t>‹Nº›</a:t>
            </a:fld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9298-07EB-48B8-8AE7-C151E30F7A9E}" type="datetimeFigureOut">
              <a:rPr lang="es-CO" smtClean="0"/>
              <a:t>09/11/2015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E4B1-859D-4A36-A348-E316AA670486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9298-07EB-48B8-8AE7-C151E30F7A9E}" type="datetimeFigureOut">
              <a:rPr lang="es-CO" smtClean="0"/>
              <a:t>09/11/2015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E4B1-859D-4A36-A348-E316AA670486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9298-07EB-48B8-8AE7-C151E30F7A9E}" type="datetimeFigureOut">
              <a:rPr lang="es-CO" smtClean="0"/>
              <a:t>09/11/2015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E4B1-859D-4A36-A348-E316AA670486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9298-07EB-48B8-8AE7-C151E30F7A9E}" type="datetimeFigureOut">
              <a:rPr lang="es-CO" smtClean="0"/>
              <a:t>09/11/2015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E4B1-859D-4A36-A348-E316AA670486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9298-07EB-48B8-8AE7-C151E30F7A9E}" type="datetimeFigureOut">
              <a:rPr lang="es-CO" smtClean="0"/>
              <a:t>09/11/2015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E4B1-859D-4A36-A348-E316AA670486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9298-07EB-48B8-8AE7-C151E30F7A9E}" type="datetimeFigureOut">
              <a:rPr lang="es-CO" smtClean="0"/>
              <a:t>09/11/2015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E4B1-859D-4A36-A348-E316AA670486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9298-07EB-48B8-8AE7-C151E30F7A9E}" type="datetimeFigureOut">
              <a:rPr lang="es-CO" smtClean="0"/>
              <a:t>09/11/2015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E4B1-859D-4A36-A348-E316AA670486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9298-07EB-48B8-8AE7-C151E30F7A9E}" type="datetimeFigureOut">
              <a:rPr lang="es-CO" smtClean="0"/>
              <a:t>09/11/2015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E4B1-859D-4A36-A348-E316AA670486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9298-07EB-48B8-8AE7-C151E30F7A9E}" type="datetimeFigureOut">
              <a:rPr lang="es-CO" smtClean="0"/>
              <a:t>09/11/2015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E4B1-859D-4A36-A348-E316AA670486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9298-07EB-48B8-8AE7-C151E30F7A9E}" type="datetimeFigureOut">
              <a:rPr lang="es-CO" smtClean="0"/>
              <a:t>09/11/2015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E4B1-859D-4A36-A348-E316AA670486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82B9298-07EB-48B8-8AE7-C151E30F7A9E}" type="datetimeFigureOut">
              <a:rPr lang="es-CO" smtClean="0"/>
              <a:t>09/11/2015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7BCEE4B1-859D-4A36-A348-E316AA670486}" type="slidenum">
              <a:rPr lang="es-CO" smtClean="0"/>
              <a:t>‹Nº›</a:t>
            </a:fld>
            <a:endParaRPr lang="es-CO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sz="5400" dirty="0" smtClean="0">
                <a:latin typeface="Arial" pitchFamily="34" charset="0"/>
                <a:cs typeface="Arial" pitchFamily="34" charset="0"/>
              </a:rPr>
              <a:t>DSDM</a:t>
            </a:r>
            <a:endParaRPr lang="es-CO" sz="5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>
                <a:effectLst/>
                <a:latin typeface="Arial" pitchFamily="34" charset="0"/>
                <a:cs typeface="Arial" pitchFamily="34" charset="0"/>
              </a:rPr>
              <a:t>METODOLOGIA AGIL DYNAMIC SYSTEM DEVELOPMENT METHOD (DSDM)</a:t>
            </a:r>
            <a:r>
              <a:rPr lang="es-CO" dirty="0">
                <a:effectLst/>
              </a:rPr>
              <a:t/>
            </a:r>
            <a:br>
              <a:rPr lang="es-CO" dirty="0">
                <a:effectLst/>
              </a:rPr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53908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Procesos del ciclo de desarrollo DSDM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CO" sz="2400" dirty="0">
                <a:latin typeface="Arial" pitchFamily="34" charset="0"/>
                <a:cs typeface="Arial" pitchFamily="34" charset="0"/>
              </a:rPr>
              <a:t>El ciclo de desarrollo de DSDM está compuesto de 5 fases, precedidas de un pre-proyecto y un </a:t>
            </a:r>
            <a:r>
              <a:rPr lang="es-CO" sz="2400" dirty="0" smtClean="0">
                <a:latin typeface="Arial" pitchFamily="34" charset="0"/>
                <a:cs typeface="Arial" pitchFamily="34" charset="0"/>
              </a:rPr>
              <a:t>post-proyecto . Pre-proyecto</a:t>
            </a:r>
            <a:endParaRPr lang="es-CO" sz="2400" dirty="0">
              <a:latin typeface="Arial" pitchFamily="34" charset="0"/>
              <a:cs typeface="Arial" pitchFamily="34" charset="0"/>
            </a:endParaRPr>
          </a:p>
          <a:p>
            <a:r>
              <a:rPr lang="es-CO" sz="2400" dirty="0">
                <a:latin typeface="Arial" pitchFamily="34" charset="0"/>
                <a:cs typeface="Arial" pitchFamily="34" charset="0"/>
              </a:rPr>
              <a:t>Estudio de viabilidad</a:t>
            </a:r>
          </a:p>
          <a:p>
            <a:r>
              <a:rPr lang="es-CO" sz="2400" dirty="0">
                <a:latin typeface="Arial" pitchFamily="34" charset="0"/>
                <a:cs typeface="Arial" pitchFamily="34" charset="0"/>
              </a:rPr>
              <a:t>Estudio de negocio</a:t>
            </a:r>
          </a:p>
          <a:p>
            <a:r>
              <a:rPr lang="es-CO" sz="2400" dirty="0">
                <a:latin typeface="Arial" pitchFamily="34" charset="0"/>
                <a:cs typeface="Arial" pitchFamily="34" charset="0"/>
              </a:rPr>
              <a:t>Iteración de modelado funcional</a:t>
            </a:r>
          </a:p>
          <a:p>
            <a:r>
              <a:rPr lang="es-CO" sz="2400" dirty="0">
                <a:latin typeface="Arial" pitchFamily="34" charset="0"/>
                <a:cs typeface="Arial" pitchFamily="34" charset="0"/>
              </a:rPr>
              <a:t>Iteración de diseño y desarrollo</a:t>
            </a:r>
          </a:p>
          <a:p>
            <a:r>
              <a:rPr lang="es-CO" sz="2400" dirty="0">
                <a:latin typeface="Arial" pitchFamily="34" charset="0"/>
                <a:cs typeface="Arial" pitchFamily="34" charset="0"/>
              </a:rPr>
              <a:t>Implementación</a:t>
            </a:r>
          </a:p>
          <a:p>
            <a:r>
              <a:rPr lang="es-CO" sz="2400" dirty="0">
                <a:latin typeface="Arial" pitchFamily="34" charset="0"/>
                <a:cs typeface="Arial" pitchFamily="34" charset="0"/>
              </a:rPr>
              <a:t>Post-desarrollo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4329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400" b="1" dirty="0">
                <a:latin typeface="Arial" pitchFamily="34" charset="0"/>
                <a:cs typeface="Arial" pitchFamily="34" charset="0"/>
              </a:rPr>
              <a:t>Los cinco procesos centrales se suelen representar con el siguiente </a:t>
            </a:r>
            <a:r>
              <a:rPr lang="es-CO" sz="2400" b="1" dirty="0" smtClean="0">
                <a:latin typeface="Arial" pitchFamily="34" charset="0"/>
                <a:cs typeface="Arial" pitchFamily="34" charset="0"/>
              </a:rPr>
              <a:t>gráfico</a:t>
            </a:r>
            <a:endParaRPr lang="es-CO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600200"/>
            <a:ext cx="6448277" cy="4461792"/>
          </a:xfrm>
        </p:spPr>
      </p:pic>
    </p:spTree>
    <p:extLst>
      <p:ext uri="{BB962C8B-B14F-4D97-AF65-F5344CB8AC3E}">
        <p14:creationId xmlns:p14="http://schemas.microsoft.com/office/powerpoint/2010/main" val="105857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sz="3200" b="1" dirty="0">
                <a:latin typeface="Arial" pitchFamily="34" charset="0"/>
                <a:cs typeface="Arial" pitchFamily="34" charset="0"/>
              </a:rPr>
              <a:t>¿ que es ?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400" dirty="0">
                <a:latin typeface="Arial" pitchFamily="34" charset="0"/>
                <a:cs typeface="Arial" pitchFamily="34" charset="0"/>
              </a:rPr>
              <a:t>El método de desarrollo de sistemas dinámicos (en inglés </a:t>
            </a:r>
            <a:r>
              <a:rPr lang="es-CO" sz="2400" dirty="0" err="1">
                <a:latin typeface="Arial" pitchFamily="34" charset="0"/>
                <a:cs typeface="Arial" pitchFamily="34" charset="0"/>
              </a:rPr>
              <a:t>Dynamic</a:t>
            </a:r>
            <a:r>
              <a:rPr lang="es-CO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CO" sz="2400" dirty="0" err="1">
                <a:latin typeface="Arial" pitchFamily="34" charset="0"/>
                <a:cs typeface="Arial" pitchFamily="34" charset="0"/>
              </a:rPr>
              <a:t>Systems</a:t>
            </a:r>
            <a:r>
              <a:rPr lang="es-CO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CO" sz="2400" dirty="0" err="1">
                <a:latin typeface="Arial" pitchFamily="34" charset="0"/>
                <a:cs typeface="Arial" pitchFamily="34" charset="0"/>
              </a:rPr>
              <a:t>Development</a:t>
            </a:r>
            <a:r>
              <a:rPr lang="es-CO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CO" sz="2400" dirty="0" err="1">
                <a:latin typeface="Arial" pitchFamily="34" charset="0"/>
                <a:cs typeface="Arial" pitchFamily="34" charset="0"/>
              </a:rPr>
              <a:t>Method</a:t>
            </a:r>
            <a:r>
              <a:rPr lang="es-CO" sz="2400" dirty="0">
                <a:latin typeface="Arial" pitchFamily="34" charset="0"/>
                <a:cs typeface="Arial" pitchFamily="34" charset="0"/>
              </a:rPr>
              <a:t> o DSDM) es un método que provee un </a:t>
            </a:r>
            <a:r>
              <a:rPr lang="es-CO" sz="2400" dirty="0" err="1">
                <a:latin typeface="Arial" pitchFamily="34" charset="0"/>
                <a:cs typeface="Arial" pitchFamily="34" charset="0"/>
              </a:rPr>
              <a:t>framework</a:t>
            </a:r>
            <a:r>
              <a:rPr lang="es-CO" sz="2400" dirty="0">
                <a:latin typeface="Arial" pitchFamily="34" charset="0"/>
                <a:cs typeface="Arial" pitchFamily="34" charset="0"/>
              </a:rPr>
              <a:t> para el desarrollo ágil de software, apoyado por su continua implicación del usuario en un desarrollo iterativo y creciente que sea sensible a los requerimientos cambiantes, para desarrollar un sistema que reúna las necesidades de la empresa en tiempo y presupuesto.</a:t>
            </a:r>
            <a:r>
              <a:rPr lang="es-CO" dirty="0"/>
              <a:t> </a:t>
            </a:r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1509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sz="3200" b="1" dirty="0" smtClean="0">
                <a:latin typeface="Arial" pitchFamily="34" charset="0"/>
                <a:cs typeface="Arial" pitchFamily="34" charset="0"/>
              </a:rPr>
              <a:t>DSMD</a:t>
            </a:r>
            <a:endParaRPr lang="es-CO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400" dirty="0">
                <a:latin typeface="Arial" pitchFamily="34" charset="0"/>
                <a:cs typeface="Arial" pitchFamily="34" charset="0"/>
              </a:rPr>
              <a:t>La metodológica DSDM es caracterizada por su rapidez de desarrollo atendiendo a las demandas de tecnología de forma eficaz y eficiente </a:t>
            </a:r>
            <a:r>
              <a:rPr lang="es-CO" sz="2400" dirty="0" smtClean="0">
                <a:latin typeface="Arial" pitchFamily="34" charset="0"/>
                <a:cs typeface="Arial" pitchFamily="34" charset="0"/>
              </a:rPr>
              <a:t>evitando </a:t>
            </a:r>
            <a:r>
              <a:rPr lang="es-CO" sz="2400" dirty="0">
                <a:latin typeface="Arial" pitchFamily="34" charset="0"/>
                <a:cs typeface="Arial" pitchFamily="34" charset="0"/>
              </a:rPr>
              <a:t>que transcurra mucho tiempo y la </a:t>
            </a:r>
            <a:r>
              <a:rPr lang="es-CO" sz="2400" dirty="0" smtClean="0">
                <a:latin typeface="Arial" pitchFamily="34" charset="0"/>
                <a:cs typeface="Arial" pitchFamily="34" charset="0"/>
              </a:rPr>
              <a:t>tecnología </a:t>
            </a:r>
            <a:r>
              <a:rPr lang="es-CO" sz="2400" dirty="0">
                <a:latin typeface="Arial" pitchFamily="34" charset="0"/>
                <a:cs typeface="Arial" pitchFamily="34" charset="0"/>
              </a:rPr>
              <a:t>cambie</a:t>
            </a:r>
            <a:r>
              <a:rPr lang="es-CO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s-CO" sz="2400" dirty="0">
                <a:latin typeface="Arial" pitchFamily="34" charset="0"/>
                <a:cs typeface="Arial" pitchFamily="34" charset="0"/>
              </a:rPr>
              <a:t>Es una metodología ágil situada dentro de las RAD(</a:t>
            </a:r>
            <a:r>
              <a:rPr lang="es-CO" sz="2400" dirty="0" err="1">
                <a:latin typeface="Arial" pitchFamily="34" charset="0"/>
                <a:cs typeface="Arial" pitchFamily="34" charset="0"/>
              </a:rPr>
              <a:t>rapid</a:t>
            </a:r>
            <a:r>
              <a:rPr lang="es-CO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CO" sz="2400" dirty="0" err="1">
                <a:latin typeface="Arial" pitchFamily="34" charset="0"/>
                <a:cs typeface="Arial" pitchFamily="34" charset="0"/>
              </a:rPr>
              <a:t>aplication</a:t>
            </a:r>
            <a:r>
              <a:rPr lang="es-CO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CO" sz="2400" dirty="0" err="1">
                <a:latin typeface="Arial" pitchFamily="34" charset="0"/>
                <a:cs typeface="Arial" pitchFamily="34" charset="0"/>
              </a:rPr>
              <a:t>development</a:t>
            </a:r>
            <a:r>
              <a:rPr lang="es-CO" sz="2400" dirty="0">
                <a:latin typeface="Arial" pitchFamily="34" charset="0"/>
                <a:cs typeface="Arial" pitchFamily="34" charset="0"/>
              </a:rPr>
              <a:t>), es ideal para proyectos de sistemas de información cuyos presupuestos y agendas son muy apretadas.</a:t>
            </a:r>
          </a:p>
        </p:txBody>
      </p:sp>
    </p:spTree>
    <p:extLst>
      <p:ext uri="{BB962C8B-B14F-4D97-AF65-F5344CB8AC3E}">
        <p14:creationId xmlns:p14="http://schemas.microsoft.com/office/powerpoint/2010/main" val="22449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sz="3200" b="1" dirty="0" smtClean="0">
                <a:latin typeface="Arial" pitchFamily="34" charset="0"/>
                <a:cs typeface="Arial" pitchFamily="34" charset="0"/>
              </a:rPr>
              <a:t>HISTORIA</a:t>
            </a:r>
            <a:endParaRPr lang="es-CO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400" dirty="0">
                <a:latin typeface="Arial" pitchFamily="34" charset="0"/>
                <a:cs typeface="Arial" pitchFamily="34" charset="0"/>
              </a:rPr>
              <a:t>Fue desarrollado en el Reino Unido en los años 90 por un consorcio </a:t>
            </a:r>
            <a:r>
              <a:rPr lang="es-CO" sz="2400" dirty="0" smtClean="0">
                <a:latin typeface="Arial" pitchFamily="34" charset="0"/>
                <a:cs typeface="Arial" pitchFamily="34" charset="0"/>
              </a:rPr>
              <a:t>DSDM; </a:t>
            </a:r>
            <a:r>
              <a:rPr lang="es-CO" sz="2400" dirty="0">
                <a:latin typeface="Arial" pitchFamily="34" charset="0"/>
                <a:cs typeface="Arial" pitchFamily="34" charset="0"/>
              </a:rPr>
              <a:t>un conjunto de proveedores y de expertos en la materia del desarrollo de sistemas de información (IS), esta es una organización no lucrativa y proveedor independiente, que posee y administra el </a:t>
            </a:r>
            <a:r>
              <a:rPr lang="es-CO" sz="2400" dirty="0" err="1">
                <a:latin typeface="Arial" pitchFamily="34" charset="0"/>
                <a:cs typeface="Arial" pitchFamily="34" charset="0"/>
              </a:rPr>
              <a:t>framework</a:t>
            </a:r>
            <a:r>
              <a:rPr lang="es-CO" sz="2400" dirty="0">
                <a:latin typeface="Arial" pitchFamily="34" charset="0"/>
                <a:cs typeface="Arial" pitchFamily="34" charset="0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80999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latin typeface="Arial" pitchFamily="34" charset="0"/>
                <a:cs typeface="Arial" pitchFamily="34" charset="0"/>
              </a:rPr>
              <a:t>LAS CARACTERISTICAS DE DSDM SON</a:t>
            </a:r>
            <a:endParaRPr lang="es-CO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s-CO" sz="1600" dirty="0">
                <a:latin typeface="Arial" pitchFamily="34" charset="0"/>
                <a:cs typeface="Arial" pitchFamily="34" charset="0"/>
              </a:rPr>
              <a:t> Trabajo en equipo tanto los desarrolladores, los usuarios y los </a:t>
            </a:r>
            <a:r>
              <a:rPr lang="es-CO" sz="1600" dirty="0" err="1">
                <a:latin typeface="Arial" pitchFamily="34" charset="0"/>
                <a:cs typeface="Arial" pitchFamily="34" charset="0"/>
              </a:rPr>
              <a:t>Stakeholders</a:t>
            </a:r>
            <a:r>
              <a:rPr lang="es-CO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s-CO" sz="1600" dirty="0">
                <a:latin typeface="Arial" pitchFamily="34" charset="0"/>
                <a:cs typeface="Arial" pitchFamily="34" charset="0"/>
              </a:rPr>
              <a:t>• El equipo de desarrollo puede tomar sus decisiones sin depender de autorizaciones de sus superiores</a:t>
            </a:r>
            <a:r>
              <a:rPr lang="es-CO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s-CO" sz="1600" dirty="0">
                <a:latin typeface="Arial" pitchFamily="34" charset="0"/>
                <a:cs typeface="Arial" pitchFamily="34" charset="0"/>
              </a:rPr>
              <a:t>• El desarrollo es iterativo e </a:t>
            </a:r>
            <a:r>
              <a:rPr lang="es-CO" sz="1600" dirty="0" smtClean="0">
                <a:latin typeface="Arial" pitchFamily="34" charset="0"/>
                <a:cs typeface="Arial" pitchFamily="34" charset="0"/>
              </a:rPr>
              <a:t>incremental</a:t>
            </a:r>
          </a:p>
          <a:p>
            <a:r>
              <a:rPr lang="es-CO" sz="1600" dirty="0">
                <a:latin typeface="Arial" pitchFamily="34" charset="0"/>
                <a:cs typeface="Arial" pitchFamily="34" charset="0"/>
              </a:rPr>
              <a:t>• El equipo de desarrollo debe realizar entregas cortas pero frecuentemente, estas entregas deben ser funcionales</a:t>
            </a:r>
            <a:r>
              <a:rPr lang="es-CO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s-CO" sz="1600" dirty="0">
                <a:latin typeface="Arial" pitchFamily="34" charset="0"/>
                <a:cs typeface="Arial" pitchFamily="34" charset="0"/>
              </a:rPr>
              <a:t>• Todos los cambios pueden ser </a:t>
            </a:r>
            <a:r>
              <a:rPr lang="es-CO" sz="1600" dirty="0" smtClean="0">
                <a:latin typeface="Arial" pitchFamily="34" charset="0"/>
                <a:cs typeface="Arial" pitchFamily="34" charset="0"/>
              </a:rPr>
              <a:t>reversibles</a:t>
            </a:r>
            <a:r>
              <a:rPr lang="es-CO" sz="1600" dirty="0">
                <a:latin typeface="Arial" pitchFamily="34" charset="0"/>
                <a:cs typeface="Arial" pitchFamily="34" charset="0"/>
              </a:rPr>
              <a:t>, es decir, debemos tener una </a:t>
            </a:r>
            <a:r>
              <a:rPr lang="es-CO" sz="1600" dirty="0" err="1">
                <a:latin typeface="Arial" pitchFamily="34" charset="0"/>
                <a:cs typeface="Arial" pitchFamily="34" charset="0"/>
              </a:rPr>
              <a:t>linea</a:t>
            </a:r>
            <a:r>
              <a:rPr lang="es-CO" sz="1600" dirty="0">
                <a:latin typeface="Arial" pitchFamily="34" charset="0"/>
                <a:cs typeface="Arial" pitchFamily="34" charset="0"/>
              </a:rPr>
              <a:t> base y a partir de ella crear funcionalidad, pero si no tenemos los resultados deseados podemos regresar a la </a:t>
            </a:r>
            <a:r>
              <a:rPr lang="es-CO" sz="1600" dirty="0" err="1">
                <a:latin typeface="Arial" pitchFamily="34" charset="0"/>
                <a:cs typeface="Arial" pitchFamily="34" charset="0"/>
              </a:rPr>
              <a:t>linea</a:t>
            </a:r>
            <a:r>
              <a:rPr lang="es-CO" sz="1600" dirty="0">
                <a:latin typeface="Arial" pitchFamily="34" charset="0"/>
                <a:cs typeface="Arial" pitchFamily="34" charset="0"/>
              </a:rPr>
              <a:t> base nuevamente.</a:t>
            </a:r>
            <a:br>
              <a:rPr lang="es-CO" sz="1600" dirty="0">
                <a:latin typeface="Arial" pitchFamily="34" charset="0"/>
                <a:cs typeface="Arial" pitchFamily="34" charset="0"/>
              </a:rPr>
            </a:br>
            <a:endParaRPr lang="es-CO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s-CO" sz="1600" dirty="0" smtClean="0">
                <a:latin typeface="Arial" pitchFamily="34" charset="0"/>
                <a:cs typeface="Arial" pitchFamily="34" charset="0"/>
              </a:rPr>
              <a:t>• </a:t>
            </a:r>
            <a:r>
              <a:rPr lang="es-CO" sz="1600" dirty="0">
                <a:latin typeface="Arial" pitchFamily="34" charset="0"/>
                <a:cs typeface="Arial" pitchFamily="34" charset="0"/>
              </a:rPr>
              <a:t>La verificación de calidad debe existir a lo largo del proceso de desarrollo y no </a:t>
            </a:r>
            <a:r>
              <a:rPr lang="es-CO" sz="1600" dirty="0" smtClean="0">
                <a:latin typeface="Arial" pitchFamily="34" charset="0"/>
                <a:cs typeface="Arial" pitchFamily="34" charset="0"/>
              </a:rPr>
              <a:t>solamente </a:t>
            </a:r>
            <a:r>
              <a:rPr lang="es-CO" sz="1600" dirty="0">
                <a:latin typeface="Arial" pitchFamily="34" charset="0"/>
                <a:cs typeface="Arial" pitchFamily="34" charset="0"/>
              </a:rPr>
              <a:t>al final del proyecto.</a:t>
            </a:r>
          </a:p>
        </p:txBody>
      </p:sp>
    </p:spTree>
    <p:extLst>
      <p:ext uri="{BB962C8B-B14F-4D97-AF65-F5344CB8AC3E}">
        <p14:creationId xmlns:p14="http://schemas.microsoft.com/office/powerpoint/2010/main" val="371533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sz="2400" b="1" dirty="0" smtClean="0">
                <a:latin typeface="Arial" pitchFamily="34" charset="0"/>
                <a:cs typeface="Arial" pitchFamily="34" charset="0"/>
              </a:rPr>
              <a:t>características</a:t>
            </a:r>
            <a:endParaRPr lang="es-CO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CO" sz="1800" dirty="0">
                <a:latin typeface="Arial" pitchFamily="34" charset="0"/>
                <a:cs typeface="Arial" pitchFamily="34" charset="0"/>
              </a:rPr>
              <a:t>• Ningún sistema es construido a la perfección en el primer intento</a:t>
            </a:r>
            <a:r>
              <a:rPr lang="es-CO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s-CO" sz="1800" dirty="0">
                <a:latin typeface="Arial" pitchFamily="34" charset="0"/>
                <a:cs typeface="Arial" pitchFamily="34" charset="0"/>
              </a:rPr>
              <a:t>• La entrega del proyecto deberá ser a tiempo, respetando presupuesto y asegurando la calidad</a:t>
            </a:r>
            <a:r>
              <a:rPr lang="es-CO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s-CO" sz="1800" dirty="0">
                <a:latin typeface="Arial" pitchFamily="34" charset="0"/>
                <a:cs typeface="Arial" pitchFamily="34" charset="0"/>
              </a:rPr>
              <a:t>• DSDM solo quiere que se complete la iteración con la funcionalidad suficiente como para que inicie la siguiente iteración</a:t>
            </a:r>
            <a:r>
              <a:rPr lang="es-CO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s-CO" sz="1800" dirty="0">
                <a:latin typeface="Arial" pitchFamily="34" charset="0"/>
                <a:cs typeface="Arial" pitchFamily="34" charset="0"/>
              </a:rPr>
              <a:t>• DSDM es utilizado en sistemas TI pero también pudiera ser utilizado para proyectos en donde se requiera cambio de algún sistema aunque no sea TI</a:t>
            </a:r>
            <a:r>
              <a:rPr lang="es-CO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s-CO" sz="1800" dirty="0">
                <a:latin typeface="Arial" pitchFamily="34" charset="0"/>
                <a:cs typeface="Arial" pitchFamily="34" charset="0"/>
              </a:rPr>
              <a:t>• La evaluación de riesgo debe estar enfocada en entregar funcionalidad no en el proceso de </a:t>
            </a:r>
            <a:r>
              <a:rPr lang="es-CO" sz="1800" dirty="0" smtClean="0">
                <a:latin typeface="Arial" pitchFamily="34" charset="0"/>
                <a:cs typeface="Arial" pitchFamily="34" charset="0"/>
              </a:rPr>
              <a:t>desarrollo</a:t>
            </a:r>
          </a:p>
          <a:p>
            <a:r>
              <a:rPr lang="es-CO" sz="1800" dirty="0">
                <a:latin typeface="Arial" pitchFamily="34" charset="0"/>
                <a:cs typeface="Arial" pitchFamily="34" charset="0"/>
              </a:rPr>
              <a:t>• La estimación debe estar basada en funcionalidad del negocio.</a:t>
            </a:r>
          </a:p>
        </p:txBody>
      </p:sp>
    </p:spTree>
    <p:extLst>
      <p:ext uri="{BB962C8B-B14F-4D97-AF65-F5344CB8AC3E}">
        <p14:creationId xmlns:p14="http://schemas.microsoft.com/office/powerpoint/2010/main" val="4189151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sz="3200" b="1" dirty="0" smtClean="0">
                <a:latin typeface="Arial" pitchFamily="34" charset="0"/>
                <a:cs typeface="Arial" pitchFamily="34" charset="0"/>
              </a:rPr>
              <a:t>DESVENTAJAS</a:t>
            </a:r>
            <a:endParaRPr lang="es-CO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CO" sz="2400" dirty="0">
                <a:latin typeface="Arial" pitchFamily="34" charset="0"/>
                <a:cs typeface="Arial" pitchFamily="34" charset="0"/>
              </a:rPr>
              <a:t>• Tiempo</a:t>
            </a:r>
            <a:br>
              <a:rPr lang="es-CO" sz="2400" dirty="0">
                <a:latin typeface="Arial" pitchFamily="34" charset="0"/>
                <a:cs typeface="Arial" pitchFamily="34" charset="0"/>
              </a:rPr>
            </a:br>
            <a:r>
              <a:rPr lang="es-CO" sz="2400" dirty="0">
                <a:latin typeface="Arial" pitchFamily="34" charset="0"/>
                <a:cs typeface="Arial" pitchFamily="34" charset="0"/>
              </a:rPr>
              <a:t>• Dinero(presupuesto) </a:t>
            </a:r>
            <a:br>
              <a:rPr lang="es-CO" sz="2400" dirty="0">
                <a:latin typeface="Arial" pitchFamily="34" charset="0"/>
                <a:cs typeface="Arial" pitchFamily="34" charset="0"/>
              </a:rPr>
            </a:br>
            <a:r>
              <a:rPr lang="es-CO" sz="2400" dirty="0">
                <a:latin typeface="Arial" pitchFamily="34" charset="0"/>
                <a:cs typeface="Arial" pitchFamily="34" charset="0"/>
              </a:rPr>
              <a:t>• Desarrollo Iterativo </a:t>
            </a:r>
            <a:br>
              <a:rPr lang="es-CO" sz="2400" dirty="0">
                <a:latin typeface="Arial" pitchFamily="34" charset="0"/>
                <a:cs typeface="Arial" pitchFamily="34" charset="0"/>
              </a:rPr>
            </a:br>
            <a:r>
              <a:rPr lang="es-CO" sz="2400" dirty="0">
                <a:latin typeface="Arial" pitchFamily="34" charset="0"/>
                <a:cs typeface="Arial" pitchFamily="34" charset="0"/>
              </a:rPr>
              <a:t>• Concesión de requisitos </a:t>
            </a:r>
            <a:br>
              <a:rPr lang="es-CO" sz="2400" dirty="0">
                <a:latin typeface="Arial" pitchFamily="34" charset="0"/>
                <a:cs typeface="Arial" pitchFamily="34" charset="0"/>
              </a:rPr>
            </a:br>
            <a:r>
              <a:rPr lang="es-CO" sz="2400" dirty="0">
                <a:latin typeface="Arial" pitchFamily="34" charset="0"/>
                <a:cs typeface="Arial" pitchFamily="34" charset="0"/>
              </a:rPr>
              <a:t>• Participación</a:t>
            </a:r>
          </a:p>
        </p:txBody>
      </p:sp>
    </p:spTree>
    <p:extLst>
      <p:ext uri="{BB962C8B-B14F-4D97-AF65-F5344CB8AC3E}">
        <p14:creationId xmlns:p14="http://schemas.microsoft.com/office/powerpoint/2010/main" val="4220066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sz="3200" dirty="0" smtClean="0">
                <a:latin typeface="Arial" pitchFamily="34" charset="0"/>
                <a:cs typeface="Arial" pitchFamily="34" charset="0"/>
              </a:rPr>
              <a:t>Ventajas (funciones y roles)</a:t>
            </a:r>
            <a:endParaRPr lang="es-CO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CO" dirty="0"/>
              <a:t/>
            </a:r>
            <a:br>
              <a:rPr lang="es-CO" dirty="0"/>
            </a:br>
            <a:r>
              <a:rPr lang="es-CO" sz="2400" dirty="0">
                <a:latin typeface="Arial" pitchFamily="34" charset="0"/>
                <a:cs typeface="Arial" pitchFamily="34" charset="0"/>
              </a:rPr>
              <a:t>• Patrocinador ejecutivo (fondos y recursos) </a:t>
            </a:r>
            <a:br>
              <a:rPr lang="es-CO" sz="2400" dirty="0">
                <a:latin typeface="Arial" pitchFamily="34" charset="0"/>
                <a:cs typeface="Arial" pitchFamily="34" charset="0"/>
              </a:rPr>
            </a:br>
            <a:r>
              <a:rPr lang="es-CO" sz="2400" dirty="0">
                <a:latin typeface="Arial" pitchFamily="34" charset="0"/>
                <a:cs typeface="Arial" pitchFamily="34" charset="0"/>
              </a:rPr>
              <a:t>• Visionario (inicializa y mantiene) </a:t>
            </a:r>
            <a:br>
              <a:rPr lang="es-CO" sz="2400" dirty="0">
                <a:latin typeface="Arial" pitchFamily="34" charset="0"/>
                <a:cs typeface="Arial" pitchFamily="34" charset="0"/>
              </a:rPr>
            </a:br>
            <a:r>
              <a:rPr lang="es-CO" sz="2400" dirty="0">
                <a:latin typeface="Arial" pitchFamily="34" charset="0"/>
                <a:cs typeface="Arial" pitchFamily="34" charset="0"/>
              </a:rPr>
              <a:t>• Embajador de usuario (conocimiento de UF) </a:t>
            </a:r>
            <a:br>
              <a:rPr lang="es-CO" sz="2400" dirty="0">
                <a:latin typeface="Arial" pitchFamily="34" charset="0"/>
                <a:cs typeface="Arial" pitchFamily="34" charset="0"/>
              </a:rPr>
            </a:br>
            <a:r>
              <a:rPr lang="es-CO" sz="2400" dirty="0">
                <a:latin typeface="Arial" pitchFamily="34" charset="0"/>
                <a:cs typeface="Arial" pitchFamily="34" charset="0"/>
              </a:rPr>
              <a:t>• Asesor de usuario (ideas diarias UF) </a:t>
            </a:r>
            <a:br>
              <a:rPr lang="es-CO" sz="2400" dirty="0">
                <a:latin typeface="Arial" pitchFamily="34" charset="0"/>
                <a:cs typeface="Arial" pitchFamily="34" charset="0"/>
              </a:rPr>
            </a:br>
            <a:r>
              <a:rPr lang="es-CO" sz="2400" dirty="0">
                <a:latin typeface="Arial" pitchFamily="34" charset="0"/>
                <a:cs typeface="Arial" pitchFamily="34" charset="0"/>
              </a:rPr>
              <a:t>• Gerente del proyecto(gestiona) </a:t>
            </a:r>
            <a:br>
              <a:rPr lang="es-CO" sz="2400" dirty="0">
                <a:latin typeface="Arial" pitchFamily="34" charset="0"/>
                <a:cs typeface="Arial" pitchFamily="34" charset="0"/>
              </a:rPr>
            </a:br>
            <a:r>
              <a:rPr lang="es-CO" sz="2400" dirty="0">
                <a:latin typeface="Arial" pitchFamily="34" charset="0"/>
                <a:cs typeface="Arial" pitchFamily="34" charset="0"/>
              </a:rPr>
              <a:t>• Coordinador Técnico (diseño y calidad)</a:t>
            </a:r>
            <a:br>
              <a:rPr lang="es-CO" sz="2400" dirty="0">
                <a:latin typeface="Arial" pitchFamily="34" charset="0"/>
                <a:cs typeface="Arial" pitchFamily="34" charset="0"/>
              </a:rPr>
            </a:br>
            <a:r>
              <a:rPr lang="es-CO" sz="2400" dirty="0">
                <a:latin typeface="Arial" pitchFamily="34" charset="0"/>
                <a:cs typeface="Arial" pitchFamily="34" charset="0"/>
              </a:rPr>
              <a:t>• Jefe de equipo (mantener)</a:t>
            </a:r>
            <a:br>
              <a:rPr lang="es-CO" sz="2400" dirty="0">
                <a:latin typeface="Arial" pitchFamily="34" charset="0"/>
                <a:cs typeface="Arial" pitchFamily="34" charset="0"/>
              </a:rPr>
            </a:br>
            <a:r>
              <a:rPr lang="es-CO" sz="2400" dirty="0">
                <a:latin typeface="Arial" pitchFamily="34" charset="0"/>
                <a:cs typeface="Arial" pitchFamily="34" charset="0"/>
              </a:rPr>
              <a:t>• Escribano (registra decisiones, acuerdos o requisitos) </a:t>
            </a:r>
            <a:br>
              <a:rPr lang="es-CO" sz="2400" dirty="0">
                <a:latin typeface="Arial" pitchFamily="34" charset="0"/>
                <a:cs typeface="Arial" pitchFamily="34" charset="0"/>
              </a:rPr>
            </a:br>
            <a:r>
              <a:rPr lang="es-CO" sz="2400" dirty="0">
                <a:latin typeface="Arial" pitchFamily="34" charset="0"/>
                <a:cs typeface="Arial" pitchFamily="34" charset="0"/>
              </a:rPr>
              <a:t>• Roles de Especialistas (Personas Esp. de Apoyo)</a:t>
            </a:r>
          </a:p>
        </p:txBody>
      </p:sp>
    </p:spTree>
    <p:extLst>
      <p:ext uri="{BB962C8B-B14F-4D97-AF65-F5344CB8AC3E}">
        <p14:creationId xmlns:p14="http://schemas.microsoft.com/office/powerpoint/2010/main" val="1440261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sz="3200" b="1" dirty="0" smtClean="0">
                <a:latin typeface="Arial" pitchFamily="34" charset="0"/>
                <a:cs typeface="Arial" pitchFamily="34" charset="0"/>
              </a:rPr>
              <a:t>Versiones dsdm</a:t>
            </a:r>
            <a:endParaRPr lang="es-CO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CO" sz="2400" dirty="0">
                <a:latin typeface="Arial" pitchFamily="34" charset="0"/>
                <a:cs typeface="Arial" pitchFamily="34" charset="0"/>
              </a:rPr>
              <a:t>• La primera versión fue terminada en enero de 1995 y publicada en febrero de 1995. </a:t>
            </a:r>
            <a:br>
              <a:rPr lang="es-CO" sz="2400" dirty="0">
                <a:latin typeface="Arial" pitchFamily="34" charset="0"/>
                <a:cs typeface="Arial" pitchFamily="34" charset="0"/>
              </a:rPr>
            </a:br>
            <a:r>
              <a:rPr lang="es-CO" sz="2400" dirty="0">
                <a:latin typeface="Arial" pitchFamily="34" charset="0"/>
                <a:cs typeface="Arial" pitchFamily="34" charset="0"/>
              </a:rPr>
              <a:t/>
            </a:r>
            <a:br>
              <a:rPr lang="es-CO" sz="2400" dirty="0">
                <a:latin typeface="Arial" pitchFamily="34" charset="0"/>
                <a:cs typeface="Arial" pitchFamily="34" charset="0"/>
              </a:rPr>
            </a:br>
            <a:r>
              <a:rPr lang="es-CO" sz="2400" dirty="0">
                <a:latin typeface="Arial" pitchFamily="34" charset="0"/>
                <a:cs typeface="Arial" pitchFamily="34" charset="0"/>
              </a:rPr>
              <a:t>• La versión 4.2 es la actualmente en uso, fue publicada en abril de 2006.</a:t>
            </a:r>
          </a:p>
        </p:txBody>
      </p:sp>
    </p:spTree>
    <p:extLst>
      <p:ext uri="{BB962C8B-B14F-4D97-AF65-F5344CB8AC3E}">
        <p14:creationId xmlns:p14="http://schemas.microsoft.com/office/powerpoint/2010/main" val="2214648463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te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98</TotalTime>
  <Words>389</Words>
  <Application>Microsoft Office PowerPoint</Application>
  <PresentationFormat>Presentación en pantalla (4:3)</PresentationFormat>
  <Paragraphs>48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Horizonte</vt:lpstr>
      <vt:lpstr>METODOLOGIA AGIL DYNAMIC SYSTEM DEVELOPMENT METHOD (DSDM) </vt:lpstr>
      <vt:lpstr>¿ que es ?</vt:lpstr>
      <vt:lpstr>DSMD</vt:lpstr>
      <vt:lpstr>HISTORIA</vt:lpstr>
      <vt:lpstr>LAS CARACTERISTICAS DE DSDM SON</vt:lpstr>
      <vt:lpstr>características</vt:lpstr>
      <vt:lpstr>DESVENTAJAS</vt:lpstr>
      <vt:lpstr>Ventajas (funciones y roles)</vt:lpstr>
      <vt:lpstr>Versiones dsdm</vt:lpstr>
      <vt:lpstr>Procesos del ciclo de desarrollo DSDM</vt:lpstr>
      <vt:lpstr>Los cinco procesos centrales se suelen representar con el siguiente gráfico</vt:lpstr>
    </vt:vector>
  </TitlesOfParts>
  <Company>Banco Avvillas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 AGIL DYNAMIC SYSTEM DEVELOPMENT METHOD (DSDM)</dc:title>
  <dc:creator>usuario</dc:creator>
  <cp:lastModifiedBy>Andrés .G</cp:lastModifiedBy>
  <cp:revision>7</cp:revision>
  <dcterms:created xsi:type="dcterms:W3CDTF">2015-11-04T13:15:07Z</dcterms:created>
  <dcterms:modified xsi:type="dcterms:W3CDTF">2015-11-09T21:44:12Z</dcterms:modified>
</cp:coreProperties>
</file>