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Radley" charset="1" panose="00000500000000000000"/>
      <p:regular r:id="rId18"/>
    </p:embeddedFont>
    <p:embeddedFont>
      <p:font typeface="Raleway" charset="1" panose="020B0503030101060003"/>
      <p:regular r:id="rId19"/>
    </p:embeddedFont>
    <p:embeddedFont>
      <p:font typeface="Prata" charset="1" panose="00000500000000000000"/>
      <p:regular r:id="rId20"/>
    </p:embeddedFont>
    <p:embeddedFont>
      <p:font typeface="Raleway Bold" charset="1" panose="020B08030301010600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https://huggingface.co/datasets/Falah/Alzheimer_MRI" TargetMode="External" Type="http://schemas.openxmlformats.org/officeDocument/2006/relationships/hyperlink"/><Relationship Id="rId3" Target="https://huggingface.co/datasets/Falah/Alzheimer_MRI" TargetMode="External" Type="http://schemas.openxmlformats.org/officeDocument/2006/relationships/hyperlink"/></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028700" y="3590925"/>
            <a:ext cx="14745813" cy="3277235"/>
          </a:xfrm>
          <a:prstGeom prst="rect">
            <a:avLst/>
          </a:prstGeom>
        </p:spPr>
        <p:txBody>
          <a:bodyPr anchor="t" rtlCol="false" tIns="0" lIns="0" bIns="0" rIns="0">
            <a:spAutoFit/>
          </a:bodyPr>
          <a:lstStyle/>
          <a:p>
            <a:pPr algn="l">
              <a:lnSpc>
                <a:spcPts val="6399"/>
              </a:lnSpc>
            </a:pPr>
            <a:r>
              <a:rPr lang="en-US" sz="6399">
                <a:solidFill>
                  <a:srgbClr val="804F3B"/>
                </a:solidFill>
                <a:latin typeface="Radley"/>
                <a:ea typeface="Radley"/>
                <a:cs typeface="Radley"/>
                <a:sym typeface="Radley"/>
              </a:rPr>
              <a:t>Laporan Klasifikasi Penyakit Alzheimer Berdasarkan Citra MRI Menggunakan Model Convolutional Neural Network (CNN)</a:t>
            </a:r>
          </a:p>
        </p:txBody>
      </p:sp>
      <p:sp>
        <p:nvSpPr>
          <p:cNvPr name="TextBox 3" id="3"/>
          <p:cNvSpPr txBox="true"/>
          <p:nvPr/>
        </p:nvSpPr>
        <p:spPr>
          <a:xfrm rot="0">
            <a:off x="1028700" y="9206520"/>
            <a:ext cx="5913783" cy="490855"/>
          </a:xfrm>
          <a:prstGeom prst="rect">
            <a:avLst/>
          </a:prstGeom>
        </p:spPr>
        <p:txBody>
          <a:bodyPr anchor="t" rtlCol="false" tIns="0" lIns="0" bIns="0" rIns="0">
            <a:spAutoFit/>
          </a:bodyPr>
          <a:lstStyle/>
          <a:p>
            <a:pPr algn="l">
              <a:lnSpc>
                <a:spcPts val="3919"/>
              </a:lnSpc>
            </a:pPr>
            <a:r>
              <a:rPr lang="en-US" sz="2799">
                <a:solidFill>
                  <a:srgbClr val="804F3B"/>
                </a:solidFill>
                <a:latin typeface="Raleway"/>
                <a:ea typeface="Raleway"/>
                <a:cs typeface="Raleway"/>
                <a:sym typeface="Raleway"/>
              </a:rPr>
              <a:t>M. Arkan Haris</a:t>
            </a:r>
          </a:p>
        </p:txBody>
      </p:sp>
      <p:grpSp>
        <p:nvGrpSpPr>
          <p:cNvPr name="Group 4" id="4"/>
          <p:cNvGrpSpPr/>
          <p:nvPr/>
        </p:nvGrpSpPr>
        <p:grpSpPr>
          <a:xfrm rot="0">
            <a:off x="16740784" y="0"/>
            <a:ext cx="1547216" cy="10287000"/>
            <a:chOff x="0" y="0"/>
            <a:chExt cx="523379" cy="3479800"/>
          </a:xfrm>
        </p:grpSpPr>
        <p:sp>
          <p:nvSpPr>
            <p:cNvPr name="Freeform 5" id="5"/>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TextBox 6" id="6"/>
          <p:cNvSpPr txBox="true"/>
          <p:nvPr/>
        </p:nvSpPr>
        <p:spPr>
          <a:xfrm rot="0">
            <a:off x="9144000" y="9206520"/>
            <a:ext cx="5913783" cy="490855"/>
          </a:xfrm>
          <a:prstGeom prst="rect">
            <a:avLst/>
          </a:prstGeom>
        </p:spPr>
        <p:txBody>
          <a:bodyPr anchor="t" rtlCol="false" tIns="0" lIns="0" bIns="0" rIns="0">
            <a:spAutoFit/>
          </a:bodyPr>
          <a:lstStyle/>
          <a:p>
            <a:pPr algn="l">
              <a:lnSpc>
                <a:spcPts val="3919"/>
              </a:lnSpc>
            </a:pPr>
            <a:r>
              <a:rPr lang="en-US" sz="2799">
                <a:solidFill>
                  <a:srgbClr val="804F3B"/>
                </a:solidFill>
                <a:latin typeface="Raleway"/>
                <a:ea typeface="Raleway"/>
                <a:cs typeface="Raleway"/>
                <a:sym typeface="Raleway"/>
              </a:rPr>
              <a:t>2024 Nov 25</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028700" y="2492445"/>
            <a:ext cx="6848808" cy="1668780"/>
          </a:xfrm>
          <a:prstGeom prst="rect">
            <a:avLst/>
          </a:prstGeom>
        </p:spPr>
        <p:txBody>
          <a:bodyPr anchor="t" rtlCol="false" tIns="0" lIns="0" bIns="0" rIns="0">
            <a:spAutoFit/>
          </a:bodyPr>
          <a:lstStyle/>
          <a:p>
            <a:pPr algn="l">
              <a:lnSpc>
                <a:spcPts val="6719"/>
              </a:lnSpc>
            </a:pPr>
            <a:r>
              <a:rPr lang="en-US" sz="4800">
                <a:solidFill>
                  <a:srgbClr val="804F3B"/>
                </a:solidFill>
                <a:latin typeface="Radley"/>
                <a:ea typeface="Radley"/>
                <a:cs typeface="Radley"/>
                <a:sym typeface="Radley"/>
              </a:rPr>
              <a:t>Jumlah Total Hidden Node per Layer</a:t>
            </a:r>
          </a:p>
        </p:txBody>
      </p:sp>
      <p:sp>
        <p:nvSpPr>
          <p:cNvPr name="TextBox 3" id="3"/>
          <p:cNvSpPr txBox="true"/>
          <p:nvPr/>
        </p:nvSpPr>
        <p:spPr>
          <a:xfrm rot="0">
            <a:off x="1028700" y="4564380"/>
            <a:ext cx="9028781" cy="2598420"/>
          </a:xfrm>
          <a:prstGeom prst="rect">
            <a:avLst/>
          </a:prstGeom>
        </p:spPr>
        <p:txBody>
          <a:bodyPr anchor="t" rtlCol="false" tIns="0" lIns="0" bIns="0" rIns="0">
            <a:spAutoFit/>
          </a:bodyPr>
          <a:lstStyle/>
          <a:p>
            <a:pPr algn="just">
              <a:lnSpc>
                <a:spcPts val="4199"/>
              </a:lnSpc>
            </a:pPr>
            <a:r>
              <a:rPr lang="en-US" sz="2799">
                <a:solidFill>
                  <a:srgbClr val="804F3B"/>
                </a:solidFill>
                <a:latin typeface="Raleway"/>
                <a:ea typeface="Raleway"/>
                <a:cs typeface="Raleway"/>
                <a:sym typeface="Raleway"/>
              </a:rPr>
              <a:t>Berikut adalah jumlah total hidden node per layer:</a:t>
            </a:r>
          </a:p>
          <a:p>
            <a:pPr algn="just" marL="604519" indent="-302260" lvl="1">
              <a:lnSpc>
                <a:spcPts val="4199"/>
              </a:lnSpc>
              <a:buFont typeface="Arial"/>
              <a:buChar char="•"/>
            </a:pPr>
            <a:r>
              <a:rPr lang="en-US" sz="2799">
                <a:solidFill>
                  <a:srgbClr val="804F3B"/>
                </a:solidFill>
                <a:latin typeface="Raleway"/>
                <a:ea typeface="Raleway"/>
                <a:cs typeface="Raleway"/>
                <a:sym typeface="Raleway"/>
              </a:rPr>
              <a:t>Lapisan pertama (Conv2D): 32 filter.</a:t>
            </a:r>
          </a:p>
          <a:p>
            <a:pPr algn="just" marL="604519" indent="-302260" lvl="1">
              <a:lnSpc>
                <a:spcPts val="4199"/>
              </a:lnSpc>
              <a:buFont typeface="Arial"/>
              <a:buChar char="•"/>
            </a:pPr>
            <a:r>
              <a:rPr lang="en-US" sz="2799">
                <a:solidFill>
                  <a:srgbClr val="804F3B"/>
                </a:solidFill>
                <a:latin typeface="Raleway"/>
                <a:ea typeface="Raleway"/>
                <a:cs typeface="Raleway"/>
                <a:sym typeface="Raleway"/>
              </a:rPr>
              <a:t>Lapisan kedua (Conv2D): 64 filter.</a:t>
            </a:r>
          </a:p>
          <a:p>
            <a:pPr algn="just" marL="604519" indent="-302260" lvl="1">
              <a:lnSpc>
                <a:spcPts val="4199"/>
              </a:lnSpc>
              <a:buFont typeface="Arial"/>
              <a:buChar char="•"/>
            </a:pPr>
            <a:r>
              <a:rPr lang="en-US" sz="2799">
                <a:solidFill>
                  <a:srgbClr val="804F3B"/>
                </a:solidFill>
                <a:latin typeface="Raleway"/>
                <a:ea typeface="Raleway"/>
                <a:cs typeface="Raleway"/>
                <a:sym typeface="Raleway"/>
              </a:rPr>
              <a:t>Lapisan fully connected (Dense): 64 unit.</a:t>
            </a:r>
          </a:p>
          <a:p>
            <a:pPr algn="just">
              <a:lnSpc>
                <a:spcPts val="4199"/>
              </a:lnSpc>
            </a:pPr>
          </a:p>
        </p:txBody>
      </p:sp>
      <p:grpSp>
        <p:nvGrpSpPr>
          <p:cNvPr name="Group 4" id="4"/>
          <p:cNvGrpSpPr/>
          <p:nvPr/>
        </p:nvGrpSpPr>
        <p:grpSpPr>
          <a:xfrm rot="0">
            <a:off x="16740784" y="0"/>
            <a:ext cx="1547216" cy="10287000"/>
            <a:chOff x="0" y="0"/>
            <a:chExt cx="523379" cy="3479800"/>
          </a:xfrm>
        </p:grpSpPr>
        <p:sp>
          <p:nvSpPr>
            <p:cNvPr name="Freeform 5" id="5"/>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TextBox 6" id="6"/>
          <p:cNvSpPr txBox="true"/>
          <p:nvPr/>
        </p:nvSpPr>
        <p:spPr>
          <a:xfrm rot="0">
            <a:off x="17127588" y="9201150"/>
            <a:ext cx="773608" cy="537845"/>
          </a:xfrm>
          <a:prstGeom prst="rect">
            <a:avLst/>
          </a:prstGeom>
        </p:spPr>
        <p:txBody>
          <a:bodyPr anchor="t" rtlCol="false" tIns="0" lIns="0" bIns="0" rIns="0">
            <a:spAutoFit/>
          </a:bodyPr>
          <a:lstStyle/>
          <a:p>
            <a:pPr algn="ctr">
              <a:lnSpc>
                <a:spcPts val="4480"/>
              </a:lnSpc>
            </a:pPr>
            <a:r>
              <a:rPr lang="en-US" sz="3200">
                <a:solidFill>
                  <a:srgbClr val="804F3B"/>
                </a:solidFill>
                <a:latin typeface="Prata"/>
                <a:ea typeface="Prata"/>
                <a:cs typeface="Prata"/>
                <a:sym typeface="Prata"/>
              </a:rPr>
              <a:t>2</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028700" y="2492445"/>
            <a:ext cx="6848808" cy="1668780"/>
          </a:xfrm>
          <a:prstGeom prst="rect">
            <a:avLst/>
          </a:prstGeom>
        </p:spPr>
        <p:txBody>
          <a:bodyPr anchor="t" rtlCol="false" tIns="0" lIns="0" bIns="0" rIns="0">
            <a:spAutoFit/>
          </a:bodyPr>
          <a:lstStyle/>
          <a:p>
            <a:pPr algn="l">
              <a:lnSpc>
                <a:spcPts val="6719"/>
              </a:lnSpc>
            </a:pPr>
            <a:r>
              <a:rPr lang="en-US" sz="4800">
                <a:solidFill>
                  <a:srgbClr val="804F3B"/>
                </a:solidFill>
                <a:latin typeface="Radley"/>
                <a:ea typeface="Radley"/>
                <a:cs typeface="Radley"/>
                <a:sym typeface="Radley"/>
              </a:rPr>
              <a:t>Jumlah Total Bobot (Weight)</a:t>
            </a:r>
          </a:p>
        </p:txBody>
      </p:sp>
      <p:sp>
        <p:nvSpPr>
          <p:cNvPr name="TextBox 3" id="3"/>
          <p:cNvSpPr txBox="true"/>
          <p:nvPr/>
        </p:nvSpPr>
        <p:spPr>
          <a:xfrm rot="0">
            <a:off x="1028700" y="4564380"/>
            <a:ext cx="9028781" cy="4693920"/>
          </a:xfrm>
          <a:prstGeom prst="rect">
            <a:avLst/>
          </a:prstGeom>
        </p:spPr>
        <p:txBody>
          <a:bodyPr anchor="t" rtlCol="false" tIns="0" lIns="0" bIns="0" rIns="0">
            <a:spAutoFit/>
          </a:bodyPr>
          <a:lstStyle/>
          <a:p>
            <a:pPr algn="just">
              <a:lnSpc>
                <a:spcPts val="4199"/>
              </a:lnSpc>
            </a:pPr>
            <a:r>
              <a:rPr lang="en-US" sz="2799">
                <a:solidFill>
                  <a:srgbClr val="804F3B"/>
                </a:solidFill>
                <a:latin typeface="Raleway"/>
                <a:ea typeface="Raleway"/>
                <a:cs typeface="Raleway"/>
                <a:sym typeface="Raleway"/>
              </a:rPr>
              <a:t>Jumlah bobot dalam model dapat dihitung berdasarkan jumlah filter dan unit yang ada di setiap lapisan:</a:t>
            </a:r>
          </a:p>
          <a:p>
            <a:pPr algn="just" marL="604519" indent="-302260" lvl="1">
              <a:lnSpc>
                <a:spcPts val="4199"/>
              </a:lnSpc>
              <a:buFont typeface="Arial"/>
              <a:buChar char="•"/>
            </a:pPr>
            <a:r>
              <a:rPr lang="en-US" sz="2799">
                <a:solidFill>
                  <a:srgbClr val="804F3B"/>
                </a:solidFill>
                <a:latin typeface="Raleway"/>
                <a:ea typeface="Raleway"/>
                <a:cs typeface="Raleway"/>
                <a:sym typeface="Raleway"/>
              </a:rPr>
              <a:t>Conv2D Lapisan 1: (3 * 3 * 3 + 1) * 32 = 896 bobot.</a:t>
            </a:r>
          </a:p>
          <a:p>
            <a:pPr algn="just" marL="604519" indent="-302260" lvl="1">
              <a:lnSpc>
                <a:spcPts val="4199"/>
              </a:lnSpc>
              <a:buFont typeface="Arial"/>
              <a:buChar char="•"/>
            </a:pPr>
            <a:r>
              <a:rPr lang="en-US" sz="2799">
                <a:solidFill>
                  <a:srgbClr val="804F3B"/>
                </a:solidFill>
                <a:latin typeface="Raleway"/>
                <a:ea typeface="Raleway"/>
                <a:cs typeface="Raleway"/>
                <a:sym typeface="Raleway"/>
              </a:rPr>
              <a:t>Conv2D Lapisan 2: (3 * 3 * 32 + 1) * 64 = 18.496 bobot.</a:t>
            </a:r>
          </a:p>
          <a:p>
            <a:pPr algn="just" marL="604519" indent="-302260" lvl="1">
              <a:lnSpc>
                <a:spcPts val="4199"/>
              </a:lnSpc>
              <a:buFont typeface="Arial"/>
              <a:buChar char="•"/>
            </a:pPr>
            <a:r>
              <a:rPr lang="en-US" sz="2799">
                <a:solidFill>
                  <a:srgbClr val="804F3B"/>
                </a:solidFill>
                <a:latin typeface="Raleway"/>
                <a:ea typeface="Raleway"/>
                <a:cs typeface="Raleway"/>
                <a:sym typeface="Raleway"/>
              </a:rPr>
              <a:t>Fully Connected </a:t>
            </a:r>
            <a:r>
              <a:rPr lang="en-US" sz="2799">
                <a:solidFill>
                  <a:srgbClr val="804F3B"/>
                </a:solidFill>
                <a:latin typeface="Raleway"/>
                <a:ea typeface="Raleway"/>
                <a:cs typeface="Raleway"/>
                <a:sym typeface="Raleway"/>
              </a:rPr>
              <a:t>Lapisan: (64 * 64) + 64 = 4.160 bobot.</a:t>
            </a:r>
          </a:p>
          <a:p>
            <a:pPr algn="just" marL="604519" indent="-302260" lvl="1">
              <a:lnSpc>
                <a:spcPts val="4199"/>
              </a:lnSpc>
              <a:buFont typeface="Arial"/>
              <a:buChar char="•"/>
            </a:pPr>
            <a:r>
              <a:rPr lang="en-US" sz="2799">
                <a:solidFill>
                  <a:srgbClr val="804F3B"/>
                </a:solidFill>
                <a:latin typeface="Raleway"/>
                <a:ea typeface="Raleway"/>
                <a:cs typeface="Raleway"/>
                <a:sym typeface="Raleway"/>
              </a:rPr>
              <a:t>Lapisan Output: (64 * 4) + 4 = 260 bobot.</a:t>
            </a:r>
          </a:p>
          <a:p>
            <a:pPr algn="just">
              <a:lnSpc>
                <a:spcPts val="4199"/>
              </a:lnSpc>
            </a:pPr>
            <a:r>
              <a:rPr lang="en-US" sz="2799">
                <a:solidFill>
                  <a:srgbClr val="804F3B"/>
                </a:solidFill>
                <a:latin typeface="Raleway"/>
                <a:ea typeface="Raleway"/>
                <a:cs typeface="Raleway"/>
                <a:sym typeface="Raleway"/>
              </a:rPr>
              <a:t>Jumlah Total Bobot dalam model adalah </a:t>
            </a:r>
            <a:r>
              <a:rPr lang="en-US" b="true" sz="2799">
                <a:solidFill>
                  <a:srgbClr val="804F3B"/>
                </a:solidFill>
                <a:latin typeface="Raleway Bold"/>
                <a:ea typeface="Raleway Bold"/>
                <a:cs typeface="Raleway Bold"/>
                <a:sym typeface="Raleway Bold"/>
              </a:rPr>
              <a:t>23.812</a:t>
            </a:r>
            <a:r>
              <a:rPr lang="en-US" sz="2799">
                <a:solidFill>
                  <a:srgbClr val="804F3B"/>
                </a:solidFill>
                <a:latin typeface="Raleway"/>
                <a:ea typeface="Raleway"/>
                <a:cs typeface="Raleway"/>
                <a:sym typeface="Raleway"/>
              </a:rPr>
              <a:t> bobot</a:t>
            </a:r>
          </a:p>
        </p:txBody>
      </p:sp>
      <p:grpSp>
        <p:nvGrpSpPr>
          <p:cNvPr name="Group 4" id="4"/>
          <p:cNvGrpSpPr/>
          <p:nvPr/>
        </p:nvGrpSpPr>
        <p:grpSpPr>
          <a:xfrm rot="0">
            <a:off x="16740784" y="0"/>
            <a:ext cx="1547216" cy="10287000"/>
            <a:chOff x="0" y="0"/>
            <a:chExt cx="523379" cy="3479800"/>
          </a:xfrm>
        </p:grpSpPr>
        <p:sp>
          <p:nvSpPr>
            <p:cNvPr name="Freeform 5" id="5"/>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TextBox 6" id="6"/>
          <p:cNvSpPr txBox="true"/>
          <p:nvPr/>
        </p:nvSpPr>
        <p:spPr>
          <a:xfrm rot="0">
            <a:off x="17127588" y="9201150"/>
            <a:ext cx="773608" cy="537845"/>
          </a:xfrm>
          <a:prstGeom prst="rect">
            <a:avLst/>
          </a:prstGeom>
        </p:spPr>
        <p:txBody>
          <a:bodyPr anchor="t" rtlCol="false" tIns="0" lIns="0" bIns="0" rIns="0">
            <a:spAutoFit/>
          </a:bodyPr>
          <a:lstStyle/>
          <a:p>
            <a:pPr algn="ctr">
              <a:lnSpc>
                <a:spcPts val="4480"/>
              </a:lnSpc>
            </a:pPr>
            <a:r>
              <a:rPr lang="en-US" sz="3200">
                <a:solidFill>
                  <a:srgbClr val="804F3B"/>
                </a:solidFill>
                <a:latin typeface="Prata"/>
                <a:ea typeface="Prata"/>
                <a:cs typeface="Prata"/>
                <a:sym typeface="Prata"/>
              </a:rPr>
              <a:t>2</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028700" y="3695700"/>
            <a:ext cx="14745813" cy="3124200"/>
          </a:xfrm>
          <a:prstGeom prst="rect">
            <a:avLst/>
          </a:prstGeom>
        </p:spPr>
        <p:txBody>
          <a:bodyPr anchor="t" rtlCol="false" tIns="0" lIns="0" bIns="0" rIns="0">
            <a:spAutoFit/>
          </a:bodyPr>
          <a:lstStyle/>
          <a:p>
            <a:pPr algn="l">
              <a:lnSpc>
                <a:spcPts val="12000"/>
              </a:lnSpc>
            </a:pPr>
            <a:r>
              <a:rPr lang="en-US" sz="12000">
                <a:solidFill>
                  <a:srgbClr val="804F3B"/>
                </a:solidFill>
                <a:latin typeface="Radley"/>
                <a:ea typeface="Radley"/>
                <a:cs typeface="Radley"/>
                <a:sym typeface="Radley"/>
              </a:rPr>
              <a:t>Thank You </a:t>
            </a:r>
          </a:p>
          <a:p>
            <a:pPr algn="l">
              <a:lnSpc>
                <a:spcPts val="12000"/>
              </a:lnSpc>
            </a:pPr>
            <a:r>
              <a:rPr lang="en-US" sz="12000">
                <a:solidFill>
                  <a:srgbClr val="804F3B"/>
                </a:solidFill>
                <a:latin typeface="Radley"/>
                <a:ea typeface="Radley"/>
                <a:cs typeface="Radley"/>
                <a:sym typeface="Radley"/>
              </a:rPr>
              <a:t>for your attention!</a:t>
            </a:r>
          </a:p>
        </p:txBody>
      </p:sp>
      <p:sp>
        <p:nvSpPr>
          <p:cNvPr name="TextBox 3" id="3"/>
          <p:cNvSpPr txBox="true"/>
          <p:nvPr/>
        </p:nvSpPr>
        <p:spPr>
          <a:xfrm rot="0">
            <a:off x="1028700" y="9206520"/>
            <a:ext cx="5913783" cy="490855"/>
          </a:xfrm>
          <a:prstGeom prst="rect">
            <a:avLst/>
          </a:prstGeom>
        </p:spPr>
        <p:txBody>
          <a:bodyPr anchor="t" rtlCol="false" tIns="0" lIns="0" bIns="0" rIns="0">
            <a:spAutoFit/>
          </a:bodyPr>
          <a:lstStyle/>
          <a:p>
            <a:pPr algn="l">
              <a:lnSpc>
                <a:spcPts val="3919"/>
              </a:lnSpc>
            </a:pPr>
            <a:r>
              <a:rPr lang="en-US" sz="2799">
                <a:solidFill>
                  <a:srgbClr val="804F3B"/>
                </a:solidFill>
                <a:latin typeface="Raleway"/>
                <a:ea typeface="Raleway"/>
                <a:cs typeface="Raleway"/>
                <a:sym typeface="Raleway"/>
              </a:rPr>
              <a:t>M. Arkan Haris</a:t>
            </a:r>
          </a:p>
        </p:txBody>
      </p:sp>
      <p:grpSp>
        <p:nvGrpSpPr>
          <p:cNvPr name="Group 4" id="4"/>
          <p:cNvGrpSpPr/>
          <p:nvPr/>
        </p:nvGrpSpPr>
        <p:grpSpPr>
          <a:xfrm rot="0">
            <a:off x="16740784" y="0"/>
            <a:ext cx="1547216" cy="10287000"/>
            <a:chOff x="0" y="0"/>
            <a:chExt cx="523379" cy="3479800"/>
          </a:xfrm>
        </p:grpSpPr>
        <p:sp>
          <p:nvSpPr>
            <p:cNvPr name="Freeform 5" id="5"/>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TextBox 6" id="6"/>
          <p:cNvSpPr txBox="true"/>
          <p:nvPr/>
        </p:nvSpPr>
        <p:spPr>
          <a:xfrm rot="0">
            <a:off x="9144000" y="9206520"/>
            <a:ext cx="5913783" cy="490855"/>
          </a:xfrm>
          <a:prstGeom prst="rect">
            <a:avLst/>
          </a:prstGeom>
        </p:spPr>
        <p:txBody>
          <a:bodyPr anchor="t" rtlCol="false" tIns="0" lIns="0" bIns="0" rIns="0">
            <a:spAutoFit/>
          </a:bodyPr>
          <a:lstStyle/>
          <a:p>
            <a:pPr algn="l">
              <a:lnSpc>
                <a:spcPts val="3919"/>
              </a:lnSpc>
            </a:pPr>
            <a:r>
              <a:rPr lang="en-US" sz="2799">
                <a:solidFill>
                  <a:srgbClr val="804F3B"/>
                </a:solidFill>
                <a:latin typeface="Raleway"/>
                <a:ea typeface="Raleway"/>
                <a:cs typeface="Raleway"/>
                <a:sym typeface="Raleway"/>
              </a:rPr>
              <a:t>2024 Nov 25</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028700" y="2492445"/>
            <a:ext cx="6848808" cy="821055"/>
          </a:xfrm>
          <a:prstGeom prst="rect">
            <a:avLst/>
          </a:prstGeom>
        </p:spPr>
        <p:txBody>
          <a:bodyPr anchor="t" rtlCol="false" tIns="0" lIns="0" bIns="0" rIns="0">
            <a:spAutoFit/>
          </a:bodyPr>
          <a:lstStyle/>
          <a:p>
            <a:pPr algn="l">
              <a:lnSpc>
                <a:spcPts val="6719"/>
              </a:lnSpc>
            </a:pPr>
            <a:r>
              <a:rPr lang="en-US" sz="4800">
                <a:solidFill>
                  <a:srgbClr val="804F3B"/>
                </a:solidFill>
                <a:latin typeface="Radley"/>
                <a:ea typeface="Radley"/>
                <a:cs typeface="Radley"/>
                <a:sym typeface="Radley"/>
              </a:rPr>
              <a:t>Jenis Kasus</a:t>
            </a:r>
          </a:p>
        </p:txBody>
      </p:sp>
      <p:sp>
        <p:nvSpPr>
          <p:cNvPr name="TextBox 3" id="3"/>
          <p:cNvSpPr txBox="true"/>
          <p:nvPr/>
        </p:nvSpPr>
        <p:spPr>
          <a:xfrm rot="0">
            <a:off x="1028700" y="4564380"/>
            <a:ext cx="9028781" cy="5217795"/>
          </a:xfrm>
          <a:prstGeom prst="rect">
            <a:avLst/>
          </a:prstGeom>
        </p:spPr>
        <p:txBody>
          <a:bodyPr anchor="t" rtlCol="false" tIns="0" lIns="0" bIns="0" rIns="0">
            <a:spAutoFit/>
          </a:bodyPr>
          <a:lstStyle/>
          <a:p>
            <a:pPr algn="just">
              <a:lnSpc>
                <a:spcPts val="4199"/>
              </a:lnSpc>
            </a:pPr>
            <a:r>
              <a:rPr lang="en-US" sz="2799">
                <a:solidFill>
                  <a:srgbClr val="804F3B"/>
                </a:solidFill>
                <a:latin typeface="Raleway"/>
                <a:ea typeface="Raleway"/>
                <a:cs typeface="Raleway"/>
                <a:sym typeface="Raleway"/>
              </a:rPr>
              <a:t>J</a:t>
            </a:r>
            <a:r>
              <a:rPr lang="en-US" sz="2799">
                <a:solidFill>
                  <a:srgbClr val="804F3B"/>
                </a:solidFill>
                <a:latin typeface="Raleway"/>
                <a:ea typeface="Raleway"/>
                <a:cs typeface="Raleway"/>
                <a:sym typeface="Raleway"/>
              </a:rPr>
              <a:t>enis kasus yang digunakan dalam proyek ini adalah Klasifikasi Gambar. Gambar yang digunakan adalah MRI otak yang akan diklasifikasikan ke dalam empat kategori tingkat demensia pada pasien Alzheimer, yaitu:</a:t>
            </a:r>
          </a:p>
          <a:p>
            <a:pPr algn="just" marL="604519" indent="-302260" lvl="1">
              <a:lnSpc>
                <a:spcPts val="4199"/>
              </a:lnSpc>
              <a:buFont typeface="Arial"/>
              <a:buChar char="•"/>
            </a:pPr>
            <a:r>
              <a:rPr lang="en-US" sz="2799">
                <a:solidFill>
                  <a:srgbClr val="804F3B"/>
                </a:solidFill>
                <a:latin typeface="Raleway"/>
                <a:ea typeface="Raleway"/>
                <a:cs typeface="Raleway"/>
                <a:sym typeface="Raleway"/>
              </a:rPr>
              <a:t>Non-demented</a:t>
            </a:r>
          </a:p>
          <a:p>
            <a:pPr algn="just" marL="604519" indent="-302260" lvl="1">
              <a:lnSpc>
                <a:spcPts val="4199"/>
              </a:lnSpc>
              <a:buFont typeface="Arial"/>
              <a:buChar char="•"/>
            </a:pPr>
            <a:r>
              <a:rPr lang="en-US" sz="2799">
                <a:solidFill>
                  <a:srgbClr val="804F3B"/>
                </a:solidFill>
                <a:latin typeface="Raleway"/>
                <a:ea typeface="Raleway"/>
                <a:cs typeface="Raleway"/>
                <a:sym typeface="Raleway"/>
              </a:rPr>
              <a:t>Very mild demented</a:t>
            </a:r>
          </a:p>
          <a:p>
            <a:pPr algn="just" marL="604519" indent="-302260" lvl="1">
              <a:lnSpc>
                <a:spcPts val="4199"/>
              </a:lnSpc>
              <a:buFont typeface="Arial"/>
              <a:buChar char="•"/>
            </a:pPr>
            <a:r>
              <a:rPr lang="en-US" sz="2799">
                <a:solidFill>
                  <a:srgbClr val="804F3B"/>
                </a:solidFill>
                <a:latin typeface="Raleway"/>
                <a:ea typeface="Raleway"/>
                <a:cs typeface="Raleway"/>
                <a:sym typeface="Raleway"/>
              </a:rPr>
              <a:t>Mild demented</a:t>
            </a:r>
          </a:p>
          <a:p>
            <a:pPr algn="just" marL="604519" indent="-302260" lvl="1">
              <a:lnSpc>
                <a:spcPts val="4199"/>
              </a:lnSpc>
              <a:buFont typeface="Arial"/>
              <a:buChar char="•"/>
            </a:pPr>
            <a:r>
              <a:rPr lang="en-US" sz="2799">
                <a:solidFill>
                  <a:srgbClr val="804F3B"/>
                </a:solidFill>
                <a:latin typeface="Raleway"/>
                <a:ea typeface="Raleway"/>
                <a:cs typeface="Raleway"/>
                <a:sym typeface="Raleway"/>
              </a:rPr>
              <a:t>Moderate Demented</a:t>
            </a:r>
          </a:p>
          <a:p>
            <a:pPr algn="just">
              <a:lnSpc>
                <a:spcPts val="4199"/>
              </a:lnSpc>
            </a:pPr>
          </a:p>
        </p:txBody>
      </p:sp>
      <p:grpSp>
        <p:nvGrpSpPr>
          <p:cNvPr name="Group 4" id="4"/>
          <p:cNvGrpSpPr/>
          <p:nvPr/>
        </p:nvGrpSpPr>
        <p:grpSpPr>
          <a:xfrm rot="0">
            <a:off x="16740784" y="0"/>
            <a:ext cx="1547216" cy="10287000"/>
            <a:chOff x="0" y="0"/>
            <a:chExt cx="523379" cy="3479800"/>
          </a:xfrm>
        </p:grpSpPr>
        <p:sp>
          <p:nvSpPr>
            <p:cNvPr name="Freeform 5" id="5"/>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TextBox 6" id="6"/>
          <p:cNvSpPr txBox="true"/>
          <p:nvPr/>
        </p:nvSpPr>
        <p:spPr>
          <a:xfrm rot="0">
            <a:off x="17127588" y="9201150"/>
            <a:ext cx="773608" cy="537845"/>
          </a:xfrm>
          <a:prstGeom prst="rect">
            <a:avLst/>
          </a:prstGeom>
        </p:spPr>
        <p:txBody>
          <a:bodyPr anchor="t" rtlCol="false" tIns="0" lIns="0" bIns="0" rIns="0">
            <a:spAutoFit/>
          </a:bodyPr>
          <a:lstStyle/>
          <a:p>
            <a:pPr algn="ctr">
              <a:lnSpc>
                <a:spcPts val="4480"/>
              </a:lnSpc>
            </a:pPr>
            <a:r>
              <a:rPr lang="en-US" sz="3200">
                <a:solidFill>
                  <a:srgbClr val="804F3B"/>
                </a:solidFill>
                <a:latin typeface="Prata"/>
                <a:ea typeface="Prata"/>
                <a:cs typeface="Prata"/>
                <a:sym typeface="Prata"/>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028700" y="2492445"/>
            <a:ext cx="6848808" cy="821055"/>
          </a:xfrm>
          <a:prstGeom prst="rect">
            <a:avLst/>
          </a:prstGeom>
        </p:spPr>
        <p:txBody>
          <a:bodyPr anchor="t" rtlCol="false" tIns="0" lIns="0" bIns="0" rIns="0">
            <a:spAutoFit/>
          </a:bodyPr>
          <a:lstStyle/>
          <a:p>
            <a:pPr algn="l">
              <a:lnSpc>
                <a:spcPts val="6719"/>
              </a:lnSpc>
            </a:pPr>
            <a:r>
              <a:rPr lang="en-US" sz="4800">
                <a:solidFill>
                  <a:srgbClr val="804F3B"/>
                </a:solidFill>
                <a:latin typeface="Radley"/>
                <a:ea typeface="Radley"/>
                <a:cs typeface="Radley"/>
                <a:sym typeface="Radley"/>
              </a:rPr>
              <a:t>Dataset</a:t>
            </a:r>
          </a:p>
        </p:txBody>
      </p:sp>
      <p:sp>
        <p:nvSpPr>
          <p:cNvPr name="TextBox 3" id="3"/>
          <p:cNvSpPr txBox="true"/>
          <p:nvPr/>
        </p:nvSpPr>
        <p:spPr>
          <a:xfrm rot="0">
            <a:off x="1028700" y="4564380"/>
            <a:ext cx="9028781" cy="5217795"/>
          </a:xfrm>
          <a:prstGeom prst="rect">
            <a:avLst/>
          </a:prstGeom>
        </p:spPr>
        <p:txBody>
          <a:bodyPr anchor="t" rtlCol="false" tIns="0" lIns="0" bIns="0" rIns="0">
            <a:spAutoFit/>
          </a:bodyPr>
          <a:lstStyle/>
          <a:p>
            <a:pPr algn="just">
              <a:lnSpc>
                <a:spcPts val="4199"/>
              </a:lnSpc>
            </a:pPr>
            <a:r>
              <a:rPr lang="en-US" sz="2799">
                <a:solidFill>
                  <a:srgbClr val="804F3B"/>
                </a:solidFill>
                <a:latin typeface="Raleway"/>
                <a:ea typeface="Raleway"/>
                <a:cs typeface="Raleway"/>
                <a:sym typeface="Raleway"/>
              </a:rPr>
              <a:t>Dat</a:t>
            </a:r>
            <a:r>
              <a:rPr lang="en-US" sz="2799">
                <a:solidFill>
                  <a:srgbClr val="804F3B"/>
                </a:solidFill>
                <a:latin typeface="Raleway"/>
                <a:ea typeface="Raleway"/>
                <a:cs typeface="Raleway"/>
                <a:sym typeface="Raleway"/>
              </a:rPr>
              <a:t>aset yang digunakan dalam proyek ini adalah Alzheimer MRI Disease Classification Dataset yang terdiri dari gambar MRI otak pasien dengan label yang sesuai dengan tingkat keparahan demensia. Dataset ini digunakan untuk melatih dan menguji model klasifikasi.</a:t>
            </a:r>
          </a:p>
          <a:p>
            <a:pPr algn="just">
              <a:lnSpc>
                <a:spcPts val="4199"/>
              </a:lnSpc>
            </a:pPr>
          </a:p>
          <a:p>
            <a:pPr algn="just">
              <a:lnSpc>
                <a:spcPts val="4199"/>
              </a:lnSpc>
            </a:pPr>
            <a:r>
              <a:rPr lang="en-US" sz="2799">
                <a:solidFill>
                  <a:srgbClr val="804F3B"/>
                </a:solidFill>
                <a:latin typeface="Raleway"/>
                <a:ea typeface="Raleway"/>
                <a:cs typeface="Raleway"/>
                <a:sym typeface="Raleway"/>
              </a:rPr>
              <a:t>Link Dataset:</a:t>
            </a:r>
          </a:p>
          <a:p>
            <a:pPr algn="just">
              <a:lnSpc>
                <a:spcPts val="4199"/>
              </a:lnSpc>
            </a:pPr>
            <a:r>
              <a:rPr lang="en-US" sz="2799" u="sng">
                <a:solidFill>
                  <a:srgbClr val="804F3B"/>
                </a:solidFill>
                <a:latin typeface="Raleway"/>
                <a:ea typeface="Raleway"/>
                <a:cs typeface="Raleway"/>
                <a:sym typeface="Raleway"/>
                <a:hlinkClick r:id="rId2" tooltip="https://huggingface.co/datasets/Falah/Alzheimer_MRI"/>
              </a:rPr>
              <a:t>Alzheim</a:t>
            </a:r>
            <a:r>
              <a:rPr lang="en-US" sz="2799" u="sng">
                <a:solidFill>
                  <a:srgbClr val="804F3B"/>
                </a:solidFill>
                <a:latin typeface="Raleway"/>
                <a:ea typeface="Raleway"/>
                <a:cs typeface="Raleway"/>
                <a:sym typeface="Raleway"/>
                <a:hlinkClick r:id="rId3" tooltip="https://huggingface.co/datasets/Falah/Alzheimer_MRI"/>
              </a:rPr>
              <a:t>er MRI Dataset by Falah.G.Salieh</a:t>
            </a:r>
          </a:p>
          <a:p>
            <a:pPr algn="just">
              <a:lnSpc>
                <a:spcPts val="4199"/>
              </a:lnSpc>
            </a:pPr>
          </a:p>
        </p:txBody>
      </p:sp>
      <p:grpSp>
        <p:nvGrpSpPr>
          <p:cNvPr name="Group 4" id="4"/>
          <p:cNvGrpSpPr/>
          <p:nvPr/>
        </p:nvGrpSpPr>
        <p:grpSpPr>
          <a:xfrm rot="0">
            <a:off x="16740784" y="0"/>
            <a:ext cx="1547216" cy="10287000"/>
            <a:chOff x="0" y="0"/>
            <a:chExt cx="523379" cy="3479800"/>
          </a:xfrm>
        </p:grpSpPr>
        <p:sp>
          <p:nvSpPr>
            <p:cNvPr name="Freeform 5" id="5"/>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TextBox 6" id="6"/>
          <p:cNvSpPr txBox="true"/>
          <p:nvPr/>
        </p:nvSpPr>
        <p:spPr>
          <a:xfrm rot="0">
            <a:off x="17127588" y="9201150"/>
            <a:ext cx="773608" cy="537845"/>
          </a:xfrm>
          <a:prstGeom prst="rect">
            <a:avLst/>
          </a:prstGeom>
        </p:spPr>
        <p:txBody>
          <a:bodyPr anchor="t" rtlCol="false" tIns="0" lIns="0" bIns="0" rIns="0">
            <a:spAutoFit/>
          </a:bodyPr>
          <a:lstStyle/>
          <a:p>
            <a:pPr algn="ctr">
              <a:lnSpc>
                <a:spcPts val="4480"/>
              </a:lnSpc>
            </a:pPr>
            <a:r>
              <a:rPr lang="en-US" sz="3200">
                <a:solidFill>
                  <a:srgbClr val="804F3B"/>
                </a:solidFill>
                <a:latin typeface="Prata"/>
                <a:ea typeface="Prata"/>
                <a:cs typeface="Prata"/>
                <a:sym typeface="Prata"/>
              </a:rPr>
              <a:t>2</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028700" y="2492445"/>
            <a:ext cx="6848808" cy="821055"/>
          </a:xfrm>
          <a:prstGeom prst="rect">
            <a:avLst/>
          </a:prstGeom>
        </p:spPr>
        <p:txBody>
          <a:bodyPr anchor="t" rtlCol="false" tIns="0" lIns="0" bIns="0" rIns="0">
            <a:spAutoFit/>
          </a:bodyPr>
          <a:lstStyle/>
          <a:p>
            <a:pPr algn="l">
              <a:lnSpc>
                <a:spcPts val="6719"/>
              </a:lnSpc>
            </a:pPr>
            <a:r>
              <a:rPr lang="en-US" sz="4800">
                <a:solidFill>
                  <a:srgbClr val="804F3B"/>
                </a:solidFill>
                <a:latin typeface="Radley"/>
                <a:ea typeface="Radley"/>
                <a:cs typeface="Radley"/>
                <a:sym typeface="Radley"/>
              </a:rPr>
              <a:t>Jumlah Fitur</a:t>
            </a:r>
          </a:p>
        </p:txBody>
      </p:sp>
      <p:sp>
        <p:nvSpPr>
          <p:cNvPr name="TextBox 3" id="3"/>
          <p:cNvSpPr txBox="true"/>
          <p:nvPr/>
        </p:nvSpPr>
        <p:spPr>
          <a:xfrm rot="0">
            <a:off x="1028700" y="4564380"/>
            <a:ext cx="9028781" cy="2074545"/>
          </a:xfrm>
          <a:prstGeom prst="rect">
            <a:avLst/>
          </a:prstGeom>
        </p:spPr>
        <p:txBody>
          <a:bodyPr anchor="t" rtlCol="false" tIns="0" lIns="0" bIns="0" rIns="0">
            <a:spAutoFit/>
          </a:bodyPr>
          <a:lstStyle/>
          <a:p>
            <a:pPr algn="just">
              <a:lnSpc>
                <a:spcPts val="4199"/>
              </a:lnSpc>
            </a:pPr>
            <a:r>
              <a:rPr lang="en-US" sz="2799">
                <a:solidFill>
                  <a:srgbClr val="804F3B"/>
                </a:solidFill>
                <a:latin typeface="Raleway"/>
                <a:ea typeface="Raleway"/>
                <a:cs typeface="Raleway"/>
                <a:sym typeface="Raleway"/>
              </a:rPr>
              <a:t>Setiap gambar MRI otak dalam dataset memiliki dimensi 128x128 piksel dengan tiga saluran warna (RGB). Sehingga jumlah fitur per gambar adalah </a:t>
            </a:r>
            <a:r>
              <a:rPr lang="en-US" b="true" sz="2799">
                <a:solidFill>
                  <a:srgbClr val="804F3B"/>
                </a:solidFill>
                <a:latin typeface="Raleway Bold"/>
                <a:ea typeface="Raleway Bold"/>
                <a:cs typeface="Raleway Bold"/>
                <a:sym typeface="Raleway Bold"/>
              </a:rPr>
              <a:t>49.152 </a:t>
            </a:r>
            <a:r>
              <a:rPr lang="en-US" sz="2799">
                <a:solidFill>
                  <a:srgbClr val="804F3B"/>
                </a:solidFill>
                <a:latin typeface="Raleway"/>
                <a:ea typeface="Raleway"/>
                <a:cs typeface="Raleway"/>
                <a:sym typeface="Raleway"/>
              </a:rPr>
              <a:t>fitur</a:t>
            </a:r>
          </a:p>
        </p:txBody>
      </p:sp>
      <p:grpSp>
        <p:nvGrpSpPr>
          <p:cNvPr name="Group 4" id="4"/>
          <p:cNvGrpSpPr/>
          <p:nvPr/>
        </p:nvGrpSpPr>
        <p:grpSpPr>
          <a:xfrm rot="0">
            <a:off x="16740784" y="0"/>
            <a:ext cx="1547216" cy="10287000"/>
            <a:chOff x="0" y="0"/>
            <a:chExt cx="523379" cy="3479800"/>
          </a:xfrm>
        </p:grpSpPr>
        <p:sp>
          <p:nvSpPr>
            <p:cNvPr name="Freeform 5" id="5"/>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TextBox 6" id="6"/>
          <p:cNvSpPr txBox="true"/>
          <p:nvPr/>
        </p:nvSpPr>
        <p:spPr>
          <a:xfrm rot="0">
            <a:off x="17127588" y="9201150"/>
            <a:ext cx="773608" cy="537845"/>
          </a:xfrm>
          <a:prstGeom prst="rect">
            <a:avLst/>
          </a:prstGeom>
        </p:spPr>
        <p:txBody>
          <a:bodyPr anchor="t" rtlCol="false" tIns="0" lIns="0" bIns="0" rIns="0">
            <a:spAutoFit/>
          </a:bodyPr>
          <a:lstStyle/>
          <a:p>
            <a:pPr algn="ctr">
              <a:lnSpc>
                <a:spcPts val="4480"/>
              </a:lnSpc>
            </a:pPr>
            <a:r>
              <a:rPr lang="en-US" sz="3200">
                <a:solidFill>
                  <a:srgbClr val="804F3B"/>
                </a:solidFill>
                <a:latin typeface="Prata"/>
                <a:ea typeface="Prata"/>
                <a:cs typeface="Prata"/>
                <a:sym typeface="Prata"/>
              </a:rPr>
              <a:t>2</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028700" y="2492445"/>
            <a:ext cx="6848808" cy="821055"/>
          </a:xfrm>
          <a:prstGeom prst="rect">
            <a:avLst/>
          </a:prstGeom>
        </p:spPr>
        <p:txBody>
          <a:bodyPr anchor="t" rtlCol="false" tIns="0" lIns="0" bIns="0" rIns="0">
            <a:spAutoFit/>
          </a:bodyPr>
          <a:lstStyle/>
          <a:p>
            <a:pPr algn="l">
              <a:lnSpc>
                <a:spcPts val="6719"/>
              </a:lnSpc>
            </a:pPr>
            <a:r>
              <a:rPr lang="en-US" sz="4800">
                <a:solidFill>
                  <a:srgbClr val="804F3B"/>
                </a:solidFill>
                <a:latin typeface="Radley"/>
                <a:ea typeface="Radley"/>
                <a:cs typeface="Radley"/>
                <a:sym typeface="Radley"/>
              </a:rPr>
              <a:t>Jumlah Label</a:t>
            </a:r>
          </a:p>
        </p:txBody>
      </p:sp>
      <p:sp>
        <p:nvSpPr>
          <p:cNvPr name="TextBox 3" id="3"/>
          <p:cNvSpPr txBox="true"/>
          <p:nvPr/>
        </p:nvSpPr>
        <p:spPr>
          <a:xfrm rot="0">
            <a:off x="1028700" y="4564380"/>
            <a:ext cx="9028781" cy="3646170"/>
          </a:xfrm>
          <a:prstGeom prst="rect">
            <a:avLst/>
          </a:prstGeom>
        </p:spPr>
        <p:txBody>
          <a:bodyPr anchor="t" rtlCol="false" tIns="0" lIns="0" bIns="0" rIns="0">
            <a:spAutoFit/>
          </a:bodyPr>
          <a:lstStyle/>
          <a:p>
            <a:pPr algn="just">
              <a:lnSpc>
                <a:spcPts val="4199"/>
              </a:lnSpc>
            </a:pPr>
            <a:r>
              <a:rPr lang="en-US" sz="2799">
                <a:solidFill>
                  <a:srgbClr val="804F3B"/>
                </a:solidFill>
                <a:latin typeface="Raleway"/>
                <a:ea typeface="Raleway"/>
                <a:cs typeface="Raleway"/>
                <a:sym typeface="Raleway"/>
              </a:rPr>
              <a:t>Dataset ini memiliki 4 label yang masing-masing mewakili tingkat keparahan demensia pada pasien:</a:t>
            </a:r>
          </a:p>
          <a:p>
            <a:pPr algn="just" marL="604519" indent="-302260" lvl="1">
              <a:lnSpc>
                <a:spcPts val="4199"/>
              </a:lnSpc>
              <a:buAutoNum type="arabicPeriod" startAt="1"/>
            </a:pPr>
            <a:r>
              <a:rPr lang="en-US" sz="2799">
                <a:solidFill>
                  <a:srgbClr val="804F3B"/>
                </a:solidFill>
                <a:latin typeface="Raleway"/>
                <a:ea typeface="Raleway"/>
                <a:cs typeface="Raleway"/>
                <a:sym typeface="Raleway"/>
              </a:rPr>
              <a:t>Mild_Demented (0)</a:t>
            </a:r>
          </a:p>
          <a:p>
            <a:pPr algn="just" marL="604519" indent="-302260" lvl="1">
              <a:lnSpc>
                <a:spcPts val="4199"/>
              </a:lnSpc>
              <a:buAutoNum type="arabicPeriod" startAt="1"/>
            </a:pPr>
            <a:r>
              <a:rPr lang="en-US" sz="2799">
                <a:solidFill>
                  <a:srgbClr val="804F3B"/>
                </a:solidFill>
                <a:latin typeface="Raleway"/>
                <a:ea typeface="Raleway"/>
                <a:cs typeface="Raleway"/>
                <a:sym typeface="Raleway"/>
              </a:rPr>
              <a:t>Moderate_Demented (1)</a:t>
            </a:r>
          </a:p>
          <a:p>
            <a:pPr algn="just" marL="604519" indent="-302260" lvl="1">
              <a:lnSpc>
                <a:spcPts val="4199"/>
              </a:lnSpc>
              <a:buAutoNum type="arabicPeriod" startAt="1"/>
            </a:pPr>
            <a:r>
              <a:rPr lang="en-US" sz="2799">
                <a:solidFill>
                  <a:srgbClr val="804F3B"/>
                </a:solidFill>
                <a:latin typeface="Raleway"/>
                <a:ea typeface="Raleway"/>
                <a:cs typeface="Raleway"/>
                <a:sym typeface="Raleway"/>
              </a:rPr>
              <a:t>Non_Demented (2)</a:t>
            </a:r>
          </a:p>
          <a:p>
            <a:pPr algn="just" marL="604519" indent="-302260" lvl="1">
              <a:lnSpc>
                <a:spcPts val="4199"/>
              </a:lnSpc>
              <a:buAutoNum type="arabicPeriod" startAt="1"/>
            </a:pPr>
            <a:r>
              <a:rPr lang="en-US" sz="2799">
                <a:solidFill>
                  <a:srgbClr val="804F3B"/>
                </a:solidFill>
                <a:latin typeface="Raleway"/>
                <a:ea typeface="Raleway"/>
                <a:cs typeface="Raleway"/>
                <a:sym typeface="Raleway"/>
              </a:rPr>
              <a:t>Very_Mild_Demented (3)</a:t>
            </a:r>
          </a:p>
          <a:p>
            <a:pPr algn="just">
              <a:lnSpc>
                <a:spcPts val="4199"/>
              </a:lnSpc>
            </a:pPr>
          </a:p>
        </p:txBody>
      </p:sp>
      <p:grpSp>
        <p:nvGrpSpPr>
          <p:cNvPr name="Group 4" id="4"/>
          <p:cNvGrpSpPr/>
          <p:nvPr/>
        </p:nvGrpSpPr>
        <p:grpSpPr>
          <a:xfrm rot="0">
            <a:off x="16740784" y="0"/>
            <a:ext cx="1547216" cy="10287000"/>
            <a:chOff x="0" y="0"/>
            <a:chExt cx="523379" cy="3479800"/>
          </a:xfrm>
        </p:grpSpPr>
        <p:sp>
          <p:nvSpPr>
            <p:cNvPr name="Freeform 5" id="5"/>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TextBox 6" id="6"/>
          <p:cNvSpPr txBox="true"/>
          <p:nvPr/>
        </p:nvSpPr>
        <p:spPr>
          <a:xfrm rot="0">
            <a:off x="17127588" y="9201150"/>
            <a:ext cx="773608" cy="537845"/>
          </a:xfrm>
          <a:prstGeom prst="rect">
            <a:avLst/>
          </a:prstGeom>
        </p:spPr>
        <p:txBody>
          <a:bodyPr anchor="t" rtlCol="false" tIns="0" lIns="0" bIns="0" rIns="0">
            <a:spAutoFit/>
          </a:bodyPr>
          <a:lstStyle/>
          <a:p>
            <a:pPr algn="ctr">
              <a:lnSpc>
                <a:spcPts val="4480"/>
              </a:lnSpc>
            </a:pPr>
            <a:r>
              <a:rPr lang="en-US" sz="3200">
                <a:solidFill>
                  <a:srgbClr val="804F3B"/>
                </a:solidFill>
                <a:latin typeface="Prata"/>
                <a:ea typeface="Prata"/>
                <a:cs typeface="Prata"/>
                <a:sym typeface="Prata"/>
              </a:rPr>
              <a:t>2</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028700" y="2492445"/>
            <a:ext cx="6848808" cy="1668780"/>
          </a:xfrm>
          <a:prstGeom prst="rect">
            <a:avLst/>
          </a:prstGeom>
        </p:spPr>
        <p:txBody>
          <a:bodyPr anchor="t" rtlCol="false" tIns="0" lIns="0" bIns="0" rIns="0">
            <a:spAutoFit/>
          </a:bodyPr>
          <a:lstStyle/>
          <a:p>
            <a:pPr algn="l">
              <a:lnSpc>
                <a:spcPts val="6719"/>
              </a:lnSpc>
            </a:pPr>
            <a:r>
              <a:rPr lang="en-US" sz="4800">
                <a:solidFill>
                  <a:srgbClr val="804F3B"/>
                </a:solidFill>
                <a:latin typeface="Radley"/>
                <a:ea typeface="Radley"/>
                <a:cs typeface="Radley"/>
                <a:sym typeface="Radley"/>
              </a:rPr>
              <a:t>Jenis Jaringan Saraf Tiruan </a:t>
            </a:r>
          </a:p>
        </p:txBody>
      </p:sp>
      <p:sp>
        <p:nvSpPr>
          <p:cNvPr name="TextBox 3" id="3"/>
          <p:cNvSpPr txBox="true"/>
          <p:nvPr/>
        </p:nvSpPr>
        <p:spPr>
          <a:xfrm rot="0">
            <a:off x="1028700" y="4564380"/>
            <a:ext cx="9028781" cy="3646170"/>
          </a:xfrm>
          <a:prstGeom prst="rect">
            <a:avLst/>
          </a:prstGeom>
        </p:spPr>
        <p:txBody>
          <a:bodyPr anchor="t" rtlCol="false" tIns="0" lIns="0" bIns="0" rIns="0">
            <a:spAutoFit/>
          </a:bodyPr>
          <a:lstStyle/>
          <a:p>
            <a:pPr algn="just">
              <a:lnSpc>
                <a:spcPts val="4199"/>
              </a:lnSpc>
            </a:pPr>
            <a:r>
              <a:rPr lang="en-US" sz="2799">
                <a:solidFill>
                  <a:srgbClr val="804F3B"/>
                </a:solidFill>
                <a:latin typeface="Raleway"/>
                <a:ea typeface="Raleway"/>
                <a:cs typeface="Raleway"/>
                <a:sym typeface="Raleway"/>
              </a:rPr>
              <a:t>Jenis jaringan saraf tiruan yang digunakan dalam proyek ini adalah Custom Convolutional Neural Network (CNN). Model ini dibangun dengan beberapa lapisan konvolusional, lapisan pooling, dan lapisan fully connected untuk melakukan klasifikasi gambar. Arsitektur model cukup sederhana namun efektif untuk tugas klasifikasi gambar.</a:t>
            </a:r>
          </a:p>
        </p:txBody>
      </p:sp>
      <p:grpSp>
        <p:nvGrpSpPr>
          <p:cNvPr name="Group 4" id="4"/>
          <p:cNvGrpSpPr/>
          <p:nvPr/>
        </p:nvGrpSpPr>
        <p:grpSpPr>
          <a:xfrm rot="0">
            <a:off x="16740784" y="0"/>
            <a:ext cx="1547216" cy="10287000"/>
            <a:chOff x="0" y="0"/>
            <a:chExt cx="523379" cy="3479800"/>
          </a:xfrm>
        </p:grpSpPr>
        <p:sp>
          <p:nvSpPr>
            <p:cNvPr name="Freeform 5" id="5"/>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TextBox 6" id="6"/>
          <p:cNvSpPr txBox="true"/>
          <p:nvPr/>
        </p:nvSpPr>
        <p:spPr>
          <a:xfrm rot="0">
            <a:off x="17127588" y="9201150"/>
            <a:ext cx="773608" cy="537845"/>
          </a:xfrm>
          <a:prstGeom prst="rect">
            <a:avLst/>
          </a:prstGeom>
        </p:spPr>
        <p:txBody>
          <a:bodyPr anchor="t" rtlCol="false" tIns="0" lIns="0" bIns="0" rIns="0">
            <a:spAutoFit/>
          </a:bodyPr>
          <a:lstStyle/>
          <a:p>
            <a:pPr algn="ctr">
              <a:lnSpc>
                <a:spcPts val="4480"/>
              </a:lnSpc>
            </a:pPr>
            <a:r>
              <a:rPr lang="en-US" sz="3200">
                <a:solidFill>
                  <a:srgbClr val="804F3B"/>
                </a:solidFill>
                <a:latin typeface="Prata"/>
                <a:ea typeface="Prata"/>
                <a:cs typeface="Prata"/>
                <a:sym typeface="Prata"/>
              </a:rPr>
              <a:t>2</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028700" y="2492445"/>
            <a:ext cx="6848808" cy="821055"/>
          </a:xfrm>
          <a:prstGeom prst="rect">
            <a:avLst/>
          </a:prstGeom>
        </p:spPr>
        <p:txBody>
          <a:bodyPr anchor="t" rtlCol="false" tIns="0" lIns="0" bIns="0" rIns="0">
            <a:spAutoFit/>
          </a:bodyPr>
          <a:lstStyle/>
          <a:p>
            <a:pPr algn="l">
              <a:lnSpc>
                <a:spcPts val="6719"/>
              </a:lnSpc>
            </a:pPr>
            <a:r>
              <a:rPr lang="en-US" sz="4800">
                <a:solidFill>
                  <a:srgbClr val="804F3B"/>
                </a:solidFill>
                <a:latin typeface="Radley"/>
                <a:ea typeface="Radley"/>
                <a:cs typeface="Radley"/>
                <a:sym typeface="Radley"/>
              </a:rPr>
              <a:t>Jenis Optimasi</a:t>
            </a:r>
          </a:p>
        </p:txBody>
      </p:sp>
      <p:sp>
        <p:nvSpPr>
          <p:cNvPr name="TextBox 3" id="3"/>
          <p:cNvSpPr txBox="true"/>
          <p:nvPr/>
        </p:nvSpPr>
        <p:spPr>
          <a:xfrm rot="0">
            <a:off x="1028700" y="4564380"/>
            <a:ext cx="9028781" cy="3646170"/>
          </a:xfrm>
          <a:prstGeom prst="rect">
            <a:avLst/>
          </a:prstGeom>
        </p:spPr>
        <p:txBody>
          <a:bodyPr anchor="t" rtlCol="false" tIns="0" lIns="0" bIns="0" rIns="0">
            <a:spAutoFit/>
          </a:bodyPr>
          <a:lstStyle/>
          <a:p>
            <a:pPr algn="just">
              <a:lnSpc>
                <a:spcPts val="4199"/>
              </a:lnSpc>
            </a:pPr>
            <a:r>
              <a:rPr lang="en-US" sz="2799">
                <a:solidFill>
                  <a:srgbClr val="804F3B"/>
                </a:solidFill>
                <a:latin typeface="Raleway"/>
                <a:ea typeface="Raleway"/>
                <a:cs typeface="Raleway"/>
                <a:sym typeface="Raleway"/>
              </a:rPr>
              <a:t>Optimisasi yang digunakan dalam proyek ini adalah Adam (Adaptive Moment Estimation). Adam menggabungkan keunggulan dari dua algoritma optimisasi populer, yaitu momentum dan RMSprop, sehingga lebih stabil dan efisien dalam proses pelatihan model deep learning.</a:t>
            </a:r>
          </a:p>
          <a:p>
            <a:pPr algn="just">
              <a:lnSpc>
                <a:spcPts val="4199"/>
              </a:lnSpc>
            </a:pPr>
          </a:p>
        </p:txBody>
      </p:sp>
      <p:grpSp>
        <p:nvGrpSpPr>
          <p:cNvPr name="Group 4" id="4"/>
          <p:cNvGrpSpPr/>
          <p:nvPr/>
        </p:nvGrpSpPr>
        <p:grpSpPr>
          <a:xfrm rot="0">
            <a:off x="16740784" y="0"/>
            <a:ext cx="1547216" cy="10287000"/>
            <a:chOff x="0" y="0"/>
            <a:chExt cx="523379" cy="3479800"/>
          </a:xfrm>
        </p:grpSpPr>
        <p:sp>
          <p:nvSpPr>
            <p:cNvPr name="Freeform 5" id="5"/>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TextBox 6" id="6"/>
          <p:cNvSpPr txBox="true"/>
          <p:nvPr/>
        </p:nvSpPr>
        <p:spPr>
          <a:xfrm rot="0">
            <a:off x="17127588" y="9201150"/>
            <a:ext cx="773608" cy="537845"/>
          </a:xfrm>
          <a:prstGeom prst="rect">
            <a:avLst/>
          </a:prstGeom>
        </p:spPr>
        <p:txBody>
          <a:bodyPr anchor="t" rtlCol="false" tIns="0" lIns="0" bIns="0" rIns="0">
            <a:spAutoFit/>
          </a:bodyPr>
          <a:lstStyle/>
          <a:p>
            <a:pPr algn="ctr">
              <a:lnSpc>
                <a:spcPts val="4480"/>
              </a:lnSpc>
            </a:pPr>
            <a:r>
              <a:rPr lang="en-US" sz="3200">
                <a:solidFill>
                  <a:srgbClr val="804F3B"/>
                </a:solidFill>
                <a:latin typeface="Prata"/>
                <a:ea typeface="Prata"/>
                <a:cs typeface="Prata"/>
                <a:sym typeface="Prata"/>
              </a:rPr>
              <a:t>2</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028700" y="2492445"/>
            <a:ext cx="6848808" cy="821055"/>
          </a:xfrm>
          <a:prstGeom prst="rect">
            <a:avLst/>
          </a:prstGeom>
        </p:spPr>
        <p:txBody>
          <a:bodyPr anchor="t" rtlCol="false" tIns="0" lIns="0" bIns="0" rIns="0">
            <a:spAutoFit/>
          </a:bodyPr>
          <a:lstStyle/>
          <a:p>
            <a:pPr algn="l">
              <a:lnSpc>
                <a:spcPts val="6719"/>
              </a:lnSpc>
            </a:pPr>
            <a:r>
              <a:rPr lang="en-US" sz="4800">
                <a:solidFill>
                  <a:srgbClr val="804F3B"/>
                </a:solidFill>
                <a:latin typeface="Radley"/>
                <a:ea typeface="Radley"/>
                <a:cs typeface="Radley"/>
                <a:sym typeface="Radley"/>
              </a:rPr>
              <a:t>Jenis Fungsi Aktivasi </a:t>
            </a:r>
          </a:p>
        </p:txBody>
      </p:sp>
      <p:sp>
        <p:nvSpPr>
          <p:cNvPr name="TextBox 3" id="3"/>
          <p:cNvSpPr txBox="true"/>
          <p:nvPr/>
        </p:nvSpPr>
        <p:spPr>
          <a:xfrm rot="0">
            <a:off x="1028700" y="4564380"/>
            <a:ext cx="9028781" cy="5217795"/>
          </a:xfrm>
          <a:prstGeom prst="rect">
            <a:avLst/>
          </a:prstGeom>
        </p:spPr>
        <p:txBody>
          <a:bodyPr anchor="t" rtlCol="false" tIns="0" lIns="0" bIns="0" rIns="0">
            <a:spAutoFit/>
          </a:bodyPr>
          <a:lstStyle/>
          <a:p>
            <a:pPr algn="just">
              <a:lnSpc>
                <a:spcPts val="4199"/>
              </a:lnSpc>
            </a:pPr>
            <a:r>
              <a:rPr lang="en-US" sz="2799">
                <a:solidFill>
                  <a:srgbClr val="804F3B"/>
                </a:solidFill>
                <a:latin typeface="Raleway"/>
                <a:ea typeface="Raleway"/>
                <a:cs typeface="Raleway"/>
                <a:sym typeface="Raleway"/>
              </a:rPr>
              <a:t>Fungsi aktivasi yang digunakan dalam proyek ini adalah:</a:t>
            </a:r>
          </a:p>
          <a:p>
            <a:pPr algn="just" marL="604519" indent="-302260" lvl="1">
              <a:lnSpc>
                <a:spcPts val="4199"/>
              </a:lnSpc>
              <a:buFont typeface="Arial"/>
              <a:buChar char="•"/>
            </a:pPr>
            <a:r>
              <a:rPr lang="en-US" sz="2799">
                <a:solidFill>
                  <a:srgbClr val="804F3B"/>
                </a:solidFill>
                <a:latin typeface="Raleway"/>
                <a:ea typeface="Raleway"/>
                <a:cs typeface="Raleway"/>
                <a:sym typeface="Raleway"/>
              </a:rPr>
              <a:t>ReLU (Rectified Linear Unit) untuk lapisan konvolusional dan hidden layers. ReLU efektif dalam mempercepat pelatihan dan menghindari masalah vanishing gradient.</a:t>
            </a:r>
          </a:p>
          <a:p>
            <a:pPr algn="just" marL="604519" indent="-302260" lvl="1">
              <a:lnSpc>
                <a:spcPts val="4199"/>
              </a:lnSpc>
              <a:buFont typeface="Arial"/>
              <a:buChar char="•"/>
            </a:pPr>
            <a:r>
              <a:rPr lang="en-US" sz="2799">
                <a:solidFill>
                  <a:srgbClr val="804F3B"/>
                </a:solidFill>
                <a:latin typeface="Raleway"/>
                <a:ea typeface="Raleway"/>
                <a:cs typeface="Raleway"/>
                <a:sym typeface="Raleway"/>
              </a:rPr>
              <a:t>Softmax untuk lapisan output, yang menghasilkan probabilitas untuk klasifikasi multi-kelas dengan nilai yang dijumlahkan menjadi 1.</a:t>
            </a:r>
          </a:p>
          <a:p>
            <a:pPr algn="just">
              <a:lnSpc>
                <a:spcPts val="4199"/>
              </a:lnSpc>
            </a:pPr>
          </a:p>
        </p:txBody>
      </p:sp>
      <p:grpSp>
        <p:nvGrpSpPr>
          <p:cNvPr name="Group 4" id="4"/>
          <p:cNvGrpSpPr/>
          <p:nvPr/>
        </p:nvGrpSpPr>
        <p:grpSpPr>
          <a:xfrm rot="0">
            <a:off x="16740784" y="0"/>
            <a:ext cx="1547216" cy="10287000"/>
            <a:chOff x="0" y="0"/>
            <a:chExt cx="523379" cy="3479800"/>
          </a:xfrm>
        </p:grpSpPr>
        <p:sp>
          <p:nvSpPr>
            <p:cNvPr name="Freeform 5" id="5"/>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TextBox 6" id="6"/>
          <p:cNvSpPr txBox="true"/>
          <p:nvPr/>
        </p:nvSpPr>
        <p:spPr>
          <a:xfrm rot="0">
            <a:off x="17127588" y="9201150"/>
            <a:ext cx="773608" cy="537845"/>
          </a:xfrm>
          <a:prstGeom prst="rect">
            <a:avLst/>
          </a:prstGeom>
        </p:spPr>
        <p:txBody>
          <a:bodyPr anchor="t" rtlCol="false" tIns="0" lIns="0" bIns="0" rIns="0">
            <a:spAutoFit/>
          </a:bodyPr>
          <a:lstStyle/>
          <a:p>
            <a:pPr algn="ctr">
              <a:lnSpc>
                <a:spcPts val="4480"/>
              </a:lnSpc>
            </a:pPr>
            <a:r>
              <a:rPr lang="en-US" sz="3200">
                <a:solidFill>
                  <a:srgbClr val="804F3B"/>
                </a:solidFill>
                <a:latin typeface="Prata"/>
                <a:ea typeface="Prata"/>
                <a:cs typeface="Prata"/>
                <a:sym typeface="Prata"/>
              </a:rPr>
              <a:t>2</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028700" y="2492445"/>
            <a:ext cx="6848808" cy="821055"/>
          </a:xfrm>
          <a:prstGeom prst="rect">
            <a:avLst/>
          </a:prstGeom>
        </p:spPr>
        <p:txBody>
          <a:bodyPr anchor="t" rtlCol="false" tIns="0" lIns="0" bIns="0" rIns="0">
            <a:spAutoFit/>
          </a:bodyPr>
          <a:lstStyle/>
          <a:p>
            <a:pPr algn="l">
              <a:lnSpc>
                <a:spcPts val="6719"/>
              </a:lnSpc>
            </a:pPr>
            <a:r>
              <a:rPr lang="en-US" sz="4800">
                <a:solidFill>
                  <a:srgbClr val="804F3B"/>
                </a:solidFill>
                <a:latin typeface="Radley"/>
                <a:ea typeface="Radley"/>
                <a:cs typeface="Radley"/>
                <a:sym typeface="Radley"/>
              </a:rPr>
              <a:t>Jumlah Hidden Layer</a:t>
            </a:r>
          </a:p>
        </p:txBody>
      </p:sp>
      <p:sp>
        <p:nvSpPr>
          <p:cNvPr name="TextBox 3" id="3"/>
          <p:cNvSpPr txBox="true"/>
          <p:nvPr/>
        </p:nvSpPr>
        <p:spPr>
          <a:xfrm rot="0">
            <a:off x="1028700" y="4564380"/>
            <a:ext cx="9028781" cy="2598420"/>
          </a:xfrm>
          <a:prstGeom prst="rect">
            <a:avLst/>
          </a:prstGeom>
        </p:spPr>
        <p:txBody>
          <a:bodyPr anchor="t" rtlCol="false" tIns="0" lIns="0" bIns="0" rIns="0">
            <a:spAutoFit/>
          </a:bodyPr>
          <a:lstStyle/>
          <a:p>
            <a:pPr algn="just">
              <a:lnSpc>
                <a:spcPts val="4199"/>
              </a:lnSpc>
            </a:pPr>
            <a:r>
              <a:rPr lang="en-US" sz="2799">
                <a:solidFill>
                  <a:srgbClr val="804F3B"/>
                </a:solidFill>
                <a:latin typeface="Raleway"/>
                <a:ea typeface="Raleway"/>
                <a:cs typeface="Raleway"/>
                <a:sym typeface="Raleway"/>
              </a:rPr>
              <a:t>Model ini memiliki 2 lapisan konvolusional yang diikuti dengan 1 lapisan fully connected sebelum lapisan output. Struktur ini memberikan model kemampuan untuk mengekstrak fitur dari gambar dan melakukan klasifikasi dengan baik.</a:t>
            </a:r>
          </a:p>
        </p:txBody>
      </p:sp>
      <p:grpSp>
        <p:nvGrpSpPr>
          <p:cNvPr name="Group 4" id="4"/>
          <p:cNvGrpSpPr/>
          <p:nvPr/>
        </p:nvGrpSpPr>
        <p:grpSpPr>
          <a:xfrm rot="0">
            <a:off x="16740784" y="0"/>
            <a:ext cx="1547216" cy="10287000"/>
            <a:chOff x="0" y="0"/>
            <a:chExt cx="523379" cy="3479800"/>
          </a:xfrm>
        </p:grpSpPr>
        <p:sp>
          <p:nvSpPr>
            <p:cNvPr name="Freeform 5" id="5"/>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TextBox 6" id="6"/>
          <p:cNvSpPr txBox="true"/>
          <p:nvPr/>
        </p:nvSpPr>
        <p:spPr>
          <a:xfrm rot="0">
            <a:off x="17127588" y="9201150"/>
            <a:ext cx="773608" cy="537845"/>
          </a:xfrm>
          <a:prstGeom prst="rect">
            <a:avLst/>
          </a:prstGeom>
        </p:spPr>
        <p:txBody>
          <a:bodyPr anchor="t" rtlCol="false" tIns="0" lIns="0" bIns="0" rIns="0">
            <a:spAutoFit/>
          </a:bodyPr>
          <a:lstStyle/>
          <a:p>
            <a:pPr algn="ctr">
              <a:lnSpc>
                <a:spcPts val="4480"/>
              </a:lnSpc>
            </a:pPr>
            <a:r>
              <a:rPr lang="en-US" sz="3200">
                <a:solidFill>
                  <a:srgbClr val="804F3B"/>
                </a:solidFill>
                <a:latin typeface="Prata"/>
                <a:ea typeface="Prata"/>
                <a:cs typeface="Prata"/>
                <a:sym typeface="Prata"/>
              </a:rPr>
              <a:t>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DAGaTc2Nen4</dc:identifier>
  <dcterms:modified xsi:type="dcterms:W3CDTF">2011-08-01T06:04:30Z</dcterms:modified>
  <cp:revision>1</cp:revision>
  <dc:title>Klasifikasi Penyakit Alzheimer Berdasarkan Citra MRI Menggunakan Model Convolutional Neural Network (CNN)</dc:title>
</cp:coreProperties>
</file>