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58" r:id="rId6"/>
    <p:sldId id="261" r:id="rId7"/>
    <p:sldId id="262" r:id="rId8"/>
    <p:sldId id="264" r:id="rId9"/>
    <p:sldId id="265"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C1D"/>
    <a:srgbClr val="DFD33D"/>
    <a:srgbClr val="FFFFFF"/>
    <a:srgbClr val="121212"/>
    <a:srgbClr val="FBF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122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621F7-3F86-44E4-B788-970B15E5C14C}"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1591-69EF-4580-A8A4-6516AE3D5CCA}" type="slidenum">
              <a:rPr lang="en-IN" smtClean="0"/>
              <a:t>‹#›</a:t>
            </a:fld>
            <a:endParaRPr lang="en-IN"/>
          </a:p>
        </p:txBody>
      </p:sp>
    </p:spTree>
    <p:extLst>
      <p:ext uri="{BB962C8B-B14F-4D97-AF65-F5344CB8AC3E}">
        <p14:creationId xmlns:p14="http://schemas.microsoft.com/office/powerpoint/2010/main" val="292242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A51591-69EF-4580-A8A4-6516AE3D5CCA}" type="slidenum">
              <a:rPr lang="en-IN" smtClean="0"/>
              <a:t>12</a:t>
            </a:fld>
            <a:endParaRPr lang="en-IN"/>
          </a:p>
        </p:txBody>
      </p:sp>
    </p:spTree>
    <p:extLst>
      <p:ext uri="{BB962C8B-B14F-4D97-AF65-F5344CB8AC3E}">
        <p14:creationId xmlns:p14="http://schemas.microsoft.com/office/powerpoint/2010/main" val="379295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8595-291C-AB4A-2AC6-60A84E5F86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A10802-29F6-4CF7-85C4-77A681EF6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B677B3-E0A1-38BB-B2DC-539C2356D6DF}"/>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73118F46-F5E9-5F3A-0372-F201D473F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E6E11-3487-56F9-BEAB-81AE4EB7B73E}"/>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80709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026-318F-7F2E-A5A7-2AE8FEA6E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A405AC-1AC1-95EE-DEB0-C00791B0FC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0AC09-22DE-4455-A1C3-21C1BFFEA1F0}"/>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9445CE03-DB97-512B-8E09-34615B8A4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C1B86-7C03-8E8A-047C-4D20D157D6A7}"/>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407183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F54D7-69BB-398D-7FF5-D1E5803E19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77A89F-4DA5-5789-8E0E-FE5C21684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DF072-6971-4C04-FE4C-C425EA825BC4}"/>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751349E8-14A4-352C-39AD-26F4F8DA4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2A0AB-C863-1C72-2BDA-3D601355645A}"/>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95017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2B6E-7069-75E4-1AA9-5E718FEB8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22DDF-5309-352D-683B-246516FC8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286E0-E5A0-64FF-D69F-6899485239BB}"/>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2240DF25-EFFB-0BA1-1582-6B105C4C9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7817B-28AA-C20F-5D98-41AD6CF45D00}"/>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18328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A38D-095F-D21B-6215-7C596E4EF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9C52A2-7360-8A22-A40B-22FC16AB2D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53754-A9B8-1739-F3DE-1A283CD2C827}"/>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C9E0B723-4BA5-B222-3C23-BAD7149F0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4DBF5-64B9-CAE1-2147-53DC88A60DF2}"/>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8677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8C6B-DE4B-04FC-A63D-613A919646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3EBB1C-17D9-6412-B99B-3F93A7966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873F43-96E3-76FE-EC3E-6E2758EF74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B719AD-2481-8E80-B5B0-46FD18C7C317}"/>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6" name="Footer Placeholder 5">
            <a:extLst>
              <a:ext uri="{FF2B5EF4-FFF2-40B4-BE49-F238E27FC236}">
                <a16:creationId xmlns:a16="http://schemas.microsoft.com/office/drawing/2014/main" id="{2E9F2AFD-284B-1716-5AB1-2683CC82D8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6F41D8-4D69-0BE2-8531-21D65108E826}"/>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239648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9172-E8CB-335D-CD85-2ACA60860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E4B7D-32F0-EE7E-0AF6-F9DA64059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A66809-8150-F968-54E9-4626326948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AA090-D25A-5232-2F2B-691C37F29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0BD92F-2905-EA6B-FA4D-FD6F89AC0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2C7ADB-2286-CDBC-6801-A2244D744F44}"/>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8" name="Footer Placeholder 7">
            <a:extLst>
              <a:ext uri="{FF2B5EF4-FFF2-40B4-BE49-F238E27FC236}">
                <a16:creationId xmlns:a16="http://schemas.microsoft.com/office/drawing/2014/main" id="{A2F8D9C2-477F-167B-762B-4FC6D828A0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A2B014-65A7-5A3F-A24A-DA8BDCBCA930}"/>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87824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B7A6-F74C-39D1-CA8B-787D215360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C5CCC8-D2D2-CEBF-CE3F-42D8351496B1}"/>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4" name="Footer Placeholder 3">
            <a:extLst>
              <a:ext uri="{FF2B5EF4-FFF2-40B4-BE49-F238E27FC236}">
                <a16:creationId xmlns:a16="http://schemas.microsoft.com/office/drawing/2014/main" id="{F0D01A69-C513-F55B-8A60-49905C570A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F57CAC-B481-2E12-5DDE-92DC62AC62FB}"/>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233418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F0216-9902-DAF0-753E-278508668842}"/>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3" name="Footer Placeholder 2">
            <a:extLst>
              <a:ext uri="{FF2B5EF4-FFF2-40B4-BE49-F238E27FC236}">
                <a16:creationId xmlns:a16="http://schemas.microsoft.com/office/drawing/2014/main" id="{216E90D9-23C3-B5D5-6E6D-72270D9FC9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1070C7-CDE6-1DE0-84A5-3014B969E4D5}"/>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221510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B2DA-7CAD-9280-D42D-D37DAF23D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DA650B-D9A6-0CE3-310C-B09CF2341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DCB41F-14B5-4F18-6007-C8F2D0318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A75C5-2D1B-3B0F-2DB5-91A4066700FF}"/>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6" name="Footer Placeholder 5">
            <a:extLst>
              <a:ext uri="{FF2B5EF4-FFF2-40B4-BE49-F238E27FC236}">
                <a16:creationId xmlns:a16="http://schemas.microsoft.com/office/drawing/2014/main" id="{930CB9F1-B882-5E84-568A-2AFC068F1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9CC3B-EC3B-6701-ACE9-C9F3FFE8B817}"/>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114925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6EEA-5BC8-86E5-884C-1604FB5F7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A65949-B438-88E2-9333-BC2BBACB2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FE9AEF-0759-4642-BDBD-734876ED4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DB980-A3E7-4560-CFDE-DA5E4AE40EA1}"/>
              </a:ext>
            </a:extLst>
          </p:cNvPr>
          <p:cNvSpPr>
            <a:spLocks noGrp="1"/>
          </p:cNvSpPr>
          <p:nvPr>
            <p:ph type="dt" sz="half" idx="10"/>
          </p:nvPr>
        </p:nvSpPr>
        <p:spPr/>
        <p:txBody>
          <a:bodyPr/>
          <a:lstStyle/>
          <a:p>
            <a:fld id="{E7AB2DE0-8BFA-4258-B3CF-95E7D2F96C7B}" type="datetimeFigureOut">
              <a:rPr lang="en-IN" smtClean="0"/>
              <a:t>18-01-2025</a:t>
            </a:fld>
            <a:endParaRPr lang="en-IN"/>
          </a:p>
        </p:txBody>
      </p:sp>
      <p:sp>
        <p:nvSpPr>
          <p:cNvPr id="6" name="Footer Placeholder 5">
            <a:extLst>
              <a:ext uri="{FF2B5EF4-FFF2-40B4-BE49-F238E27FC236}">
                <a16:creationId xmlns:a16="http://schemas.microsoft.com/office/drawing/2014/main" id="{F5206F79-B906-8788-FFDC-42F74CEDB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5E009-76B3-1282-9BD5-D3398EEF9F93}"/>
              </a:ext>
            </a:extLst>
          </p:cNvPr>
          <p:cNvSpPr>
            <a:spLocks noGrp="1"/>
          </p:cNvSpPr>
          <p:nvPr>
            <p:ph type="sldNum" sz="quarter" idx="12"/>
          </p:nvPr>
        </p:nvSpPr>
        <p:spPr/>
        <p:txBody>
          <a:bodyPr/>
          <a:lstStyle/>
          <a:p>
            <a:fld id="{706C77CE-CCC1-44E5-8633-D934B90DB27F}" type="slidenum">
              <a:rPr lang="en-IN" smtClean="0"/>
              <a:t>‹#›</a:t>
            </a:fld>
            <a:endParaRPr lang="en-IN"/>
          </a:p>
        </p:txBody>
      </p:sp>
    </p:spTree>
    <p:extLst>
      <p:ext uri="{BB962C8B-B14F-4D97-AF65-F5344CB8AC3E}">
        <p14:creationId xmlns:p14="http://schemas.microsoft.com/office/powerpoint/2010/main" val="291409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6000">
              <a:srgbClr val="959494"/>
            </a:gs>
            <a:gs pos="32000">
              <a:schemeClr val="tx1">
                <a:lumMod val="65000"/>
                <a:lumOff val="35000"/>
              </a:schemeClr>
            </a:gs>
            <a:gs pos="0">
              <a:schemeClr val="tx1">
                <a:lumMod val="85000"/>
                <a:lumOff val="15000"/>
              </a:schemeClr>
            </a:gs>
            <a:gs pos="100000">
              <a:schemeClr val="bg2">
                <a:lumMod val="9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AAF39-6E9B-AD12-65EF-981345360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A827DC-4518-54F8-4F13-87240BDF2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FE006-C923-7964-6C45-DCC2EADA8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B2DE0-8BFA-4258-B3CF-95E7D2F96C7B}" type="datetimeFigureOut">
              <a:rPr lang="en-IN" smtClean="0"/>
              <a:t>18-01-2025</a:t>
            </a:fld>
            <a:endParaRPr lang="en-IN"/>
          </a:p>
        </p:txBody>
      </p:sp>
      <p:sp>
        <p:nvSpPr>
          <p:cNvPr id="5" name="Footer Placeholder 4">
            <a:extLst>
              <a:ext uri="{FF2B5EF4-FFF2-40B4-BE49-F238E27FC236}">
                <a16:creationId xmlns:a16="http://schemas.microsoft.com/office/drawing/2014/main" id="{A3727852-74A8-1659-F126-E4E376D46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66F19D-FA3D-8DAD-F880-F8C69B2CF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C77CE-CCC1-44E5-8633-D934B90DB27F}" type="slidenum">
              <a:rPr lang="en-IN" smtClean="0"/>
              <a:t>‹#›</a:t>
            </a:fld>
            <a:endParaRPr lang="en-IN"/>
          </a:p>
        </p:txBody>
      </p:sp>
    </p:spTree>
    <p:extLst>
      <p:ext uri="{BB962C8B-B14F-4D97-AF65-F5344CB8AC3E}">
        <p14:creationId xmlns:p14="http://schemas.microsoft.com/office/powerpoint/2010/main" val="333979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pic>
        <p:nvPicPr>
          <p:cNvPr id="1028" name="Picture 4" descr="What is Big Data? Data Generation Source | by 🇵🇹 José Antonio Ribeiro  Neto (Joseph Anthony) | Big Data for Executives | Medium">
            <a:extLst>
              <a:ext uri="{FF2B5EF4-FFF2-40B4-BE49-F238E27FC236}">
                <a16:creationId xmlns:a16="http://schemas.microsoft.com/office/drawing/2014/main" id="{7D47CE49-4F9A-F4ED-5150-1B039784E037}"/>
              </a:ext>
            </a:extLst>
          </p:cNvPr>
          <p:cNvPicPr>
            <a:picLocks noChangeAspect="1" noChangeArrowheads="1"/>
          </p:cNvPicPr>
          <p:nvPr/>
        </p:nvPicPr>
        <p:blipFill>
          <a:blip r:embed="rId2">
            <a:alphaModFix amt="15000"/>
            <a:extLst>
              <a:ext uri="{BEBA8EAE-BF5A-486C-A8C5-ECC9F3942E4B}">
                <a14:imgProps xmlns:a14="http://schemas.microsoft.com/office/drawing/2010/main">
                  <a14:imgLayer r:embed="rId3">
                    <a14:imgEffect>
                      <a14:artisticPaintStrokes trans="26000" intensity="10"/>
                    </a14:imgEffect>
                    <a14:imgEffect>
                      <a14:colorTemperature colorTemp="115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
        <p:nvSpPr>
          <p:cNvPr id="7" name="Text 0">
            <a:extLst>
              <a:ext uri="{FF2B5EF4-FFF2-40B4-BE49-F238E27FC236}">
                <a16:creationId xmlns:a16="http://schemas.microsoft.com/office/drawing/2014/main" id="{11B6F732-4908-E428-B442-CD10FBBA4461}"/>
              </a:ext>
            </a:extLst>
          </p:cNvPr>
          <p:cNvSpPr/>
          <p:nvPr/>
        </p:nvSpPr>
        <p:spPr>
          <a:xfrm>
            <a:off x="3308390" y="1764983"/>
            <a:ext cx="7556421" cy="1417558"/>
          </a:xfrm>
          <a:prstGeom prst="rect">
            <a:avLst/>
          </a:prstGeom>
          <a:noFill/>
          <a:ln/>
        </p:spPr>
        <p:txBody>
          <a:bodyPr wrap="square" lIns="0" tIns="0" rIns="0" bIns="0" rtlCol="0" anchor="t"/>
          <a:lstStyle/>
          <a:p>
            <a:pPr marL="0" indent="0">
              <a:lnSpc>
                <a:spcPts val="5550"/>
              </a:lnSpc>
              <a:buNone/>
            </a:pPr>
            <a:endParaRPr lang="en-US" sz="4450" dirty="0"/>
          </a:p>
        </p:txBody>
      </p:sp>
      <p:sp>
        <p:nvSpPr>
          <p:cNvPr id="9" name="Text 0">
            <a:extLst>
              <a:ext uri="{FF2B5EF4-FFF2-40B4-BE49-F238E27FC236}">
                <a16:creationId xmlns:a16="http://schemas.microsoft.com/office/drawing/2014/main" id="{1E34B149-9FD1-51C0-1722-C22D38011CF0}"/>
              </a:ext>
            </a:extLst>
          </p:cNvPr>
          <p:cNvSpPr/>
          <p:nvPr/>
        </p:nvSpPr>
        <p:spPr>
          <a:xfrm>
            <a:off x="4160637" y="2421672"/>
            <a:ext cx="3870723" cy="1521737"/>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ea typeface="Prata" pitchFamily="34" charset="-122"/>
                <a:cs typeface="Prata" pitchFamily="34" charset="-120"/>
              </a:rPr>
              <a:t>Synthetic Data Generator Tool</a:t>
            </a:r>
            <a:endParaRPr lang="en-US" sz="4450" dirty="0">
              <a:solidFill>
                <a:srgbClr val="FFFFFF"/>
              </a:solidFill>
              <a:latin typeface="Bahnschrift" panose="020B0502040204020203" pitchFamily="34" charset="0"/>
            </a:endParaRPr>
          </a:p>
        </p:txBody>
      </p:sp>
    </p:spTree>
    <p:extLst>
      <p:ext uri="{BB962C8B-B14F-4D97-AF65-F5344CB8AC3E}">
        <p14:creationId xmlns:p14="http://schemas.microsoft.com/office/powerpoint/2010/main" val="349304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5058B-3C9F-BE56-BC13-81A0FA24485E}"/>
            </a:ext>
          </a:extLst>
        </p:cNvPr>
        <p:cNvGrpSpPr/>
        <p:nvPr/>
      </p:nvGrpSpPr>
      <p:grpSpPr>
        <a:xfrm>
          <a:off x="0" y="0"/>
          <a:ext cx="0" cy="0"/>
          <a:chOff x="0" y="0"/>
          <a:chExt cx="0" cy="0"/>
        </a:xfrm>
      </p:grpSpPr>
      <p:pic>
        <p:nvPicPr>
          <p:cNvPr id="3074" name="Picture 2" descr="The Dark Side Of Data. The advancement in technology and the… | by Alan  Pointing | TotalEnergies Digital Factory | Medium">
            <a:extLst>
              <a:ext uri="{FF2B5EF4-FFF2-40B4-BE49-F238E27FC236}">
                <a16:creationId xmlns:a16="http://schemas.microsoft.com/office/drawing/2014/main" id="{9EFA8A34-BB41-D67A-0E74-A2FD0B65B9B3}"/>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artisticBlur radius="22"/>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0">
            <a:extLst>
              <a:ext uri="{FF2B5EF4-FFF2-40B4-BE49-F238E27FC236}">
                <a16:creationId xmlns:a16="http://schemas.microsoft.com/office/drawing/2014/main" id="{3FBD662D-7154-83EB-7F2A-35E56E7E3120}"/>
              </a:ext>
            </a:extLst>
          </p:cNvPr>
          <p:cNvSpPr/>
          <p:nvPr/>
        </p:nvSpPr>
        <p:spPr>
          <a:xfrm>
            <a:off x="223838" y="97273"/>
            <a:ext cx="8586787" cy="703897"/>
          </a:xfrm>
          <a:prstGeom prst="rect">
            <a:avLst/>
          </a:prstGeom>
          <a:noFill/>
          <a:ln/>
        </p:spPr>
        <p:txBody>
          <a:bodyPr wrap="square" lIns="0" tIns="0" rIns="0" bIns="0" rtlCol="0" anchor="t"/>
          <a:lstStyle/>
          <a:p>
            <a:pPr marL="0" indent="0">
              <a:lnSpc>
                <a:spcPts val="5150"/>
              </a:lnSpc>
              <a:buNone/>
            </a:pPr>
            <a:r>
              <a:rPr lang="en-US" sz="3200" dirty="0">
                <a:solidFill>
                  <a:srgbClr val="DFD33D"/>
                </a:solidFill>
                <a:latin typeface="Prata" pitchFamily="34" charset="0"/>
                <a:ea typeface="Prata" pitchFamily="34" charset="-122"/>
                <a:cs typeface="Prata" pitchFamily="34" charset="-120"/>
              </a:rPr>
              <a:t>Template Generation Walkthrough (Cont.)</a:t>
            </a:r>
            <a:endParaRPr lang="en-US" sz="3200" dirty="0">
              <a:solidFill>
                <a:srgbClr val="DFD33D"/>
              </a:solidFill>
            </a:endParaRPr>
          </a:p>
        </p:txBody>
      </p:sp>
      <p:sp>
        <p:nvSpPr>
          <p:cNvPr id="2" name="Text 1">
            <a:extLst>
              <a:ext uri="{FF2B5EF4-FFF2-40B4-BE49-F238E27FC236}">
                <a16:creationId xmlns:a16="http://schemas.microsoft.com/office/drawing/2014/main" id="{D585545D-6B31-B0C5-AEAA-A912F85DC977}"/>
              </a:ext>
            </a:extLst>
          </p:cNvPr>
          <p:cNvSpPr/>
          <p:nvPr/>
        </p:nvSpPr>
        <p:spPr>
          <a:xfrm>
            <a:off x="661989" y="1085255"/>
            <a:ext cx="4262436" cy="354330"/>
          </a:xfrm>
          <a:prstGeom prst="rect">
            <a:avLst/>
          </a:prstGeom>
          <a:noFill/>
          <a:ln/>
        </p:spPr>
        <p:txBody>
          <a:bodyPr wrap="none" lIns="0" tIns="0" rIns="0" bIns="0" rtlCol="0" anchor="t"/>
          <a:lstStyle/>
          <a:p>
            <a:pPr marL="0" indent="0">
              <a:lnSpc>
                <a:spcPts val="2750"/>
              </a:lnSpc>
              <a:buNone/>
            </a:pPr>
            <a:r>
              <a:rPr lang="en-US" dirty="0">
                <a:solidFill>
                  <a:srgbClr val="DFD33D"/>
                </a:solidFill>
                <a:latin typeface="Prata" pitchFamily="34" charset="0"/>
              </a:rPr>
              <a:t>Template Configuration with Foreign Keys</a:t>
            </a:r>
            <a:endParaRPr lang="en-US" dirty="0">
              <a:solidFill>
                <a:srgbClr val="DFD33D"/>
              </a:solidFill>
            </a:endParaRPr>
          </a:p>
        </p:txBody>
      </p:sp>
      <p:sp>
        <p:nvSpPr>
          <p:cNvPr id="4" name="Text 2">
            <a:extLst>
              <a:ext uri="{FF2B5EF4-FFF2-40B4-BE49-F238E27FC236}">
                <a16:creationId xmlns:a16="http://schemas.microsoft.com/office/drawing/2014/main" id="{35F847DE-C4AD-23DA-16E4-792F89EA6416}"/>
              </a:ext>
            </a:extLst>
          </p:cNvPr>
          <p:cNvSpPr/>
          <p:nvPr/>
        </p:nvSpPr>
        <p:spPr>
          <a:xfrm>
            <a:off x="661989" y="1600252"/>
            <a:ext cx="3557587" cy="3752798"/>
          </a:xfrm>
          <a:prstGeom prst="rect">
            <a:avLst/>
          </a:prstGeom>
          <a:noFill/>
          <a:ln/>
        </p:spPr>
        <p:txBody>
          <a:bodyPr wrap="square" lIns="0" tIns="0" rIns="0" bIns="0" rtlCol="0" anchor="t"/>
          <a:lstStyle/>
          <a:p>
            <a:pPr marL="0" indent="0">
              <a:lnSpc>
                <a:spcPts val="2850"/>
              </a:lnSpc>
              <a:buNone/>
            </a:pPr>
            <a:r>
              <a:rPr lang="en-US" sz="1400" dirty="0">
                <a:solidFill>
                  <a:srgbClr val="CFCBBF"/>
                </a:solidFill>
                <a:latin typeface="Raleway" pitchFamily="34" charset="0"/>
                <a:ea typeface="Raleway" pitchFamily="34" charset="-122"/>
                <a:cs typeface="Raleway" pitchFamily="34" charset="-120"/>
              </a:rPr>
              <a:t>If any existing column(s) or a newly added column(s) is/are marked as foreign key by the user, then it is captured in the template by the custom service which is leveraged later on in the process during dataset generation.</a:t>
            </a:r>
            <a:br>
              <a:rPr lang="en-US" sz="1400" dirty="0">
                <a:solidFill>
                  <a:srgbClr val="CFCBBF"/>
                </a:solidFill>
                <a:latin typeface="Raleway" pitchFamily="34" charset="0"/>
                <a:ea typeface="Raleway" pitchFamily="34" charset="-122"/>
                <a:cs typeface="Raleway" pitchFamily="34" charset="-120"/>
              </a:rPr>
            </a:br>
            <a:r>
              <a:rPr lang="en-US" sz="1400" dirty="0">
                <a:solidFill>
                  <a:srgbClr val="CFCBBF"/>
                </a:solidFill>
                <a:latin typeface="Raleway" pitchFamily="34" charset="0"/>
                <a:ea typeface="Raleway" pitchFamily="34" charset="-122"/>
                <a:cs typeface="Raleway" pitchFamily="34" charset="-120"/>
              </a:rPr>
              <a:t>Here’s an example where </a:t>
            </a:r>
            <a:r>
              <a:rPr lang="en-US" sz="1400" b="1" dirty="0">
                <a:solidFill>
                  <a:srgbClr val="CFCBBF"/>
                </a:solidFill>
                <a:latin typeface="Raleway" pitchFamily="34" charset="0"/>
                <a:ea typeface="Raleway" pitchFamily="34" charset="-122"/>
                <a:cs typeface="Raleway" pitchFamily="34" charset="-120"/>
              </a:rPr>
              <a:t>showroom_id</a:t>
            </a:r>
            <a:r>
              <a:rPr lang="en-US" sz="1400" dirty="0">
                <a:solidFill>
                  <a:srgbClr val="CFCBBF"/>
                </a:solidFill>
                <a:latin typeface="Raleway" pitchFamily="34" charset="0"/>
                <a:ea typeface="Raleway" pitchFamily="34" charset="-122"/>
                <a:cs typeface="Raleway" pitchFamily="34" charset="-120"/>
              </a:rPr>
              <a:t> is marked as foreign key in </a:t>
            </a:r>
            <a:r>
              <a:rPr lang="en-US" sz="1400" b="1" dirty="0">
                <a:solidFill>
                  <a:srgbClr val="CFCBBF"/>
                </a:solidFill>
                <a:latin typeface="Raleway" pitchFamily="34" charset="0"/>
                <a:ea typeface="Raleway" pitchFamily="34" charset="-122"/>
                <a:cs typeface="Raleway" pitchFamily="34" charset="-120"/>
              </a:rPr>
              <a:t>Cars</a:t>
            </a:r>
            <a:r>
              <a:rPr lang="en-US" sz="1400" dirty="0">
                <a:solidFill>
                  <a:srgbClr val="CFCBBF"/>
                </a:solidFill>
                <a:latin typeface="Raleway" pitchFamily="34" charset="0"/>
                <a:ea typeface="Raleway" pitchFamily="34" charset="-122"/>
                <a:cs typeface="Raleway" pitchFamily="34" charset="-120"/>
              </a:rPr>
              <a:t> Template and this is how it reflects in the Car Template configuration file</a:t>
            </a:r>
            <a:endParaRPr lang="en-US" sz="1400" dirty="0"/>
          </a:p>
        </p:txBody>
      </p:sp>
      <p:pic>
        <p:nvPicPr>
          <p:cNvPr id="6" name="Picture 5">
            <a:extLst>
              <a:ext uri="{FF2B5EF4-FFF2-40B4-BE49-F238E27FC236}">
                <a16:creationId xmlns:a16="http://schemas.microsoft.com/office/drawing/2014/main" id="{4585F29B-AFC7-6CC4-7155-88131E6F5B31}"/>
              </a:ext>
            </a:extLst>
          </p:cNvPr>
          <p:cNvPicPr preferRelativeResize="0">
            <a:picLocks/>
          </p:cNvPicPr>
          <p:nvPr/>
        </p:nvPicPr>
        <p:blipFill>
          <a:blip r:embed="rId4"/>
          <a:stretch>
            <a:fillRect/>
          </a:stretch>
        </p:blipFill>
        <p:spPr>
          <a:xfrm>
            <a:off x="5411361" y="1914577"/>
            <a:ext cx="3651676" cy="3253163"/>
          </a:xfrm>
          <a:prstGeom prst="rect">
            <a:avLst/>
          </a:prstGeom>
        </p:spPr>
      </p:pic>
      <p:pic>
        <p:nvPicPr>
          <p:cNvPr id="8" name="Picture 7">
            <a:extLst>
              <a:ext uri="{FF2B5EF4-FFF2-40B4-BE49-F238E27FC236}">
                <a16:creationId xmlns:a16="http://schemas.microsoft.com/office/drawing/2014/main" id="{1CECAAFD-5D47-46B2-ED09-6E711BD0C6E9}"/>
              </a:ext>
            </a:extLst>
          </p:cNvPr>
          <p:cNvPicPr preferRelativeResize="0">
            <a:picLocks/>
          </p:cNvPicPr>
          <p:nvPr/>
        </p:nvPicPr>
        <p:blipFill>
          <a:blip r:embed="rId5"/>
          <a:stretch>
            <a:fillRect/>
          </a:stretch>
        </p:blipFill>
        <p:spPr>
          <a:xfrm>
            <a:off x="9572211" y="1914577"/>
            <a:ext cx="2224501" cy="3253163"/>
          </a:xfrm>
          <a:prstGeom prst="rect">
            <a:avLst/>
          </a:prstGeom>
        </p:spPr>
      </p:pic>
    </p:spTree>
    <p:extLst>
      <p:ext uri="{BB962C8B-B14F-4D97-AF65-F5344CB8AC3E}">
        <p14:creationId xmlns:p14="http://schemas.microsoft.com/office/powerpoint/2010/main" val="206219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65AE8-19D5-563F-5733-5C23217ABC0C}"/>
            </a:ext>
          </a:extLst>
        </p:cNvPr>
        <p:cNvGrpSpPr/>
        <p:nvPr/>
      </p:nvGrpSpPr>
      <p:grpSpPr>
        <a:xfrm>
          <a:off x="0" y="0"/>
          <a:ext cx="0" cy="0"/>
          <a:chOff x="0" y="0"/>
          <a:chExt cx="0" cy="0"/>
        </a:xfrm>
      </p:grpSpPr>
      <p:pic>
        <p:nvPicPr>
          <p:cNvPr id="3074" name="Picture 2" descr="The Dark Side Of Data. The advancement in technology and the… | by Alan  Pointing | TotalEnergies Digital Factory | Medium">
            <a:extLst>
              <a:ext uri="{FF2B5EF4-FFF2-40B4-BE49-F238E27FC236}">
                <a16:creationId xmlns:a16="http://schemas.microsoft.com/office/drawing/2014/main" id="{EAC7FD6D-0F02-25A5-D627-6DE0A92D28BB}"/>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artisticBlur radius="22"/>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0">
            <a:extLst>
              <a:ext uri="{FF2B5EF4-FFF2-40B4-BE49-F238E27FC236}">
                <a16:creationId xmlns:a16="http://schemas.microsoft.com/office/drawing/2014/main" id="{E638F319-7291-56D8-3ED1-AA0A0267DFD5}"/>
              </a:ext>
            </a:extLst>
          </p:cNvPr>
          <p:cNvSpPr/>
          <p:nvPr/>
        </p:nvSpPr>
        <p:spPr>
          <a:xfrm>
            <a:off x="223838" y="97273"/>
            <a:ext cx="8586787" cy="703897"/>
          </a:xfrm>
          <a:prstGeom prst="rect">
            <a:avLst/>
          </a:prstGeom>
          <a:noFill/>
          <a:ln/>
        </p:spPr>
        <p:txBody>
          <a:bodyPr wrap="square" lIns="0" tIns="0" rIns="0" bIns="0" rtlCol="0" anchor="t"/>
          <a:lstStyle/>
          <a:p>
            <a:pPr marL="0" indent="0">
              <a:lnSpc>
                <a:spcPts val="5150"/>
              </a:lnSpc>
              <a:buNone/>
            </a:pPr>
            <a:r>
              <a:rPr lang="en-US" sz="3200" dirty="0">
                <a:solidFill>
                  <a:srgbClr val="DFD33D"/>
                </a:solidFill>
                <a:latin typeface="Prata" pitchFamily="34" charset="0"/>
                <a:ea typeface="Prata" pitchFamily="34" charset="-122"/>
                <a:cs typeface="Prata" pitchFamily="34" charset="-120"/>
              </a:rPr>
              <a:t>Dataset Generation Walkthrough</a:t>
            </a:r>
            <a:endParaRPr lang="en-US" sz="3200" dirty="0">
              <a:solidFill>
                <a:srgbClr val="DFD33D"/>
              </a:solidFill>
            </a:endParaRPr>
          </a:p>
        </p:txBody>
      </p:sp>
      <p:pic>
        <p:nvPicPr>
          <p:cNvPr id="4" name="Picture 3">
            <a:extLst>
              <a:ext uri="{FF2B5EF4-FFF2-40B4-BE49-F238E27FC236}">
                <a16:creationId xmlns:a16="http://schemas.microsoft.com/office/drawing/2014/main" id="{4E5B6A9F-1F44-D364-DEE8-0E93CF8DB799}"/>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223838" y="801170"/>
            <a:ext cx="11744324" cy="5847280"/>
          </a:xfrm>
          <a:prstGeom prst="rect">
            <a:avLst/>
          </a:prstGeom>
        </p:spPr>
      </p:pic>
    </p:spTree>
    <p:extLst>
      <p:ext uri="{BB962C8B-B14F-4D97-AF65-F5344CB8AC3E}">
        <p14:creationId xmlns:p14="http://schemas.microsoft.com/office/powerpoint/2010/main" val="286443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1141E-6D08-3F11-C831-FB1A21DAA98A}"/>
            </a:ext>
          </a:extLst>
        </p:cNvPr>
        <p:cNvGrpSpPr/>
        <p:nvPr/>
      </p:nvGrpSpPr>
      <p:grpSpPr>
        <a:xfrm>
          <a:off x="0" y="0"/>
          <a:ext cx="0" cy="0"/>
          <a:chOff x="0" y="0"/>
          <a:chExt cx="0" cy="0"/>
        </a:xfrm>
      </p:grpSpPr>
      <p:pic>
        <p:nvPicPr>
          <p:cNvPr id="3074" name="Picture 2" descr="The Dark Side Of Data. The advancement in technology and the… | by Alan  Pointing | TotalEnergies Digital Factory | Medium">
            <a:extLst>
              <a:ext uri="{FF2B5EF4-FFF2-40B4-BE49-F238E27FC236}">
                <a16:creationId xmlns:a16="http://schemas.microsoft.com/office/drawing/2014/main" id="{B74E8685-535C-CD48-D89D-E6954FF6160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artisticBlur radius="22"/>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0">
            <a:extLst>
              <a:ext uri="{FF2B5EF4-FFF2-40B4-BE49-F238E27FC236}">
                <a16:creationId xmlns:a16="http://schemas.microsoft.com/office/drawing/2014/main" id="{7192AB33-5A39-B878-CD9B-DA2A747F2815}"/>
              </a:ext>
            </a:extLst>
          </p:cNvPr>
          <p:cNvSpPr/>
          <p:nvPr/>
        </p:nvSpPr>
        <p:spPr>
          <a:xfrm>
            <a:off x="223838" y="97273"/>
            <a:ext cx="8586787" cy="703897"/>
          </a:xfrm>
          <a:prstGeom prst="rect">
            <a:avLst/>
          </a:prstGeom>
          <a:noFill/>
          <a:ln/>
        </p:spPr>
        <p:txBody>
          <a:bodyPr wrap="square" lIns="0" tIns="0" rIns="0" bIns="0" rtlCol="0" anchor="t"/>
          <a:lstStyle/>
          <a:p>
            <a:pPr marL="0" indent="0">
              <a:lnSpc>
                <a:spcPts val="5150"/>
              </a:lnSpc>
              <a:buNone/>
            </a:pPr>
            <a:r>
              <a:rPr lang="en-US" sz="3200" dirty="0">
                <a:solidFill>
                  <a:srgbClr val="DFD33D"/>
                </a:solidFill>
                <a:latin typeface="Prata" pitchFamily="34" charset="0"/>
                <a:ea typeface="Prata" pitchFamily="34" charset="-122"/>
                <a:cs typeface="Prata" pitchFamily="34" charset="-120"/>
              </a:rPr>
              <a:t>Dataset Generation Walkthrough (Cont.)</a:t>
            </a:r>
            <a:endParaRPr lang="en-US" sz="3200" dirty="0">
              <a:solidFill>
                <a:srgbClr val="DFD33D"/>
              </a:solidFill>
            </a:endParaRPr>
          </a:p>
        </p:txBody>
      </p:sp>
      <p:sp>
        <p:nvSpPr>
          <p:cNvPr id="2" name="Text 1">
            <a:extLst>
              <a:ext uri="{FF2B5EF4-FFF2-40B4-BE49-F238E27FC236}">
                <a16:creationId xmlns:a16="http://schemas.microsoft.com/office/drawing/2014/main" id="{6511381E-466A-A191-F2DA-595AFDD1C92E}"/>
              </a:ext>
            </a:extLst>
          </p:cNvPr>
          <p:cNvSpPr/>
          <p:nvPr/>
        </p:nvSpPr>
        <p:spPr>
          <a:xfrm>
            <a:off x="661989" y="1085255"/>
            <a:ext cx="4262436" cy="354330"/>
          </a:xfrm>
          <a:prstGeom prst="rect">
            <a:avLst/>
          </a:prstGeom>
          <a:noFill/>
          <a:ln/>
        </p:spPr>
        <p:txBody>
          <a:bodyPr wrap="none" lIns="0" tIns="0" rIns="0" bIns="0" rtlCol="0" anchor="t"/>
          <a:lstStyle/>
          <a:p>
            <a:pPr marL="0" indent="0">
              <a:lnSpc>
                <a:spcPts val="2750"/>
              </a:lnSpc>
              <a:buNone/>
            </a:pPr>
            <a:r>
              <a:rPr lang="en-US" dirty="0">
                <a:solidFill>
                  <a:srgbClr val="DFD33D"/>
                </a:solidFill>
                <a:latin typeface="Prata" pitchFamily="34" charset="0"/>
              </a:rPr>
              <a:t>Dataset Generation with Foreign Keys</a:t>
            </a:r>
            <a:endParaRPr lang="en-US" dirty="0">
              <a:solidFill>
                <a:srgbClr val="DFD33D"/>
              </a:solidFill>
            </a:endParaRPr>
          </a:p>
        </p:txBody>
      </p:sp>
      <p:sp>
        <p:nvSpPr>
          <p:cNvPr id="4" name="Text 2">
            <a:extLst>
              <a:ext uri="{FF2B5EF4-FFF2-40B4-BE49-F238E27FC236}">
                <a16:creationId xmlns:a16="http://schemas.microsoft.com/office/drawing/2014/main" id="{FF9C5839-1584-7608-65C6-8DADDE691FB3}"/>
              </a:ext>
            </a:extLst>
          </p:cNvPr>
          <p:cNvSpPr/>
          <p:nvPr/>
        </p:nvSpPr>
        <p:spPr>
          <a:xfrm>
            <a:off x="661989" y="1600252"/>
            <a:ext cx="3557587" cy="3771848"/>
          </a:xfrm>
          <a:prstGeom prst="rect">
            <a:avLst/>
          </a:prstGeom>
          <a:noFill/>
          <a:ln/>
        </p:spPr>
        <p:txBody>
          <a:bodyPr wrap="square" lIns="0" tIns="0" rIns="0" bIns="0" rtlCol="0" anchor="t"/>
          <a:lstStyle/>
          <a:p>
            <a:pPr marL="0" indent="0">
              <a:lnSpc>
                <a:spcPts val="2850"/>
              </a:lnSpc>
              <a:buNone/>
            </a:pPr>
            <a:r>
              <a:rPr lang="en-US" sz="1400" dirty="0">
                <a:solidFill>
                  <a:srgbClr val="CFCBBF"/>
                </a:solidFill>
                <a:latin typeface="Raleway" pitchFamily="34" charset="0"/>
                <a:ea typeface="Raleway" pitchFamily="34" charset="-122"/>
                <a:cs typeface="Raleway" pitchFamily="34" charset="-120"/>
              </a:rPr>
              <a:t>If any domain template has foreign key configured and during dataset generation if related CSV file containing the foreign keys is uploaded then the custom service takes care of it by randomly sampling the foreign keys into the foreign key id column(s) of the generated dataset.</a:t>
            </a:r>
          </a:p>
          <a:p>
            <a:pPr marL="0" indent="0">
              <a:lnSpc>
                <a:spcPts val="2850"/>
              </a:lnSpc>
              <a:buNone/>
            </a:pPr>
            <a:r>
              <a:rPr lang="en-US" sz="1400" dirty="0">
                <a:solidFill>
                  <a:srgbClr val="CFCBBF"/>
                </a:solidFill>
                <a:latin typeface="Raleway" pitchFamily="34" charset="0"/>
              </a:rPr>
              <a:t>Here’s an example where </a:t>
            </a:r>
            <a:r>
              <a:rPr lang="en-US" sz="1400" b="1" dirty="0">
                <a:solidFill>
                  <a:srgbClr val="CFCBBF"/>
                </a:solidFill>
                <a:latin typeface="Raleway" pitchFamily="34" charset="0"/>
              </a:rPr>
              <a:t>showroom_id </a:t>
            </a:r>
            <a:r>
              <a:rPr lang="en-US" sz="1400" dirty="0">
                <a:solidFill>
                  <a:srgbClr val="CFCBBF"/>
                </a:solidFill>
                <a:latin typeface="Raleway" pitchFamily="34" charset="0"/>
              </a:rPr>
              <a:t>is foreign key in </a:t>
            </a:r>
            <a:r>
              <a:rPr lang="en-US" sz="1400" b="1" dirty="0">
                <a:solidFill>
                  <a:srgbClr val="CFCBBF"/>
                </a:solidFill>
                <a:latin typeface="Raleway" pitchFamily="34" charset="0"/>
              </a:rPr>
              <a:t>Cars</a:t>
            </a:r>
            <a:r>
              <a:rPr lang="en-US" sz="1400" dirty="0">
                <a:solidFill>
                  <a:srgbClr val="CFCBBF"/>
                </a:solidFill>
                <a:latin typeface="Raleway" pitchFamily="34" charset="0"/>
              </a:rPr>
              <a:t> dataset and how the showroom_id is sampled into Cars dataset</a:t>
            </a:r>
            <a:endParaRPr lang="en-US" sz="1400" dirty="0"/>
          </a:p>
        </p:txBody>
      </p:sp>
      <p:pic>
        <p:nvPicPr>
          <p:cNvPr id="9" name="Picture 8">
            <a:extLst>
              <a:ext uri="{FF2B5EF4-FFF2-40B4-BE49-F238E27FC236}">
                <a16:creationId xmlns:a16="http://schemas.microsoft.com/office/drawing/2014/main" id="{AF80F50E-4432-4F4C-34D7-8E69A261C6CE}"/>
              </a:ext>
            </a:extLst>
          </p:cNvPr>
          <p:cNvPicPr preferRelativeResize="0">
            <a:picLocks/>
          </p:cNvPicPr>
          <p:nvPr/>
        </p:nvPicPr>
        <p:blipFill>
          <a:blip r:embed="rId5"/>
          <a:stretch>
            <a:fillRect/>
          </a:stretch>
        </p:blipFill>
        <p:spPr>
          <a:xfrm>
            <a:off x="5995506" y="1085255"/>
            <a:ext cx="5534505" cy="2400301"/>
          </a:xfrm>
          <a:prstGeom prst="rect">
            <a:avLst/>
          </a:prstGeom>
        </p:spPr>
      </p:pic>
      <p:pic>
        <p:nvPicPr>
          <p:cNvPr id="11" name="Picture 10">
            <a:extLst>
              <a:ext uri="{FF2B5EF4-FFF2-40B4-BE49-F238E27FC236}">
                <a16:creationId xmlns:a16="http://schemas.microsoft.com/office/drawing/2014/main" id="{50C22ED3-B8E2-A588-AC94-0159588AD904}"/>
              </a:ext>
            </a:extLst>
          </p:cNvPr>
          <p:cNvPicPr preferRelativeResize="0">
            <a:picLocks/>
          </p:cNvPicPr>
          <p:nvPr/>
        </p:nvPicPr>
        <p:blipFill>
          <a:blip r:embed="rId6"/>
          <a:stretch>
            <a:fillRect/>
          </a:stretch>
        </p:blipFill>
        <p:spPr>
          <a:xfrm>
            <a:off x="5995506" y="3581582"/>
            <a:ext cx="5534505" cy="2400301"/>
          </a:xfrm>
          <a:prstGeom prst="rect">
            <a:avLst/>
          </a:prstGeom>
        </p:spPr>
      </p:pic>
    </p:spTree>
    <p:extLst>
      <p:ext uri="{BB962C8B-B14F-4D97-AF65-F5344CB8AC3E}">
        <p14:creationId xmlns:p14="http://schemas.microsoft.com/office/powerpoint/2010/main" val="316773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76B735B5-2CA5-2F2E-777E-32DCC8ADC8F9}"/>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4FEAA340-B2F1-FEC4-FC82-988B161BEC35}"/>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0F0D3DCB-5C37-63A3-2A82-CE504B0ABF1A}"/>
              </a:ext>
            </a:extLst>
          </p:cNvPr>
          <p:cNvCxnSpPr/>
          <p:nvPr/>
        </p:nvCxnSpPr>
        <p:spPr>
          <a:xfrm>
            <a:off x="5781675" y="933450"/>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A08ED6CA-020D-E560-B2C7-A719FEFFB0C8}"/>
              </a:ext>
            </a:extLst>
          </p:cNvPr>
          <p:cNvSpPr/>
          <p:nvPr/>
        </p:nvSpPr>
        <p:spPr>
          <a:xfrm>
            <a:off x="1059207" y="2745580"/>
            <a:ext cx="3663258" cy="1671639"/>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Advantages of using the Tool</a:t>
            </a:r>
          </a:p>
        </p:txBody>
      </p:sp>
      <p:sp>
        <p:nvSpPr>
          <p:cNvPr id="5" name="Text 1">
            <a:extLst>
              <a:ext uri="{FF2B5EF4-FFF2-40B4-BE49-F238E27FC236}">
                <a16:creationId xmlns:a16="http://schemas.microsoft.com/office/drawing/2014/main" id="{9A81771A-6263-44A8-0363-1A61B21FCC4D}"/>
              </a:ext>
            </a:extLst>
          </p:cNvPr>
          <p:cNvSpPr/>
          <p:nvPr/>
        </p:nvSpPr>
        <p:spPr>
          <a:xfrm>
            <a:off x="6257926" y="247253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FD33D"/>
                </a:solidFill>
                <a:latin typeface="Prata" pitchFamily="34" charset="0"/>
                <a:ea typeface="Prata" pitchFamily="34" charset="-122"/>
                <a:cs typeface="Prata" pitchFamily="34" charset="-120"/>
              </a:rPr>
              <a:t>Data Anonymity</a:t>
            </a:r>
            <a:endParaRPr lang="en-US" sz="2200" dirty="0">
              <a:solidFill>
                <a:srgbClr val="DFD33D"/>
              </a:solidFill>
            </a:endParaRPr>
          </a:p>
        </p:txBody>
      </p:sp>
      <p:sp>
        <p:nvSpPr>
          <p:cNvPr id="7" name="Text 2">
            <a:extLst>
              <a:ext uri="{FF2B5EF4-FFF2-40B4-BE49-F238E27FC236}">
                <a16:creationId xmlns:a16="http://schemas.microsoft.com/office/drawing/2014/main" id="{BF1A7E40-D1FF-6D0D-6A11-DE7176D3C145}"/>
              </a:ext>
            </a:extLst>
          </p:cNvPr>
          <p:cNvSpPr/>
          <p:nvPr/>
        </p:nvSpPr>
        <p:spPr>
          <a:xfrm>
            <a:off x="6257926" y="2826861"/>
            <a:ext cx="4987884"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This tool uses Faker library solely for the purpose of data population as a result no PII data is generated</a:t>
            </a:r>
            <a:endParaRPr lang="en-US" sz="1750" dirty="0"/>
          </a:p>
        </p:txBody>
      </p:sp>
      <p:sp>
        <p:nvSpPr>
          <p:cNvPr id="8" name="Text 3">
            <a:extLst>
              <a:ext uri="{FF2B5EF4-FFF2-40B4-BE49-F238E27FC236}">
                <a16:creationId xmlns:a16="http://schemas.microsoft.com/office/drawing/2014/main" id="{9E252FE0-9A76-4242-D18F-B4241AD22D79}"/>
              </a:ext>
            </a:extLst>
          </p:cNvPr>
          <p:cNvSpPr/>
          <p:nvPr/>
        </p:nvSpPr>
        <p:spPr>
          <a:xfrm>
            <a:off x="6257927" y="34988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FD33D"/>
                </a:solidFill>
                <a:latin typeface="Prata" pitchFamily="34" charset="0"/>
                <a:ea typeface="Prata" pitchFamily="34" charset="-122"/>
                <a:cs typeface="Prata" pitchFamily="34" charset="-120"/>
              </a:rPr>
              <a:t>Realistic Templates</a:t>
            </a:r>
            <a:endParaRPr lang="en-US" sz="2200" dirty="0">
              <a:solidFill>
                <a:srgbClr val="DFD33D"/>
              </a:solidFill>
            </a:endParaRPr>
          </a:p>
        </p:txBody>
      </p:sp>
      <p:sp>
        <p:nvSpPr>
          <p:cNvPr id="9" name="Text 4">
            <a:extLst>
              <a:ext uri="{FF2B5EF4-FFF2-40B4-BE49-F238E27FC236}">
                <a16:creationId xmlns:a16="http://schemas.microsoft.com/office/drawing/2014/main" id="{CAE80FA9-DB3D-E1A1-7A78-C8669127EEC0}"/>
              </a:ext>
            </a:extLst>
          </p:cNvPr>
          <p:cNvSpPr/>
          <p:nvPr/>
        </p:nvSpPr>
        <p:spPr>
          <a:xfrm>
            <a:off x="6257927" y="704214"/>
            <a:ext cx="4559260" cy="153531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rPr>
              <a:t>The power of LLM is leveraged with the robustness of LangChain framework which generates a realistic and relevant data template specific to domain</a:t>
            </a:r>
            <a:endParaRPr lang="en-US" sz="1750" dirty="0"/>
          </a:p>
        </p:txBody>
      </p:sp>
      <p:sp>
        <p:nvSpPr>
          <p:cNvPr id="4" name="Text 1">
            <a:extLst>
              <a:ext uri="{FF2B5EF4-FFF2-40B4-BE49-F238E27FC236}">
                <a16:creationId xmlns:a16="http://schemas.microsoft.com/office/drawing/2014/main" id="{669C4639-3D62-2750-8D1C-1E0FCB74C149}"/>
              </a:ext>
            </a:extLst>
          </p:cNvPr>
          <p:cNvSpPr/>
          <p:nvPr/>
        </p:nvSpPr>
        <p:spPr>
          <a:xfrm>
            <a:off x="6257926" y="4281688"/>
            <a:ext cx="3343274" cy="354330"/>
          </a:xfrm>
          <a:prstGeom prst="rect">
            <a:avLst/>
          </a:prstGeom>
          <a:noFill/>
          <a:ln/>
        </p:spPr>
        <p:txBody>
          <a:bodyPr wrap="none" lIns="0" tIns="0" rIns="0" bIns="0" rtlCol="0" anchor="t"/>
          <a:lstStyle/>
          <a:p>
            <a:pPr marL="0" indent="0">
              <a:lnSpc>
                <a:spcPts val="2750"/>
              </a:lnSpc>
              <a:buNone/>
            </a:pPr>
            <a:r>
              <a:rPr lang="en-US" sz="2200" dirty="0">
                <a:solidFill>
                  <a:srgbClr val="DFD33D"/>
                </a:solidFill>
                <a:latin typeface="Prata" pitchFamily="34" charset="0"/>
                <a:ea typeface="Prata" pitchFamily="34" charset="-122"/>
                <a:cs typeface="Prata" pitchFamily="34" charset="-120"/>
              </a:rPr>
              <a:t>Efficient and Cost Effective</a:t>
            </a:r>
            <a:endParaRPr lang="en-US" sz="2200" dirty="0">
              <a:solidFill>
                <a:srgbClr val="DFD33D"/>
              </a:solidFill>
            </a:endParaRPr>
          </a:p>
        </p:txBody>
      </p:sp>
      <p:sp>
        <p:nvSpPr>
          <p:cNvPr id="6" name="Text 2">
            <a:extLst>
              <a:ext uri="{FF2B5EF4-FFF2-40B4-BE49-F238E27FC236}">
                <a16:creationId xmlns:a16="http://schemas.microsoft.com/office/drawing/2014/main" id="{2A626DBF-304B-BE8D-EEF0-9C2C66E0E5BB}"/>
              </a:ext>
            </a:extLst>
          </p:cNvPr>
          <p:cNvSpPr/>
          <p:nvPr/>
        </p:nvSpPr>
        <p:spPr>
          <a:xfrm>
            <a:off x="6257926" y="4636018"/>
            <a:ext cx="5083174" cy="187209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tool leverages full power of LLM at the expense of minimal tokens. And since the dataset generation is done with Faker, the process becomes very efficient even during large dataset generation</a:t>
            </a:r>
            <a:endParaRPr lang="en-US" sz="1750" dirty="0"/>
          </a:p>
        </p:txBody>
      </p:sp>
    </p:spTree>
    <p:extLst>
      <p:ext uri="{BB962C8B-B14F-4D97-AF65-F5344CB8AC3E}">
        <p14:creationId xmlns:p14="http://schemas.microsoft.com/office/powerpoint/2010/main" val="319129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3D7197E-9486-5FA0-9D0B-5C59089EEFB1}"/>
              </a:ext>
            </a:extLst>
          </p:cNvPr>
          <p:cNvPicPr preferRelativeResize="0">
            <a:picLocks/>
          </p:cNvPicPr>
          <p:nvPr/>
        </p:nvPicPr>
        <p:blipFill>
          <a:blip r:embed="rId2">
            <a:alphaModFix amt="58000"/>
            <a:extLst>
              <a:ext uri="{BEBA8EAE-BF5A-486C-A8C5-ECC9F3942E4B}">
                <a14:imgProps xmlns:a14="http://schemas.microsoft.com/office/drawing/2010/main">
                  <a14:imgLayer r:embed="rId3">
                    <a14:imgEffect>
                      <a14:colorTemperature colorTemp="3392"/>
                    </a14:imgEffect>
                    <a14:imgEffect>
                      <a14:brightnessContrast bright="12000" contrast="63000"/>
                    </a14:imgEffect>
                  </a14:imgLayer>
                </a14:imgProps>
              </a:ext>
            </a:extLst>
          </a:blip>
          <a:stretch>
            <a:fillRect/>
          </a:stretch>
        </p:blipFill>
        <p:spPr>
          <a:xfrm>
            <a:off x="1" y="0"/>
            <a:ext cx="5781670" cy="6858000"/>
          </a:xfrm>
          <a:prstGeom prst="rect">
            <a:avLst/>
          </a:prstGeom>
        </p:spPr>
      </p:pic>
      <p:sp>
        <p:nvSpPr>
          <p:cNvPr id="8" name="Text 1">
            <a:extLst>
              <a:ext uri="{FF2B5EF4-FFF2-40B4-BE49-F238E27FC236}">
                <a16:creationId xmlns:a16="http://schemas.microsoft.com/office/drawing/2014/main" id="{A2260691-CF8B-E5A3-667D-BE0220BBD05E}"/>
              </a:ext>
            </a:extLst>
          </p:cNvPr>
          <p:cNvSpPr/>
          <p:nvPr/>
        </p:nvSpPr>
        <p:spPr>
          <a:xfrm>
            <a:off x="6410330" y="2372481"/>
            <a:ext cx="4137005" cy="346852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As AI and data-driven technologies continue to evolve, synthetic data generation will play a crucial role in addressing data challenges and driving innovation across various fields. Expect to see a shift toward even more realistic and diverse synthetic data, further expanding its applicability and driving significant impact.</a:t>
            </a:r>
            <a:endParaRPr lang="en-US" sz="1750" dirty="0"/>
          </a:p>
        </p:txBody>
      </p:sp>
      <p:cxnSp>
        <p:nvCxnSpPr>
          <p:cNvPr id="13" name="Straight Connector 12">
            <a:extLst>
              <a:ext uri="{FF2B5EF4-FFF2-40B4-BE49-F238E27FC236}">
                <a16:creationId xmlns:a16="http://schemas.microsoft.com/office/drawing/2014/main" id="{2CD14F77-4619-5E0A-E222-AEA354634507}"/>
              </a:ext>
            </a:extLst>
          </p:cNvPr>
          <p:cNvCxnSpPr/>
          <p:nvPr/>
        </p:nvCxnSpPr>
        <p:spPr>
          <a:xfrm>
            <a:off x="5781671" y="737355"/>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 0">
            <a:extLst>
              <a:ext uri="{FF2B5EF4-FFF2-40B4-BE49-F238E27FC236}">
                <a16:creationId xmlns:a16="http://schemas.microsoft.com/office/drawing/2014/main" id="{8586D966-86B7-8672-9326-9D2D319022A8}"/>
              </a:ext>
            </a:extLst>
          </p:cNvPr>
          <p:cNvSpPr/>
          <p:nvPr/>
        </p:nvSpPr>
        <p:spPr>
          <a:xfrm>
            <a:off x="6410330" y="737355"/>
            <a:ext cx="4924412" cy="1355765"/>
          </a:xfrm>
          <a:prstGeom prst="rect">
            <a:avLst/>
          </a:prstGeom>
          <a:noFill/>
          <a:ln/>
        </p:spPr>
        <p:txBody>
          <a:bodyPr wrap="square" lIns="0" tIns="0" rIns="0" bIns="0" rtlCol="0" anchor="t"/>
          <a:lstStyle/>
          <a:p>
            <a:pPr marL="0" indent="0">
              <a:lnSpc>
                <a:spcPts val="5550"/>
              </a:lnSpc>
              <a:buNone/>
            </a:pPr>
            <a:r>
              <a:rPr lang="en-US" sz="4450" dirty="0">
                <a:solidFill>
                  <a:srgbClr val="DFD33D"/>
                </a:solidFill>
                <a:latin typeface="Bahnschrift" panose="020B0502040204020203" pitchFamily="34" charset="0"/>
                <a:ea typeface="Prata" pitchFamily="34" charset="-122"/>
                <a:cs typeface="Prata" pitchFamily="34" charset="-120"/>
              </a:rPr>
              <a:t>Future of Synthetic Data Generation</a:t>
            </a:r>
            <a:endParaRPr lang="en-US" sz="4450" dirty="0">
              <a:solidFill>
                <a:srgbClr val="DFD33D"/>
              </a:solidFill>
              <a:latin typeface="Bahnschrift" panose="020B0502040204020203" pitchFamily="34" charset="0"/>
            </a:endParaRPr>
          </a:p>
        </p:txBody>
      </p:sp>
    </p:spTree>
    <p:extLst>
      <p:ext uri="{BB962C8B-B14F-4D97-AF65-F5344CB8AC3E}">
        <p14:creationId xmlns:p14="http://schemas.microsoft.com/office/powerpoint/2010/main" val="289669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A13FC42D-4089-A554-BA7E-B2A27B34ACD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3EE40B4-0607-2A39-AB5B-CE170E5B9A04}"/>
              </a:ext>
            </a:extLst>
          </p:cNvPr>
          <p:cNvPicPr preferRelativeResize="0">
            <a:picLocks/>
          </p:cNvPicPr>
          <p:nvPr/>
        </p:nvPicPr>
        <p:blipFill>
          <a:blip r:embed="rId2">
            <a:extLst>
              <a:ext uri="{BEBA8EAE-BF5A-486C-A8C5-ECC9F3942E4B}">
                <a14:imgProps xmlns:a14="http://schemas.microsoft.com/office/drawing/2010/main">
                  <a14:imgLayer r:embed="rId3">
                    <a14:imgEffect>
                      <a14:sharpenSoften amount="41000"/>
                    </a14:imgEffect>
                    <a14:imgEffect>
                      <a14:brightnessContrast bright="-43000"/>
                    </a14:imgEffect>
                  </a14:imgLayer>
                </a14:imgProps>
              </a:ext>
            </a:extLst>
          </a:blip>
          <a:stretch>
            <a:fillRect/>
          </a:stretch>
        </p:blipFill>
        <p:spPr>
          <a:xfrm>
            <a:off x="0" y="0"/>
            <a:ext cx="12192000" cy="6858000"/>
          </a:xfrm>
          <a:prstGeom prst="rect">
            <a:avLst/>
          </a:prstGeom>
        </p:spPr>
      </p:pic>
      <p:sp>
        <p:nvSpPr>
          <p:cNvPr id="5" name="Text 0">
            <a:extLst>
              <a:ext uri="{FF2B5EF4-FFF2-40B4-BE49-F238E27FC236}">
                <a16:creationId xmlns:a16="http://schemas.microsoft.com/office/drawing/2014/main" id="{15E732A5-DB58-06F5-B903-BC654B144F4C}"/>
              </a:ext>
            </a:extLst>
          </p:cNvPr>
          <p:cNvSpPr/>
          <p:nvPr/>
        </p:nvSpPr>
        <p:spPr>
          <a:xfrm>
            <a:off x="4756946" y="3027382"/>
            <a:ext cx="2678108" cy="803235"/>
          </a:xfrm>
          <a:prstGeom prst="rect">
            <a:avLst/>
          </a:prstGeom>
          <a:noFill/>
          <a:ln/>
        </p:spPr>
        <p:txBody>
          <a:bodyPr wrap="none" lIns="0" tIns="0" rIns="0" bIns="0" rtlCol="0" anchor="t"/>
          <a:lstStyle/>
          <a:p>
            <a:pPr marL="0" indent="0">
              <a:lnSpc>
                <a:spcPts val="5550"/>
              </a:lnSpc>
              <a:buNone/>
            </a:pPr>
            <a:r>
              <a:rPr lang="en-US" sz="4450" dirty="0">
                <a:solidFill>
                  <a:schemeClr val="bg1">
                    <a:lumMod val="85000"/>
                  </a:schemeClr>
                </a:solidFill>
                <a:latin typeface="Bahnschrift" panose="020B0502040204020203" pitchFamily="34" charset="0"/>
                <a:ea typeface="Prata" pitchFamily="34" charset="-122"/>
                <a:cs typeface="Prata" pitchFamily="34" charset="-120"/>
              </a:rPr>
              <a:t>Thank You</a:t>
            </a:r>
            <a:endParaRPr lang="en-US" sz="4450" dirty="0">
              <a:solidFill>
                <a:schemeClr val="bg1">
                  <a:lumMod val="85000"/>
                </a:schemeClr>
              </a:solidFill>
              <a:latin typeface="Bahnschrift" panose="020B0502040204020203" pitchFamily="34" charset="0"/>
            </a:endParaRPr>
          </a:p>
        </p:txBody>
      </p:sp>
    </p:spTree>
    <p:extLst>
      <p:ext uri="{BB962C8B-B14F-4D97-AF65-F5344CB8AC3E}">
        <p14:creationId xmlns:p14="http://schemas.microsoft.com/office/powerpoint/2010/main" val="292791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p:cNvGrpSpPr/>
        <p:nvPr/>
      </p:nvGrpSpPr>
      <p:grpSpPr>
        <a:xfrm>
          <a:off x="0" y="0"/>
          <a:ext cx="0" cy="0"/>
          <a:chOff x="0" y="0"/>
          <a:chExt cx="0" cy="0"/>
        </a:xfrm>
      </p:grpSpPr>
      <p:pic>
        <p:nvPicPr>
          <p:cNvPr id="2050" name="Picture 2" descr="Could Synthetic Data be the Future for Machine-Learning Models? | HTEC">
            <a:extLst>
              <a:ext uri="{FF2B5EF4-FFF2-40B4-BE49-F238E27FC236}">
                <a16:creationId xmlns:a16="http://schemas.microsoft.com/office/drawing/2014/main" id="{49CD58EF-1254-B4EB-866C-2CD9A17AA3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aintStrokes/>
                    </a14:imgEffect>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 1">
            <a:extLst>
              <a:ext uri="{FF2B5EF4-FFF2-40B4-BE49-F238E27FC236}">
                <a16:creationId xmlns:a16="http://schemas.microsoft.com/office/drawing/2014/main" id="{659BBB4A-DE69-078A-9ECF-AD42E805788D}"/>
              </a:ext>
            </a:extLst>
          </p:cNvPr>
          <p:cNvSpPr/>
          <p:nvPr/>
        </p:nvSpPr>
        <p:spPr>
          <a:xfrm>
            <a:off x="6671367" y="1963579"/>
            <a:ext cx="4276727" cy="2608421"/>
          </a:xfrm>
          <a:prstGeom prst="rect">
            <a:avLst/>
          </a:prstGeom>
          <a:noFill/>
          <a:ln/>
        </p:spPr>
        <p:txBody>
          <a:bodyPr wrap="square" lIns="0" tIns="0" rIns="0" bIns="0" rtlCol="0" anchor="t"/>
          <a:lstStyle/>
          <a:p>
            <a:pPr marL="0" indent="0">
              <a:lnSpc>
                <a:spcPts val="2850"/>
              </a:lnSpc>
              <a:buNone/>
            </a:pPr>
            <a:r>
              <a:rPr lang="en-US" sz="1750" dirty="0">
                <a:solidFill>
                  <a:srgbClr val="FFFFFF"/>
                </a:solidFill>
                <a:latin typeface="Raleway" pitchFamily="34" charset="0"/>
                <a:ea typeface="Raleway" pitchFamily="34" charset="-122"/>
                <a:cs typeface="Raleway" pitchFamily="34" charset="-120"/>
              </a:rPr>
              <a:t>One stop tool that generates synthetic data for your business needs. It combines the power of Large Language Models from OpenAI and Faker library with the robustness of LangChain. It comes with an intuitive and interactive interface built with Streamlit</a:t>
            </a:r>
            <a:endParaRPr lang="en-US" sz="1750" dirty="0">
              <a:solidFill>
                <a:srgbClr val="FFFFFF"/>
              </a:solidFill>
            </a:endParaRPr>
          </a:p>
        </p:txBody>
      </p:sp>
      <p:sp>
        <p:nvSpPr>
          <p:cNvPr id="6" name="Text 0">
            <a:extLst>
              <a:ext uri="{FF2B5EF4-FFF2-40B4-BE49-F238E27FC236}">
                <a16:creationId xmlns:a16="http://schemas.microsoft.com/office/drawing/2014/main" id="{5786BE54-6E0C-9F5A-F2EF-FE7F3FF1B6DC}"/>
              </a:ext>
            </a:extLst>
          </p:cNvPr>
          <p:cNvSpPr/>
          <p:nvPr/>
        </p:nvSpPr>
        <p:spPr>
          <a:xfrm>
            <a:off x="6671367" y="684254"/>
            <a:ext cx="3068838" cy="698300"/>
          </a:xfrm>
          <a:prstGeom prst="rect">
            <a:avLst/>
          </a:prstGeom>
          <a:noFill/>
          <a:ln/>
        </p:spPr>
        <p:txBody>
          <a:bodyPr wrap="square" lIns="0" tIns="0" rIns="0" bIns="0" rtlCol="0" anchor="t"/>
          <a:lstStyle/>
          <a:p>
            <a:pPr marL="0" indent="0">
              <a:lnSpc>
                <a:spcPts val="5550"/>
              </a:lnSpc>
              <a:buNone/>
            </a:pPr>
            <a:r>
              <a:rPr lang="en-US" sz="4450" dirty="0">
                <a:solidFill>
                  <a:srgbClr val="DFD33D"/>
                </a:solidFill>
                <a:latin typeface="Bahnschrift" panose="020B0502040204020203" pitchFamily="34" charset="0"/>
                <a:ea typeface="Prata" pitchFamily="34" charset="-122"/>
                <a:cs typeface="Prata" pitchFamily="34" charset="-120"/>
              </a:rPr>
              <a:t>Introduction</a:t>
            </a:r>
            <a:endParaRPr lang="en-US" sz="4450" dirty="0">
              <a:solidFill>
                <a:srgbClr val="DFD33D"/>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97ABFDFB-66D3-367C-ABF1-572DD3DC254E}"/>
              </a:ext>
            </a:extLst>
          </p:cNvPr>
          <p:cNvCxnSpPr/>
          <p:nvPr/>
        </p:nvCxnSpPr>
        <p:spPr>
          <a:xfrm>
            <a:off x="5781675" y="933450"/>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3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025F68D3-6E4D-A37F-70FD-4500907CF2E6}"/>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5F05D6F2-6057-0812-4089-70E3B1504654}"/>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E23B2BD-34BE-89B0-88D6-56DAE34E0E24}"/>
              </a:ext>
            </a:extLst>
          </p:cNvPr>
          <p:cNvCxnSpPr/>
          <p:nvPr/>
        </p:nvCxnSpPr>
        <p:spPr>
          <a:xfrm>
            <a:off x="5781675" y="933450"/>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F147D6FA-7F1E-1B8B-9ECF-6AEF037D79D3}"/>
              </a:ext>
            </a:extLst>
          </p:cNvPr>
          <p:cNvSpPr/>
          <p:nvPr/>
        </p:nvSpPr>
        <p:spPr>
          <a:xfrm>
            <a:off x="1356417" y="1881186"/>
            <a:ext cx="3068838" cy="3095625"/>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The Challenges of Data Generation</a:t>
            </a:r>
          </a:p>
        </p:txBody>
      </p:sp>
      <p:sp>
        <p:nvSpPr>
          <p:cNvPr id="5" name="Text 1">
            <a:extLst>
              <a:ext uri="{FF2B5EF4-FFF2-40B4-BE49-F238E27FC236}">
                <a16:creationId xmlns:a16="http://schemas.microsoft.com/office/drawing/2014/main" id="{4B87DBB3-B2C5-4FFC-0F87-72BF8846AF4C}"/>
              </a:ext>
            </a:extLst>
          </p:cNvPr>
          <p:cNvSpPr/>
          <p:nvPr/>
        </p:nvSpPr>
        <p:spPr>
          <a:xfrm>
            <a:off x="6699289" y="153293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Data Scarcity</a:t>
            </a:r>
            <a:endParaRPr lang="en-US" sz="2200" dirty="0"/>
          </a:p>
        </p:txBody>
      </p:sp>
      <p:sp>
        <p:nvSpPr>
          <p:cNvPr id="7" name="Text 2">
            <a:extLst>
              <a:ext uri="{FF2B5EF4-FFF2-40B4-BE49-F238E27FC236}">
                <a16:creationId xmlns:a16="http://schemas.microsoft.com/office/drawing/2014/main" id="{DE67200E-57B0-40E0-4C59-1020AA3BE7C3}"/>
              </a:ext>
            </a:extLst>
          </p:cNvPr>
          <p:cNvSpPr/>
          <p:nvPr/>
        </p:nvSpPr>
        <p:spPr>
          <a:xfrm>
            <a:off x="6699289" y="2113477"/>
            <a:ext cx="4987884"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Collecting enough real data can be expensive and time-consuming, especially for specific use cases or sensitive information.</a:t>
            </a:r>
            <a:endParaRPr lang="en-US" sz="1750" dirty="0"/>
          </a:p>
        </p:txBody>
      </p:sp>
      <p:sp>
        <p:nvSpPr>
          <p:cNvPr id="8" name="Text 3">
            <a:extLst>
              <a:ext uri="{FF2B5EF4-FFF2-40B4-BE49-F238E27FC236}">
                <a16:creationId xmlns:a16="http://schemas.microsoft.com/office/drawing/2014/main" id="{4966CA5E-9931-1D11-B799-1918B7328655}"/>
              </a:ext>
            </a:extLst>
          </p:cNvPr>
          <p:cNvSpPr/>
          <p:nvPr/>
        </p:nvSpPr>
        <p:spPr>
          <a:xfrm>
            <a:off x="6699289" y="38513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Data Privacy Concerns</a:t>
            </a:r>
            <a:endParaRPr lang="en-US" sz="2200" dirty="0"/>
          </a:p>
        </p:txBody>
      </p:sp>
      <p:sp>
        <p:nvSpPr>
          <p:cNvPr id="9" name="Text 4">
            <a:extLst>
              <a:ext uri="{FF2B5EF4-FFF2-40B4-BE49-F238E27FC236}">
                <a16:creationId xmlns:a16="http://schemas.microsoft.com/office/drawing/2014/main" id="{7374A5AB-4E36-D69B-0619-0554F9C83CF3}"/>
              </a:ext>
            </a:extLst>
          </p:cNvPr>
          <p:cNvSpPr/>
          <p:nvPr/>
        </p:nvSpPr>
        <p:spPr>
          <a:xfrm>
            <a:off x="6699289" y="4432457"/>
            <a:ext cx="4568785"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Using real data for testing or development can compromise user privacy and security, leading to ethical and legal issues.</a:t>
            </a:r>
            <a:endParaRPr lang="en-US" sz="1750" dirty="0"/>
          </a:p>
        </p:txBody>
      </p:sp>
    </p:spTree>
    <p:extLst>
      <p:ext uri="{BB962C8B-B14F-4D97-AF65-F5344CB8AC3E}">
        <p14:creationId xmlns:p14="http://schemas.microsoft.com/office/powerpoint/2010/main" val="163770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F3B72175-4457-6466-3C10-10CC1554D1E9}"/>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37C647CC-2409-E004-6834-F3ACFBBB68B1}"/>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F26AB124-0C05-A389-30F1-7F1CC77C2B95}"/>
              </a:ext>
            </a:extLst>
          </p:cNvPr>
          <p:cNvCxnSpPr/>
          <p:nvPr/>
        </p:nvCxnSpPr>
        <p:spPr>
          <a:xfrm>
            <a:off x="5781675" y="933450"/>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66D4BCE1-ED46-8E09-29AA-5180E96A2859}"/>
              </a:ext>
            </a:extLst>
          </p:cNvPr>
          <p:cNvSpPr/>
          <p:nvPr/>
        </p:nvSpPr>
        <p:spPr>
          <a:xfrm>
            <a:off x="1356417" y="1336832"/>
            <a:ext cx="3068838" cy="3095625"/>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Leveraging the power of LangChain, OpenAI and Faker</a:t>
            </a:r>
          </a:p>
        </p:txBody>
      </p:sp>
      <p:sp>
        <p:nvSpPr>
          <p:cNvPr id="4" name="Shape 1">
            <a:extLst>
              <a:ext uri="{FF2B5EF4-FFF2-40B4-BE49-F238E27FC236}">
                <a16:creationId xmlns:a16="http://schemas.microsoft.com/office/drawing/2014/main" id="{37C1A009-7297-F164-BAAB-7618A48E5BA2}"/>
              </a:ext>
            </a:extLst>
          </p:cNvPr>
          <p:cNvSpPr/>
          <p:nvPr/>
        </p:nvSpPr>
        <p:spPr>
          <a:xfrm>
            <a:off x="7138086" y="616682"/>
            <a:ext cx="483037" cy="483037"/>
          </a:xfrm>
          <a:prstGeom prst="roundRect">
            <a:avLst>
              <a:gd name="adj" fmla="val 6667"/>
            </a:avLst>
          </a:prstGeom>
          <a:solidFill>
            <a:srgbClr val="3A3B3C"/>
          </a:solidFill>
          <a:ln/>
        </p:spPr>
      </p:sp>
      <p:sp>
        <p:nvSpPr>
          <p:cNvPr id="6" name="Text 2">
            <a:extLst>
              <a:ext uri="{FF2B5EF4-FFF2-40B4-BE49-F238E27FC236}">
                <a16:creationId xmlns:a16="http://schemas.microsoft.com/office/drawing/2014/main" id="{689C2C20-9CEC-6C60-B5B1-254E52837A18}"/>
              </a:ext>
            </a:extLst>
          </p:cNvPr>
          <p:cNvSpPr/>
          <p:nvPr/>
        </p:nvSpPr>
        <p:spPr>
          <a:xfrm>
            <a:off x="7324062" y="697168"/>
            <a:ext cx="111085" cy="322064"/>
          </a:xfrm>
          <a:prstGeom prst="rect">
            <a:avLst/>
          </a:prstGeom>
          <a:noFill/>
          <a:ln/>
        </p:spPr>
        <p:txBody>
          <a:bodyPr wrap="none" lIns="0" tIns="0" rIns="0" bIns="0" rtlCol="0" anchor="t"/>
          <a:lstStyle/>
          <a:p>
            <a:pPr marL="0" indent="0" algn="ctr">
              <a:lnSpc>
                <a:spcPts val="2500"/>
              </a:lnSpc>
              <a:buNone/>
            </a:pPr>
            <a:r>
              <a:rPr lang="en-US" sz="2500" dirty="0">
                <a:solidFill>
                  <a:srgbClr val="CFCBBF"/>
                </a:solidFill>
                <a:latin typeface="Prata" pitchFamily="34" charset="0"/>
                <a:ea typeface="Prata" pitchFamily="34" charset="-122"/>
                <a:cs typeface="Prata" pitchFamily="34" charset="-120"/>
              </a:rPr>
              <a:t>1</a:t>
            </a:r>
            <a:endParaRPr lang="en-US" sz="2500" dirty="0"/>
          </a:p>
        </p:txBody>
      </p:sp>
      <p:sp>
        <p:nvSpPr>
          <p:cNvPr id="11" name="Text 3">
            <a:extLst>
              <a:ext uri="{FF2B5EF4-FFF2-40B4-BE49-F238E27FC236}">
                <a16:creationId xmlns:a16="http://schemas.microsoft.com/office/drawing/2014/main" id="{C4271C48-7EEF-6429-4BB9-D1ECD2ABD2B5}"/>
              </a:ext>
            </a:extLst>
          </p:cNvPr>
          <p:cNvSpPr/>
          <p:nvPr/>
        </p:nvSpPr>
        <p:spPr>
          <a:xfrm>
            <a:off x="7807099" y="617040"/>
            <a:ext cx="2683669" cy="335399"/>
          </a:xfrm>
          <a:prstGeom prst="rect">
            <a:avLst/>
          </a:prstGeom>
          <a:noFill/>
          <a:ln/>
        </p:spPr>
        <p:txBody>
          <a:bodyPr wrap="none" lIns="0" tIns="0" rIns="0" bIns="0" rtlCol="0" anchor="t"/>
          <a:lstStyle/>
          <a:p>
            <a:pPr marL="0" indent="0">
              <a:lnSpc>
                <a:spcPts val="2600"/>
              </a:lnSpc>
              <a:buNone/>
            </a:pPr>
            <a:r>
              <a:rPr lang="en-US" sz="2100" dirty="0">
                <a:solidFill>
                  <a:srgbClr val="DFD33D"/>
                </a:solidFill>
                <a:latin typeface="Prata" pitchFamily="34" charset="0"/>
                <a:ea typeface="Prata" pitchFamily="34" charset="-122"/>
                <a:cs typeface="Prata" pitchFamily="34" charset="-120"/>
              </a:rPr>
              <a:t>LangChain</a:t>
            </a:r>
            <a:endParaRPr lang="en-US" sz="2100" dirty="0">
              <a:solidFill>
                <a:srgbClr val="DFD33D"/>
              </a:solidFill>
            </a:endParaRPr>
          </a:p>
        </p:txBody>
      </p:sp>
      <p:sp>
        <p:nvSpPr>
          <p:cNvPr id="12" name="Text 4">
            <a:extLst>
              <a:ext uri="{FF2B5EF4-FFF2-40B4-BE49-F238E27FC236}">
                <a16:creationId xmlns:a16="http://schemas.microsoft.com/office/drawing/2014/main" id="{2600343F-CF85-2412-A09F-3303189AF1E8}"/>
              </a:ext>
            </a:extLst>
          </p:cNvPr>
          <p:cNvSpPr/>
          <p:nvPr/>
        </p:nvSpPr>
        <p:spPr>
          <a:xfrm>
            <a:off x="7807099" y="1081145"/>
            <a:ext cx="3015615" cy="2060258"/>
          </a:xfrm>
          <a:prstGeom prst="rect">
            <a:avLst/>
          </a:prstGeom>
          <a:noFill/>
          <a:ln/>
        </p:spPr>
        <p:txBody>
          <a:bodyPr wrap="square" lIns="0" tIns="0" rIns="0" bIns="0" rtlCol="0" anchor="t"/>
          <a:lstStyle/>
          <a:p>
            <a:pPr marL="0" indent="0">
              <a:lnSpc>
                <a:spcPts val="2700"/>
              </a:lnSpc>
              <a:buNone/>
            </a:pPr>
            <a:r>
              <a:rPr lang="en-US" sz="1200" dirty="0">
                <a:solidFill>
                  <a:srgbClr val="CFCBBF"/>
                </a:solidFill>
                <a:latin typeface="Raleway" pitchFamily="34" charset="0"/>
                <a:ea typeface="Raleway" pitchFamily="34" charset="-122"/>
                <a:cs typeface="Raleway" pitchFamily="34" charset="-120"/>
              </a:rPr>
              <a:t>Provides a powerful framework for building data-driven applications by connecting different components, including LLMs and data sources.</a:t>
            </a:r>
            <a:endParaRPr lang="en-US" sz="1200" dirty="0"/>
          </a:p>
        </p:txBody>
      </p:sp>
      <p:sp>
        <p:nvSpPr>
          <p:cNvPr id="13" name="Shape 5">
            <a:extLst>
              <a:ext uri="{FF2B5EF4-FFF2-40B4-BE49-F238E27FC236}">
                <a16:creationId xmlns:a16="http://schemas.microsoft.com/office/drawing/2014/main" id="{6384CA23-33E4-6722-FCB1-758DB0E358CE}"/>
              </a:ext>
            </a:extLst>
          </p:cNvPr>
          <p:cNvSpPr/>
          <p:nvPr/>
        </p:nvSpPr>
        <p:spPr>
          <a:xfrm>
            <a:off x="7138088" y="2806004"/>
            <a:ext cx="483037" cy="483037"/>
          </a:xfrm>
          <a:prstGeom prst="roundRect">
            <a:avLst>
              <a:gd name="adj" fmla="val 6667"/>
            </a:avLst>
          </a:prstGeom>
          <a:solidFill>
            <a:srgbClr val="3A3B3C"/>
          </a:solidFill>
          <a:ln/>
        </p:spPr>
      </p:sp>
      <p:sp>
        <p:nvSpPr>
          <p:cNvPr id="14" name="Text 6">
            <a:extLst>
              <a:ext uri="{FF2B5EF4-FFF2-40B4-BE49-F238E27FC236}">
                <a16:creationId xmlns:a16="http://schemas.microsoft.com/office/drawing/2014/main" id="{6DA60E32-E7FD-2F32-C338-5E5DFE24D8B7}"/>
              </a:ext>
            </a:extLst>
          </p:cNvPr>
          <p:cNvSpPr/>
          <p:nvPr/>
        </p:nvSpPr>
        <p:spPr>
          <a:xfrm>
            <a:off x="7280844" y="2886490"/>
            <a:ext cx="197406" cy="322064"/>
          </a:xfrm>
          <a:prstGeom prst="rect">
            <a:avLst/>
          </a:prstGeom>
          <a:noFill/>
          <a:ln/>
        </p:spPr>
        <p:txBody>
          <a:bodyPr wrap="none" lIns="0" tIns="0" rIns="0" bIns="0" rtlCol="0" anchor="t"/>
          <a:lstStyle/>
          <a:p>
            <a:pPr marL="0" indent="0" algn="ctr">
              <a:lnSpc>
                <a:spcPts val="2500"/>
              </a:lnSpc>
              <a:buNone/>
            </a:pPr>
            <a:r>
              <a:rPr lang="en-US" sz="2500" dirty="0">
                <a:solidFill>
                  <a:srgbClr val="CFCBBF"/>
                </a:solidFill>
                <a:latin typeface="Prata" pitchFamily="34" charset="0"/>
                <a:ea typeface="Prata" pitchFamily="34" charset="-122"/>
                <a:cs typeface="Prata" pitchFamily="34" charset="-120"/>
              </a:rPr>
              <a:t>2</a:t>
            </a:r>
            <a:endParaRPr lang="en-US" sz="2500" dirty="0"/>
          </a:p>
        </p:txBody>
      </p:sp>
      <p:sp>
        <p:nvSpPr>
          <p:cNvPr id="15" name="Text 7">
            <a:extLst>
              <a:ext uri="{FF2B5EF4-FFF2-40B4-BE49-F238E27FC236}">
                <a16:creationId xmlns:a16="http://schemas.microsoft.com/office/drawing/2014/main" id="{86F7EAAB-4070-AD2E-8001-C1469B1E354C}"/>
              </a:ext>
            </a:extLst>
          </p:cNvPr>
          <p:cNvSpPr/>
          <p:nvPr/>
        </p:nvSpPr>
        <p:spPr>
          <a:xfrm>
            <a:off x="7835795" y="2806004"/>
            <a:ext cx="2683669" cy="335399"/>
          </a:xfrm>
          <a:prstGeom prst="rect">
            <a:avLst/>
          </a:prstGeom>
          <a:noFill/>
          <a:ln/>
        </p:spPr>
        <p:txBody>
          <a:bodyPr wrap="none" lIns="0" tIns="0" rIns="0" bIns="0" rtlCol="0" anchor="t"/>
          <a:lstStyle/>
          <a:p>
            <a:pPr marL="0" indent="0">
              <a:lnSpc>
                <a:spcPts val="2600"/>
              </a:lnSpc>
              <a:buNone/>
            </a:pPr>
            <a:r>
              <a:rPr lang="en-US" sz="2100" dirty="0">
                <a:solidFill>
                  <a:srgbClr val="DFD33D"/>
                </a:solidFill>
                <a:latin typeface="Prata" pitchFamily="34" charset="0"/>
                <a:ea typeface="Prata" pitchFamily="34" charset="-122"/>
                <a:cs typeface="Prata" pitchFamily="34" charset="-120"/>
              </a:rPr>
              <a:t>OpenAI</a:t>
            </a:r>
            <a:endParaRPr lang="en-US" sz="2100" dirty="0">
              <a:solidFill>
                <a:srgbClr val="DFD33D"/>
              </a:solidFill>
            </a:endParaRPr>
          </a:p>
        </p:txBody>
      </p:sp>
      <p:sp>
        <p:nvSpPr>
          <p:cNvPr id="16" name="Text 8">
            <a:extLst>
              <a:ext uri="{FF2B5EF4-FFF2-40B4-BE49-F238E27FC236}">
                <a16:creationId xmlns:a16="http://schemas.microsoft.com/office/drawing/2014/main" id="{5A830250-BEEF-5C7A-F52B-B971284635E8}"/>
              </a:ext>
            </a:extLst>
          </p:cNvPr>
          <p:cNvSpPr/>
          <p:nvPr/>
        </p:nvSpPr>
        <p:spPr>
          <a:xfrm>
            <a:off x="7835795" y="3270109"/>
            <a:ext cx="3015615" cy="1716881"/>
          </a:xfrm>
          <a:prstGeom prst="rect">
            <a:avLst/>
          </a:prstGeom>
          <a:noFill/>
          <a:ln/>
        </p:spPr>
        <p:txBody>
          <a:bodyPr wrap="square" lIns="0" tIns="0" rIns="0" bIns="0" rtlCol="0" anchor="t"/>
          <a:lstStyle/>
          <a:p>
            <a:pPr marL="0" indent="0">
              <a:lnSpc>
                <a:spcPts val="2700"/>
              </a:lnSpc>
              <a:buNone/>
            </a:pPr>
            <a:r>
              <a:rPr lang="en-US" sz="1200" dirty="0">
                <a:solidFill>
                  <a:srgbClr val="CFCBBF"/>
                </a:solidFill>
                <a:latin typeface="Raleway" pitchFamily="34" charset="0"/>
                <a:ea typeface="Raleway" pitchFamily="34" charset="-122"/>
                <a:cs typeface="Raleway" pitchFamily="34" charset="-120"/>
              </a:rPr>
              <a:t>Offers advanced language models capable of generating realistic and diverse data, including text, code, and images.</a:t>
            </a:r>
            <a:endParaRPr lang="en-US" sz="1200" dirty="0"/>
          </a:p>
        </p:txBody>
      </p:sp>
      <p:sp>
        <p:nvSpPr>
          <p:cNvPr id="17" name="Shape 9">
            <a:extLst>
              <a:ext uri="{FF2B5EF4-FFF2-40B4-BE49-F238E27FC236}">
                <a16:creationId xmlns:a16="http://schemas.microsoft.com/office/drawing/2014/main" id="{4C20A9D6-7938-52A6-EDF9-3E9C0C31351E}"/>
              </a:ext>
            </a:extLst>
          </p:cNvPr>
          <p:cNvSpPr/>
          <p:nvPr/>
        </p:nvSpPr>
        <p:spPr>
          <a:xfrm>
            <a:off x="7138086" y="4718266"/>
            <a:ext cx="483037" cy="483037"/>
          </a:xfrm>
          <a:prstGeom prst="roundRect">
            <a:avLst>
              <a:gd name="adj" fmla="val 6667"/>
            </a:avLst>
          </a:prstGeom>
          <a:solidFill>
            <a:srgbClr val="3A3B3C"/>
          </a:solidFill>
          <a:ln/>
        </p:spPr>
      </p:sp>
      <p:sp>
        <p:nvSpPr>
          <p:cNvPr id="18" name="Text 10">
            <a:extLst>
              <a:ext uri="{FF2B5EF4-FFF2-40B4-BE49-F238E27FC236}">
                <a16:creationId xmlns:a16="http://schemas.microsoft.com/office/drawing/2014/main" id="{74DEE762-F790-E199-888E-AAD28A28555C}"/>
              </a:ext>
            </a:extLst>
          </p:cNvPr>
          <p:cNvSpPr/>
          <p:nvPr/>
        </p:nvSpPr>
        <p:spPr>
          <a:xfrm>
            <a:off x="7279771" y="4798753"/>
            <a:ext cx="199668" cy="322064"/>
          </a:xfrm>
          <a:prstGeom prst="rect">
            <a:avLst/>
          </a:prstGeom>
          <a:noFill/>
          <a:ln/>
        </p:spPr>
        <p:txBody>
          <a:bodyPr wrap="none" lIns="0" tIns="0" rIns="0" bIns="0" rtlCol="0" anchor="t"/>
          <a:lstStyle/>
          <a:p>
            <a:pPr marL="0" indent="0" algn="ctr">
              <a:lnSpc>
                <a:spcPts val="2500"/>
              </a:lnSpc>
              <a:buNone/>
            </a:pPr>
            <a:r>
              <a:rPr lang="en-US" sz="2500" dirty="0">
                <a:solidFill>
                  <a:srgbClr val="CFCBBF"/>
                </a:solidFill>
                <a:latin typeface="Prata" pitchFamily="34" charset="0"/>
                <a:ea typeface="Prata" pitchFamily="34" charset="-122"/>
                <a:cs typeface="Prata" pitchFamily="34" charset="-120"/>
              </a:rPr>
              <a:t>3</a:t>
            </a:r>
            <a:endParaRPr lang="en-US" sz="2500" dirty="0"/>
          </a:p>
        </p:txBody>
      </p:sp>
      <p:sp>
        <p:nvSpPr>
          <p:cNvPr id="19" name="Text 11">
            <a:extLst>
              <a:ext uri="{FF2B5EF4-FFF2-40B4-BE49-F238E27FC236}">
                <a16:creationId xmlns:a16="http://schemas.microsoft.com/office/drawing/2014/main" id="{4CBCC8C4-0943-DD3B-E48B-D591B11A4AA0}"/>
              </a:ext>
            </a:extLst>
          </p:cNvPr>
          <p:cNvSpPr/>
          <p:nvPr/>
        </p:nvSpPr>
        <p:spPr>
          <a:xfrm>
            <a:off x="7835793" y="4718266"/>
            <a:ext cx="2683669" cy="335399"/>
          </a:xfrm>
          <a:prstGeom prst="rect">
            <a:avLst/>
          </a:prstGeom>
          <a:noFill/>
          <a:ln/>
        </p:spPr>
        <p:txBody>
          <a:bodyPr wrap="none" lIns="0" tIns="0" rIns="0" bIns="0" rtlCol="0" anchor="t"/>
          <a:lstStyle/>
          <a:p>
            <a:pPr marL="0" indent="0">
              <a:lnSpc>
                <a:spcPts val="2600"/>
              </a:lnSpc>
              <a:buNone/>
            </a:pPr>
            <a:r>
              <a:rPr lang="en-US" sz="2100" dirty="0">
                <a:solidFill>
                  <a:srgbClr val="DFD33D"/>
                </a:solidFill>
                <a:latin typeface="Prata" pitchFamily="34" charset="0"/>
                <a:ea typeface="Prata" pitchFamily="34" charset="-122"/>
                <a:cs typeface="Prata" pitchFamily="34" charset="-120"/>
              </a:rPr>
              <a:t>Faker</a:t>
            </a:r>
            <a:endParaRPr lang="en-US" sz="2100" dirty="0">
              <a:solidFill>
                <a:srgbClr val="DFD33D"/>
              </a:solidFill>
            </a:endParaRPr>
          </a:p>
        </p:txBody>
      </p:sp>
      <p:sp>
        <p:nvSpPr>
          <p:cNvPr id="20" name="Text 12">
            <a:extLst>
              <a:ext uri="{FF2B5EF4-FFF2-40B4-BE49-F238E27FC236}">
                <a16:creationId xmlns:a16="http://schemas.microsoft.com/office/drawing/2014/main" id="{C650B7B3-E266-F1B4-182D-9C9E45627F6A}"/>
              </a:ext>
            </a:extLst>
          </p:cNvPr>
          <p:cNvSpPr/>
          <p:nvPr/>
        </p:nvSpPr>
        <p:spPr>
          <a:xfrm>
            <a:off x="7835794" y="5182372"/>
            <a:ext cx="3015616" cy="1941556"/>
          </a:xfrm>
          <a:prstGeom prst="rect">
            <a:avLst/>
          </a:prstGeom>
          <a:noFill/>
          <a:ln/>
        </p:spPr>
        <p:txBody>
          <a:bodyPr wrap="square" lIns="0" tIns="0" rIns="0" bIns="0" rtlCol="0" anchor="t"/>
          <a:lstStyle/>
          <a:p>
            <a:pPr marL="0" indent="0">
              <a:lnSpc>
                <a:spcPts val="2700"/>
              </a:lnSpc>
              <a:buNone/>
            </a:pPr>
            <a:r>
              <a:rPr lang="en-US" sz="1200" dirty="0">
                <a:solidFill>
                  <a:srgbClr val="CFCBBF"/>
                </a:solidFill>
                <a:latin typeface="Raleway" pitchFamily="34" charset="0"/>
                <a:ea typeface="Raleway" pitchFamily="34" charset="-122"/>
                <a:cs typeface="Raleway" pitchFamily="34" charset="-120"/>
              </a:rPr>
              <a:t>A comprehensive library for generating realistic fake data for a wide range of use cases, including names, addresses, and phone numbers.</a:t>
            </a:r>
            <a:endParaRPr lang="en-US" sz="1200" dirty="0"/>
          </a:p>
        </p:txBody>
      </p:sp>
    </p:spTree>
    <p:extLst>
      <p:ext uri="{BB962C8B-B14F-4D97-AF65-F5344CB8AC3E}">
        <p14:creationId xmlns:p14="http://schemas.microsoft.com/office/powerpoint/2010/main" val="98713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Dark Side Of Data. The advancement in technology and the… | by Alan  Pointing | TotalEnergies Digital Factory | Medium">
            <a:extLst>
              <a:ext uri="{FF2B5EF4-FFF2-40B4-BE49-F238E27FC236}">
                <a16:creationId xmlns:a16="http://schemas.microsoft.com/office/drawing/2014/main" id="{869303E9-9F49-672D-F609-675DC5926B7D}"/>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artisticBlur radius="22"/>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0">
            <a:extLst>
              <a:ext uri="{FF2B5EF4-FFF2-40B4-BE49-F238E27FC236}">
                <a16:creationId xmlns:a16="http://schemas.microsoft.com/office/drawing/2014/main" id="{E2E031A7-7E87-C5EF-40EB-7DB367D560F4}"/>
              </a:ext>
            </a:extLst>
          </p:cNvPr>
          <p:cNvSpPr/>
          <p:nvPr/>
        </p:nvSpPr>
        <p:spPr>
          <a:xfrm>
            <a:off x="223838" y="97273"/>
            <a:ext cx="8586787" cy="703897"/>
          </a:xfrm>
          <a:prstGeom prst="rect">
            <a:avLst/>
          </a:prstGeom>
          <a:noFill/>
          <a:ln/>
        </p:spPr>
        <p:txBody>
          <a:bodyPr wrap="square" lIns="0" tIns="0" rIns="0" bIns="0" rtlCol="0" anchor="t"/>
          <a:lstStyle/>
          <a:p>
            <a:pPr marL="0" indent="0">
              <a:lnSpc>
                <a:spcPts val="5150"/>
              </a:lnSpc>
              <a:buNone/>
            </a:pPr>
            <a:r>
              <a:rPr lang="en-US" sz="3200" dirty="0">
                <a:solidFill>
                  <a:srgbClr val="F2E782"/>
                </a:solidFill>
                <a:latin typeface="Prata" pitchFamily="34" charset="0"/>
                <a:ea typeface="Prata" pitchFamily="34" charset="-122"/>
                <a:cs typeface="Prata" pitchFamily="34" charset="-120"/>
              </a:rPr>
              <a:t>How the Synthetic Data Generator Works</a:t>
            </a:r>
            <a:endParaRPr lang="en-US" sz="3200" dirty="0"/>
          </a:p>
        </p:txBody>
      </p:sp>
      <p:sp>
        <p:nvSpPr>
          <p:cNvPr id="22" name="Shape 1">
            <a:extLst>
              <a:ext uri="{FF2B5EF4-FFF2-40B4-BE49-F238E27FC236}">
                <a16:creationId xmlns:a16="http://schemas.microsoft.com/office/drawing/2014/main" id="{066C7124-220E-1533-33D4-8B78878813A3}"/>
              </a:ext>
            </a:extLst>
          </p:cNvPr>
          <p:cNvSpPr/>
          <p:nvPr/>
        </p:nvSpPr>
        <p:spPr>
          <a:xfrm>
            <a:off x="811589" y="942976"/>
            <a:ext cx="45719" cy="4655820"/>
          </a:xfrm>
          <a:prstGeom prst="roundRect">
            <a:avLst>
              <a:gd name="adj" fmla="val 138397"/>
            </a:avLst>
          </a:prstGeom>
          <a:solidFill>
            <a:srgbClr val="535455"/>
          </a:solidFill>
          <a:ln/>
        </p:spPr>
      </p:sp>
      <p:sp>
        <p:nvSpPr>
          <p:cNvPr id="23" name="Shape 2">
            <a:extLst>
              <a:ext uri="{FF2B5EF4-FFF2-40B4-BE49-F238E27FC236}">
                <a16:creationId xmlns:a16="http://schemas.microsoft.com/office/drawing/2014/main" id="{94EC32E1-1A99-57B4-FE97-364E35E2BF56}"/>
              </a:ext>
            </a:extLst>
          </p:cNvPr>
          <p:cNvSpPr/>
          <p:nvPr/>
        </p:nvSpPr>
        <p:spPr>
          <a:xfrm>
            <a:off x="1037392" y="1405890"/>
            <a:ext cx="738188" cy="22860"/>
          </a:xfrm>
          <a:prstGeom prst="roundRect">
            <a:avLst>
              <a:gd name="adj" fmla="val 138397"/>
            </a:avLst>
          </a:prstGeom>
          <a:solidFill>
            <a:srgbClr val="535455"/>
          </a:solidFill>
          <a:ln/>
        </p:spPr>
      </p:sp>
      <p:sp>
        <p:nvSpPr>
          <p:cNvPr id="24" name="Shape 3">
            <a:extLst>
              <a:ext uri="{FF2B5EF4-FFF2-40B4-BE49-F238E27FC236}">
                <a16:creationId xmlns:a16="http://schemas.microsoft.com/office/drawing/2014/main" id="{D03B91D1-A6B4-9678-B94B-786710380FC1}"/>
              </a:ext>
            </a:extLst>
          </p:cNvPr>
          <p:cNvSpPr/>
          <p:nvPr/>
        </p:nvSpPr>
        <p:spPr>
          <a:xfrm>
            <a:off x="585788" y="1180147"/>
            <a:ext cx="474464" cy="474464"/>
          </a:xfrm>
          <a:prstGeom prst="roundRect">
            <a:avLst>
              <a:gd name="adj" fmla="val 6668"/>
            </a:avLst>
          </a:prstGeom>
          <a:solidFill>
            <a:srgbClr val="3A3B3C"/>
          </a:solidFill>
          <a:ln/>
        </p:spPr>
      </p:sp>
      <p:sp>
        <p:nvSpPr>
          <p:cNvPr id="25" name="Text 4">
            <a:extLst>
              <a:ext uri="{FF2B5EF4-FFF2-40B4-BE49-F238E27FC236}">
                <a16:creationId xmlns:a16="http://schemas.microsoft.com/office/drawing/2014/main" id="{4F0679A1-9D72-DD89-27D8-AE7F968501A0}"/>
              </a:ext>
            </a:extLst>
          </p:cNvPr>
          <p:cNvSpPr/>
          <p:nvPr/>
        </p:nvSpPr>
        <p:spPr>
          <a:xfrm>
            <a:off x="768429" y="1259205"/>
            <a:ext cx="109180" cy="316349"/>
          </a:xfrm>
          <a:prstGeom prst="rect">
            <a:avLst/>
          </a:prstGeom>
          <a:noFill/>
          <a:ln/>
        </p:spPr>
        <p:txBody>
          <a:bodyPr wrap="none" lIns="0" tIns="0" rIns="0" bIns="0" rtlCol="0" anchor="t"/>
          <a:lstStyle/>
          <a:p>
            <a:pPr marL="0" indent="0" algn="ctr">
              <a:lnSpc>
                <a:spcPts val="2450"/>
              </a:lnSpc>
              <a:buNone/>
            </a:pPr>
            <a:r>
              <a:rPr lang="en-US" sz="2450" dirty="0">
                <a:solidFill>
                  <a:srgbClr val="CFCBBF"/>
                </a:solidFill>
                <a:latin typeface="Prata" pitchFamily="34" charset="0"/>
                <a:ea typeface="Prata" pitchFamily="34" charset="-122"/>
                <a:cs typeface="Prata" pitchFamily="34" charset="-120"/>
              </a:rPr>
              <a:t>1</a:t>
            </a:r>
            <a:endParaRPr lang="en-US" sz="2450" dirty="0"/>
          </a:p>
        </p:txBody>
      </p:sp>
      <p:sp>
        <p:nvSpPr>
          <p:cNvPr id="26" name="Text 5">
            <a:extLst>
              <a:ext uri="{FF2B5EF4-FFF2-40B4-BE49-F238E27FC236}">
                <a16:creationId xmlns:a16="http://schemas.microsoft.com/office/drawing/2014/main" id="{8D513B47-4BA2-A1E8-FDC5-1EC00DA28C3A}"/>
              </a:ext>
            </a:extLst>
          </p:cNvPr>
          <p:cNvSpPr/>
          <p:nvPr/>
        </p:nvSpPr>
        <p:spPr>
          <a:xfrm>
            <a:off x="1983046" y="1153834"/>
            <a:ext cx="2636401" cy="329446"/>
          </a:xfrm>
          <a:prstGeom prst="rect">
            <a:avLst/>
          </a:prstGeom>
          <a:noFill/>
          <a:ln/>
        </p:spPr>
        <p:txBody>
          <a:bodyPr wrap="none" lIns="0" tIns="0" rIns="0" bIns="0" rtlCol="0" anchor="t"/>
          <a:lstStyle/>
          <a:p>
            <a:pPr marL="0" indent="0" algn="l">
              <a:lnSpc>
                <a:spcPts val="2550"/>
              </a:lnSpc>
              <a:buNone/>
            </a:pPr>
            <a:r>
              <a:rPr lang="en-US" sz="2050" dirty="0">
                <a:solidFill>
                  <a:srgbClr val="CFCBBF"/>
                </a:solidFill>
                <a:latin typeface="Prata" pitchFamily="34" charset="0"/>
                <a:ea typeface="Prata" pitchFamily="34" charset="-122"/>
                <a:cs typeface="Prata" pitchFamily="34" charset="-120"/>
              </a:rPr>
              <a:t>Template Generation with User input</a:t>
            </a:r>
            <a:endParaRPr lang="en-US" sz="2050" dirty="0"/>
          </a:p>
        </p:txBody>
      </p:sp>
      <p:sp>
        <p:nvSpPr>
          <p:cNvPr id="27" name="Text 6">
            <a:extLst>
              <a:ext uri="{FF2B5EF4-FFF2-40B4-BE49-F238E27FC236}">
                <a16:creationId xmlns:a16="http://schemas.microsoft.com/office/drawing/2014/main" id="{F245AAEB-ABB3-98D8-B3FA-229B419CACEF}"/>
              </a:ext>
            </a:extLst>
          </p:cNvPr>
          <p:cNvSpPr/>
          <p:nvPr/>
        </p:nvSpPr>
        <p:spPr>
          <a:xfrm>
            <a:off x="1983046" y="1609725"/>
            <a:ext cx="6191250" cy="674608"/>
          </a:xfrm>
          <a:prstGeom prst="rect">
            <a:avLst/>
          </a:prstGeom>
          <a:noFill/>
          <a:ln/>
        </p:spPr>
        <p:txBody>
          <a:bodyPr wrap="square" lIns="0" tIns="0" rIns="0" bIns="0" rtlCol="0" anchor="t"/>
          <a:lstStyle/>
          <a:p>
            <a:pPr>
              <a:lnSpc>
                <a:spcPts val="2650"/>
              </a:lnSpc>
            </a:pPr>
            <a:r>
              <a:rPr lang="en-US" sz="1650" dirty="0">
                <a:solidFill>
                  <a:srgbClr val="CFCBBF"/>
                </a:solidFill>
                <a:latin typeface="Raleway" pitchFamily="34" charset="0"/>
                <a:ea typeface="Raleway" pitchFamily="34" charset="-122"/>
                <a:cs typeface="Raleway" pitchFamily="34" charset="-120"/>
              </a:rPr>
              <a:t>Users define the data requirements, such as the domain and number of records. The tool automatically leverages LLM power to detect the domain and generates the exact number of best suited columns relevant to the domain along with customization</a:t>
            </a:r>
            <a:endParaRPr lang="en-US" sz="1650" dirty="0"/>
          </a:p>
          <a:p>
            <a:pPr marL="0" indent="0" algn="l">
              <a:lnSpc>
                <a:spcPts val="2650"/>
              </a:lnSpc>
              <a:buNone/>
            </a:pPr>
            <a:endParaRPr lang="en-US" sz="1650" dirty="0"/>
          </a:p>
        </p:txBody>
      </p:sp>
      <p:sp>
        <p:nvSpPr>
          <p:cNvPr id="33" name="Shape 12">
            <a:extLst>
              <a:ext uri="{FF2B5EF4-FFF2-40B4-BE49-F238E27FC236}">
                <a16:creationId xmlns:a16="http://schemas.microsoft.com/office/drawing/2014/main" id="{CC9D49A5-0C9B-D63A-5D4A-9BFDBB9C5DD4}"/>
              </a:ext>
            </a:extLst>
          </p:cNvPr>
          <p:cNvSpPr/>
          <p:nvPr/>
        </p:nvSpPr>
        <p:spPr>
          <a:xfrm>
            <a:off x="1014532" y="4041458"/>
            <a:ext cx="738188" cy="22860"/>
          </a:xfrm>
          <a:prstGeom prst="roundRect">
            <a:avLst>
              <a:gd name="adj" fmla="val 138397"/>
            </a:avLst>
          </a:prstGeom>
          <a:solidFill>
            <a:srgbClr val="535455"/>
          </a:solidFill>
          <a:ln/>
        </p:spPr>
      </p:sp>
      <p:sp>
        <p:nvSpPr>
          <p:cNvPr id="34" name="Shape 13">
            <a:extLst>
              <a:ext uri="{FF2B5EF4-FFF2-40B4-BE49-F238E27FC236}">
                <a16:creationId xmlns:a16="http://schemas.microsoft.com/office/drawing/2014/main" id="{3C630965-00DC-FD4D-2C74-B1AC970E06B2}"/>
              </a:ext>
            </a:extLst>
          </p:cNvPr>
          <p:cNvSpPr/>
          <p:nvPr/>
        </p:nvSpPr>
        <p:spPr>
          <a:xfrm>
            <a:off x="562928" y="3815715"/>
            <a:ext cx="474464" cy="474464"/>
          </a:xfrm>
          <a:prstGeom prst="roundRect">
            <a:avLst>
              <a:gd name="adj" fmla="val 6668"/>
            </a:avLst>
          </a:prstGeom>
          <a:solidFill>
            <a:srgbClr val="3A3B3C"/>
          </a:solidFill>
          <a:ln/>
        </p:spPr>
      </p:sp>
      <p:sp>
        <p:nvSpPr>
          <p:cNvPr id="35" name="Text 14">
            <a:extLst>
              <a:ext uri="{FF2B5EF4-FFF2-40B4-BE49-F238E27FC236}">
                <a16:creationId xmlns:a16="http://schemas.microsoft.com/office/drawing/2014/main" id="{37783DFC-C70A-3F4D-F95D-671180B3AD82}"/>
              </a:ext>
            </a:extLst>
          </p:cNvPr>
          <p:cNvSpPr/>
          <p:nvPr/>
        </p:nvSpPr>
        <p:spPr>
          <a:xfrm>
            <a:off x="736402" y="3906143"/>
            <a:ext cx="196096" cy="316349"/>
          </a:xfrm>
          <a:prstGeom prst="rect">
            <a:avLst/>
          </a:prstGeom>
          <a:noFill/>
          <a:ln/>
        </p:spPr>
        <p:txBody>
          <a:bodyPr wrap="none" lIns="0" tIns="0" rIns="0" bIns="0" rtlCol="0" anchor="t"/>
          <a:lstStyle/>
          <a:p>
            <a:pPr marL="0" indent="0" algn="ctr">
              <a:lnSpc>
                <a:spcPts val="2450"/>
              </a:lnSpc>
              <a:buNone/>
            </a:pPr>
            <a:r>
              <a:rPr lang="en-US" sz="2450" dirty="0">
                <a:solidFill>
                  <a:srgbClr val="CFCBBF"/>
                </a:solidFill>
                <a:latin typeface="Prata" pitchFamily="34" charset="0"/>
              </a:rPr>
              <a:t>2</a:t>
            </a:r>
            <a:endParaRPr lang="en-US" sz="2450" dirty="0"/>
          </a:p>
        </p:txBody>
      </p:sp>
      <p:sp>
        <p:nvSpPr>
          <p:cNvPr id="36" name="Text 15">
            <a:extLst>
              <a:ext uri="{FF2B5EF4-FFF2-40B4-BE49-F238E27FC236}">
                <a16:creationId xmlns:a16="http://schemas.microsoft.com/office/drawing/2014/main" id="{BAB32794-631B-C65C-45C1-770682A6C9D6}"/>
              </a:ext>
            </a:extLst>
          </p:cNvPr>
          <p:cNvSpPr/>
          <p:nvPr/>
        </p:nvSpPr>
        <p:spPr>
          <a:xfrm>
            <a:off x="1983046" y="3876735"/>
            <a:ext cx="2636401" cy="329446"/>
          </a:xfrm>
          <a:prstGeom prst="rect">
            <a:avLst/>
          </a:prstGeom>
          <a:noFill/>
          <a:ln/>
        </p:spPr>
        <p:txBody>
          <a:bodyPr wrap="none" lIns="0" tIns="0" rIns="0" bIns="0" rtlCol="0" anchor="t"/>
          <a:lstStyle/>
          <a:p>
            <a:pPr marL="0" indent="0" algn="l">
              <a:lnSpc>
                <a:spcPts val="2550"/>
              </a:lnSpc>
              <a:buNone/>
            </a:pPr>
            <a:r>
              <a:rPr lang="en-US" sz="2050" dirty="0">
                <a:solidFill>
                  <a:srgbClr val="CFCBBF"/>
                </a:solidFill>
                <a:latin typeface="Prata" pitchFamily="34" charset="0"/>
                <a:ea typeface="Prata" pitchFamily="34" charset="-122"/>
                <a:cs typeface="Prata" pitchFamily="34" charset="-120"/>
              </a:rPr>
              <a:t>Data Generation</a:t>
            </a:r>
            <a:endParaRPr lang="en-US" sz="2050" dirty="0"/>
          </a:p>
        </p:txBody>
      </p:sp>
      <p:sp>
        <p:nvSpPr>
          <p:cNvPr id="37" name="Text 16">
            <a:extLst>
              <a:ext uri="{FF2B5EF4-FFF2-40B4-BE49-F238E27FC236}">
                <a16:creationId xmlns:a16="http://schemas.microsoft.com/office/drawing/2014/main" id="{CD7A1863-78E8-665A-9C46-2B60559DE01C}"/>
              </a:ext>
            </a:extLst>
          </p:cNvPr>
          <p:cNvSpPr/>
          <p:nvPr/>
        </p:nvSpPr>
        <p:spPr>
          <a:xfrm>
            <a:off x="1983046" y="4332626"/>
            <a:ext cx="6191250" cy="1061442"/>
          </a:xfrm>
          <a:prstGeom prst="rect">
            <a:avLst/>
          </a:prstGeom>
          <a:noFill/>
          <a:ln/>
        </p:spPr>
        <p:txBody>
          <a:bodyPr wrap="square" lIns="0" tIns="0" rIns="0" bIns="0" rtlCol="0" anchor="t"/>
          <a:lstStyle/>
          <a:p>
            <a:pPr marL="0" indent="0" algn="l">
              <a:lnSpc>
                <a:spcPts val="2650"/>
              </a:lnSpc>
              <a:buNone/>
            </a:pPr>
            <a:r>
              <a:rPr lang="en-US" sz="1650" dirty="0">
                <a:solidFill>
                  <a:srgbClr val="CFCBBF"/>
                </a:solidFill>
                <a:latin typeface="Raleway" pitchFamily="34" charset="0"/>
                <a:ea typeface="Raleway" pitchFamily="34" charset="-122"/>
                <a:cs typeface="Raleway" pitchFamily="34" charset="-120"/>
              </a:rPr>
              <a:t>The tool leverages LLMs or Faker based on user selection, and other libraries to populate the template with realistic and diverse data values.</a:t>
            </a:r>
            <a:endParaRPr lang="en-US" sz="1650" dirty="0"/>
          </a:p>
        </p:txBody>
      </p:sp>
    </p:spTree>
    <p:extLst>
      <p:ext uri="{BB962C8B-B14F-4D97-AF65-F5344CB8AC3E}">
        <p14:creationId xmlns:p14="http://schemas.microsoft.com/office/powerpoint/2010/main" val="385374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A7C03092-717D-795B-23DD-9E8C3A730ED7}"/>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02682D73-B0F7-A22F-4295-70ED232972E4}"/>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50708EC-5F54-2C99-2310-BA798D2EF10C}"/>
              </a:ext>
            </a:extLst>
          </p:cNvPr>
          <p:cNvCxnSpPr/>
          <p:nvPr/>
        </p:nvCxnSpPr>
        <p:spPr>
          <a:xfrm>
            <a:off x="5781671" y="737355"/>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EF8311DC-68EE-955E-0124-AA1D622619F4}"/>
              </a:ext>
            </a:extLst>
          </p:cNvPr>
          <p:cNvSpPr/>
          <p:nvPr/>
        </p:nvSpPr>
        <p:spPr>
          <a:xfrm>
            <a:off x="1356417" y="1881186"/>
            <a:ext cx="2815533" cy="3095625"/>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Template Generation with User Input</a:t>
            </a:r>
          </a:p>
        </p:txBody>
      </p:sp>
      <p:sp>
        <p:nvSpPr>
          <p:cNvPr id="5" name="Text 1">
            <a:extLst>
              <a:ext uri="{FF2B5EF4-FFF2-40B4-BE49-F238E27FC236}">
                <a16:creationId xmlns:a16="http://schemas.microsoft.com/office/drawing/2014/main" id="{A699F073-519E-FD4B-DB15-3363955F6978}"/>
              </a:ext>
            </a:extLst>
          </p:cNvPr>
          <p:cNvSpPr/>
          <p:nvPr/>
        </p:nvSpPr>
        <p:spPr>
          <a:xfrm>
            <a:off x="6699289" y="45660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User Input</a:t>
            </a:r>
            <a:endParaRPr lang="en-US" sz="2200" dirty="0"/>
          </a:p>
        </p:txBody>
      </p:sp>
      <p:sp>
        <p:nvSpPr>
          <p:cNvPr id="7" name="Text 2">
            <a:extLst>
              <a:ext uri="{FF2B5EF4-FFF2-40B4-BE49-F238E27FC236}">
                <a16:creationId xmlns:a16="http://schemas.microsoft.com/office/drawing/2014/main" id="{89314986-37FD-D000-0FF7-26BAFCC7C14E}"/>
              </a:ext>
            </a:extLst>
          </p:cNvPr>
          <p:cNvSpPr/>
          <p:nvPr/>
        </p:nvSpPr>
        <p:spPr>
          <a:xfrm>
            <a:off x="6699289" y="1037152"/>
            <a:ext cx="4987884"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UI captures Domain and number of columns to be present as part of the template</a:t>
            </a:r>
            <a:endParaRPr lang="en-US" sz="1750" dirty="0"/>
          </a:p>
        </p:txBody>
      </p:sp>
      <p:sp>
        <p:nvSpPr>
          <p:cNvPr id="8" name="Text 3">
            <a:extLst>
              <a:ext uri="{FF2B5EF4-FFF2-40B4-BE49-F238E27FC236}">
                <a16:creationId xmlns:a16="http://schemas.microsoft.com/office/drawing/2014/main" id="{63F2FF89-A318-C775-0CB7-2F9C06C80809}"/>
              </a:ext>
            </a:extLst>
          </p:cNvPr>
          <p:cNvSpPr/>
          <p:nvPr/>
        </p:nvSpPr>
        <p:spPr>
          <a:xfrm>
            <a:off x="6699288" y="243268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Template Generation</a:t>
            </a:r>
            <a:endParaRPr lang="en-US" sz="2200" dirty="0"/>
          </a:p>
        </p:txBody>
      </p:sp>
      <p:sp>
        <p:nvSpPr>
          <p:cNvPr id="9" name="Text 4">
            <a:extLst>
              <a:ext uri="{FF2B5EF4-FFF2-40B4-BE49-F238E27FC236}">
                <a16:creationId xmlns:a16="http://schemas.microsoft.com/office/drawing/2014/main" id="{E6B58292-1E54-DB65-458B-7F6A8EE2E147}"/>
              </a:ext>
            </a:extLst>
          </p:cNvPr>
          <p:cNvSpPr/>
          <p:nvPr/>
        </p:nvSpPr>
        <p:spPr>
          <a:xfrm>
            <a:off x="6699288" y="3013830"/>
            <a:ext cx="4568785"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Using real data for testing or development can compromise user privacy and security, leading to ethical and legal issues.</a:t>
            </a:r>
            <a:endParaRPr lang="en-US" sz="1750" dirty="0"/>
          </a:p>
        </p:txBody>
      </p:sp>
      <p:pic>
        <p:nvPicPr>
          <p:cNvPr id="4" name="Image 1" descr="preencoded.png">
            <a:extLst>
              <a:ext uri="{FF2B5EF4-FFF2-40B4-BE49-F238E27FC236}">
                <a16:creationId xmlns:a16="http://schemas.microsoft.com/office/drawing/2014/main" id="{52F77A60-5A65-18A7-A774-17772A193799}"/>
              </a:ext>
            </a:extLst>
          </p:cNvPr>
          <p:cNvPicPr>
            <a:picLocks noChangeAspect="1"/>
          </p:cNvPicPr>
          <p:nvPr/>
        </p:nvPicPr>
        <p:blipFill>
          <a:blip r:embed="rId4"/>
          <a:stretch>
            <a:fillRect/>
          </a:stretch>
        </p:blipFill>
        <p:spPr>
          <a:xfrm>
            <a:off x="6096000" y="456605"/>
            <a:ext cx="354330" cy="354330"/>
          </a:xfrm>
          <a:prstGeom prst="rect">
            <a:avLst/>
          </a:prstGeom>
        </p:spPr>
      </p:pic>
      <p:pic>
        <p:nvPicPr>
          <p:cNvPr id="11" name="Graphic 10" descr="Clipboard with solid fill">
            <a:extLst>
              <a:ext uri="{FF2B5EF4-FFF2-40B4-BE49-F238E27FC236}">
                <a16:creationId xmlns:a16="http://schemas.microsoft.com/office/drawing/2014/main" id="{1A1F94FF-398C-8A4E-C30E-4F3C168237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2352077"/>
            <a:ext cx="434938" cy="434938"/>
          </a:xfrm>
          <a:prstGeom prst="rect">
            <a:avLst/>
          </a:prstGeom>
        </p:spPr>
      </p:pic>
      <p:sp>
        <p:nvSpPr>
          <p:cNvPr id="12" name="Text 3">
            <a:extLst>
              <a:ext uri="{FF2B5EF4-FFF2-40B4-BE49-F238E27FC236}">
                <a16:creationId xmlns:a16="http://schemas.microsoft.com/office/drawing/2014/main" id="{A8142468-1CAB-795F-AAA5-EEB6E71D18E3}"/>
              </a:ext>
            </a:extLst>
          </p:cNvPr>
          <p:cNvSpPr/>
          <p:nvPr/>
        </p:nvSpPr>
        <p:spPr>
          <a:xfrm>
            <a:off x="6699288" y="460140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rPr>
              <a:t>Customize Template</a:t>
            </a:r>
            <a:endParaRPr lang="en-US" sz="2200" dirty="0"/>
          </a:p>
        </p:txBody>
      </p:sp>
      <p:sp>
        <p:nvSpPr>
          <p:cNvPr id="13" name="Text 4">
            <a:extLst>
              <a:ext uri="{FF2B5EF4-FFF2-40B4-BE49-F238E27FC236}">
                <a16:creationId xmlns:a16="http://schemas.microsoft.com/office/drawing/2014/main" id="{B9414DC0-B5FB-6286-06B8-9014FF32B4C9}"/>
              </a:ext>
            </a:extLst>
          </p:cNvPr>
          <p:cNvSpPr/>
          <p:nvPr/>
        </p:nvSpPr>
        <p:spPr>
          <a:xfrm>
            <a:off x="6699288" y="5182549"/>
            <a:ext cx="4568785"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User gets to modify the column data types, remove and add columns along with the convenience to select foreign keys</a:t>
            </a:r>
            <a:endParaRPr lang="en-US" sz="1750" dirty="0"/>
          </a:p>
        </p:txBody>
      </p:sp>
      <p:pic>
        <p:nvPicPr>
          <p:cNvPr id="16" name="Graphic 15" descr="Pencil with solid fill">
            <a:extLst>
              <a:ext uri="{FF2B5EF4-FFF2-40B4-BE49-F238E27FC236}">
                <a16:creationId xmlns:a16="http://schemas.microsoft.com/office/drawing/2014/main" id="{E784ECD2-3495-B459-10CB-7F68D3211E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11839" y="4582177"/>
            <a:ext cx="394634" cy="394634"/>
          </a:xfrm>
          <a:prstGeom prst="rect">
            <a:avLst/>
          </a:prstGeom>
        </p:spPr>
      </p:pic>
    </p:spTree>
    <p:extLst>
      <p:ext uri="{BB962C8B-B14F-4D97-AF65-F5344CB8AC3E}">
        <p14:creationId xmlns:p14="http://schemas.microsoft.com/office/powerpoint/2010/main" val="296934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29DD465A-86F8-CBCB-7582-153C3ED007D6}"/>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C9BC6223-57C0-A3F2-455C-0E6F4A1DCBC9}"/>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0104022A-4561-A158-934F-3DAB85E90059}"/>
              </a:ext>
            </a:extLst>
          </p:cNvPr>
          <p:cNvCxnSpPr/>
          <p:nvPr/>
        </p:nvCxnSpPr>
        <p:spPr>
          <a:xfrm>
            <a:off x="5781671" y="737355"/>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4EBA5C6F-241B-A29D-0A14-E5EE9BF97EC8}"/>
              </a:ext>
            </a:extLst>
          </p:cNvPr>
          <p:cNvSpPr/>
          <p:nvPr/>
        </p:nvSpPr>
        <p:spPr>
          <a:xfrm>
            <a:off x="1483070" y="2687598"/>
            <a:ext cx="2815533" cy="1395414"/>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Data Generation</a:t>
            </a:r>
          </a:p>
        </p:txBody>
      </p:sp>
      <p:sp>
        <p:nvSpPr>
          <p:cNvPr id="5" name="Text 1">
            <a:extLst>
              <a:ext uri="{FF2B5EF4-FFF2-40B4-BE49-F238E27FC236}">
                <a16:creationId xmlns:a16="http://schemas.microsoft.com/office/drawing/2014/main" id="{BA8A8F3E-B02D-3A13-A254-1CFE5262DE45}"/>
              </a:ext>
            </a:extLst>
          </p:cNvPr>
          <p:cNvSpPr/>
          <p:nvPr/>
        </p:nvSpPr>
        <p:spPr>
          <a:xfrm>
            <a:off x="6699289" y="456605"/>
            <a:ext cx="2835235" cy="354330"/>
          </a:xfrm>
          <a:prstGeom prst="rect">
            <a:avLst/>
          </a:prstGeom>
          <a:noFill/>
          <a:ln/>
        </p:spPr>
        <p:txBody>
          <a:bodyPr wrap="none" lIns="0" tIns="0" rIns="0" bIns="0" rtlCol="0" anchor="t"/>
          <a:lstStyle/>
          <a:p>
            <a:pPr marL="0" indent="0">
              <a:lnSpc>
                <a:spcPts val="2750"/>
              </a:lnSpc>
              <a:buNone/>
            </a:pPr>
            <a:r>
              <a:rPr lang="en-US" dirty="0">
                <a:solidFill>
                  <a:srgbClr val="F2E782"/>
                </a:solidFill>
                <a:latin typeface="Prata" pitchFamily="34" charset="0"/>
              </a:rPr>
              <a:t>Select Domain</a:t>
            </a:r>
            <a:endParaRPr lang="en-US" dirty="0"/>
          </a:p>
        </p:txBody>
      </p:sp>
      <p:sp>
        <p:nvSpPr>
          <p:cNvPr id="7" name="Text 2">
            <a:extLst>
              <a:ext uri="{FF2B5EF4-FFF2-40B4-BE49-F238E27FC236}">
                <a16:creationId xmlns:a16="http://schemas.microsoft.com/office/drawing/2014/main" id="{39B635D4-96F5-7D1C-12EF-83BC08DDEF04}"/>
              </a:ext>
            </a:extLst>
          </p:cNvPr>
          <p:cNvSpPr/>
          <p:nvPr/>
        </p:nvSpPr>
        <p:spPr>
          <a:xfrm>
            <a:off x="6699288" y="838252"/>
            <a:ext cx="4987884" cy="1513825"/>
          </a:xfrm>
          <a:prstGeom prst="rect">
            <a:avLst/>
          </a:prstGeom>
          <a:noFill/>
          <a:ln/>
        </p:spPr>
        <p:txBody>
          <a:bodyPr wrap="square" lIns="0" tIns="0" rIns="0" bIns="0" rtlCol="0" anchor="t"/>
          <a:lstStyle/>
          <a:p>
            <a:pPr marL="0" indent="0">
              <a:lnSpc>
                <a:spcPts val="2850"/>
              </a:lnSpc>
              <a:buNone/>
            </a:pPr>
            <a:r>
              <a:rPr lang="en-US" sz="1400" dirty="0">
                <a:solidFill>
                  <a:srgbClr val="CFCBBF"/>
                </a:solidFill>
                <a:latin typeface="Raleway" pitchFamily="34" charset="0"/>
                <a:ea typeface="Raleway" pitchFamily="34" charset="-122"/>
                <a:cs typeface="Raleway" pitchFamily="34" charset="-120"/>
              </a:rPr>
              <a:t>Select the domain from the pre-generated template, no of records and upload the template  configuration along with dependent csv which will be used to create relation with the generated data</a:t>
            </a:r>
            <a:endParaRPr lang="en-US" sz="1400" dirty="0"/>
          </a:p>
        </p:txBody>
      </p:sp>
      <p:sp>
        <p:nvSpPr>
          <p:cNvPr id="8" name="Text 3">
            <a:extLst>
              <a:ext uri="{FF2B5EF4-FFF2-40B4-BE49-F238E27FC236}">
                <a16:creationId xmlns:a16="http://schemas.microsoft.com/office/drawing/2014/main" id="{71C26EE5-359B-85A0-BAA2-85F0E56FFCFE}"/>
              </a:ext>
            </a:extLst>
          </p:cNvPr>
          <p:cNvSpPr/>
          <p:nvPr/>
        </p:nvSpPr>
        <p:spPr>
          <a:xfrm>
            <a:off x="6677402" y="2510433"/>
            <a:ext cx="2835235" cy="354330"/>
          </a:xfrm>
          <a:prstGeom prst="rect">
            <a:avLst/>
          </a:prstGeom>
          <a:noFill/>
          <a:ln/>
        </p:spPr>
        <p:txBody>
          <a:bodyPr wrap="none" lIns="0" tIns="0" rIns="0" bIns="0" rtlCol="0" anchor="t"/>
          <a:lstStyle/>
          <a:p>
            <a:pPr marL="0" indent="0">
              <a:lnSpc>
                <a:spcPts val="2750"/>
              </a:lnSpc>
              <a:buNone/>
            </a:pPr>
            <a:r>
              <a:rPr lang="en-US" dirty="0">
                <a:solidFill>
                  <a:srgbClr val="F2E782"/>
                </a:solidFill>
                <a:latin typeface="Prata" pitchFamily="34" charset="0"/>
              </a:rPr>
              <a:t>Generation of Dataset</a:t>
            </a:r>
            <a:endParaRPr lang="en-US" dirty="0"/>
          </a:p>
        </p:txBody>
      </p:sp>
      <p:sp>
        <p:nvSpPr>
          <p:cNvPr id="9" name="Text 4">
            <a:extLst>
              <a:ext uri="{FF2B5EF4-FFF2-40B4-BE49-F238E27FC236}">
                <a16:creationId xmlns:a16="http://schemas.microsoft.com/office/drawing/2014/main" id="{56A88E9D-DD53-B02B-1DC9-2548B1AB5017}"/>
              </a:ext>
            </a:extLst>
          </p:cNvPr>
          <p:cNvSpPr/>
          <p:nvPr/>
        </p:nvSpPr>
        <p:spPr>
          <a:xfrm>
            <a:off x="6677402" y="2893270"/>
            <a:ext cx="4987882" cy="1513825"/>
          </a:xfrm>
          <a:prstGeom prst="rect">
            <a:avLst/>
          </a:prstGeom>
          <a:noFill/>
          <a:ln/>
        </p:spPr>
        <p:txBody>
          <a:bodyPr wrap="square" lIns="0" tIns="0" rIns="0" bIns="0" rtlCol="0" anchor="t"/>
          <a:lstStyle/>
          <a:p>
            <a:pPr marL="0" indent="0">
              <a:lnSpc>
                <a:spcPts val="2850"/>
              </a:lnSpc>
              <a:buNone/>
            </a:pPr>
            <a:r>
              <a:rPr lang="en-US" sz="1400" dirty="0">
                <a:solidFill>
                  <a:srgbClr val="CFCBBF"/>
                </a:solidFill>
                <a:latin typeface="Raleway" pitchFamily="34" charset="0"/>
                <a:ea typeface="Raleway" pitchFamily="34" charset="-122"/>
                <a:cs typeface="Raleway" pitchFamily="34" charset="-120"/>
              </a:rPr>
              <a:t>LLM reads the configuration uploaded and maps the best faker method to each column which is then evaluated and executed at runtime to create synthetic data which gets executed and populates the data accordingly</a:t>
            </a:r>
            <a:endParaRPr lang="en-US" sz="1400" dirty="0"/>
          </a:p>
        </p:txBody>
      </p:sp>
      <p:pic>
        <p:nvPicPr>
          <p:cNvPr id="4" name="Image 1" descr="preencoded.png">
            <a:extLst>
              <a:ext uri="{FF2B5EF4-FFF2-40B4-BE49-F238E27FC236}">
                <a16:creationId xmlns:a16="http://schemas.microsoft.com/office/drawing/2014/main" id="{4909483A-85DA-6F8B-06C6-78A47759F570}"/>
              </a:ext>
            </a:extLst>
          </p:cNvPr>
          <p:cNvPicPr>
            <a:picLocks noChangeAspect="1"/>
          </p:cNvPicPr>
          <p:nvPr/>
        </p:nvPicPr>
        <p:blipFill>
          <a:blip r:embed="rId4"/>
          <a:stretch>
            <a:fillRect/>
          </a:stretch>
        </p:blipFill>
        <p:spPr>
          <a:xfrm>
            <a:off x="6096000" y="456605"/>
            <a:ext cx="354330" cy="354330"/>
          </a:xfrm>
          <a:prstGeom prst="rect">
            <a:avLst/>
          </a:prstGeom>
        </p:spPr>
      </p:pic>
      <p:pic>
        <p:nvPicPr>
          <p:cNvPr id="11" name="Graphic 10" descr="Clipboard with solid fill">
            <a:extLst>
              <a:ext uri="{FF2B5EF4-FFF2-40B4-BE49-F238E27FC236}">
                <a16:creationId xmlns:a16="http://schemas.microsoft.com/office/drawing/2014/main" id="{4139DF35-698D-C7DC-8567-7F46C2977E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4114" y="2488522"/>
            <a:ext cx="434938" cy="434938"/>
          </a:xfrm>
          <a:prstGeom prst="rect">
            <a:avLst/>
          </a:prstGeom>
        </p:spPr>
      </p:pic>
      <p:sp>
        <p:nvSpPr>
          <p:cNvPr id="12" name="Text 3">
            <a:extLst>
              <a:ext uri="{FF2B5EF4-FFF2-40B4-BE49-F238E27FC236}">
                <a16:creationId xmlns:a16="http://schemas.microsoft.com/office/drawing/2014/main" id="{3506F1B3-A898-113A-F51B-23D4050F9878}"/>
              </a:ext>
            </a:extLst>
          </p:cNvPr>
          <p:cNvSpPr/>
          <p:nvPr/>
        </p:nvSpPr>
        <p:spPr>
          <a:xfrm>
            <a:off x="6683449" y="4649140"/>
            <a:ext cx="2835235" cy="354330"/>
          </a:xfrm>
          <a:prstGeom prst="rect">
            <a:avLst/>
          </a:prstGeom>
          <a:noFill/>
          <a:ln/>
        </p:spPr>
        <p:txBody>
          <a:bodyPr wrap="none" lIns="0" tIns="0" rIns="0" bIns="0" rtlCol="0" anchor="t"/>
          <a:lstStyle/>
          <a:p>
            <a:pPr marL="0" indent="0">
              <a:lnSpc>
                <a:spcPts val="2750"/>
              </a:lnSpc>
              <a:buNone/>
            </a:pPr>
            <a:r>
              <a:rPr lang="en-US" dirty="0">
                <a:solidFill>
                  <a:srgbClr val="F2E782"/>
                </a:solidFill>
                <a:latin typeface="Prata" pitchFamily="34" charset="0"/>
              </a:rPr>
              <a:t>Association of Foreign Keys</a:t>
            </a:r>
            <a:endParaRPr lang="en-US" dirty="0"/>
          </a:p>
        </p:txBody>
      </p:sp>
      <p:sp>
        <p:nvSpPr>
          <p:cNvPr id="13" name="Text 4">
            <a:extLst>
              <a:ext uri="{FF2B5EF4-FFF2-40B4-BE49-F238E27FC236}">
                <a16:creationId xmlns:a16="http://schemas.microsoft.com/office/drawing/2014/main" id="{2562638D-A0EC-649A-4D9F-8CA6C224DD21}"/>
              </a:ext>
            </a:extLst>
          </p:cNvPr>
          <p:cNvSpPr/>
          <p:nvPr/>
        </p:nvSpPr>
        <p:spPr>
          <a:xfrm>
            <a:off x="6699288" y="5084079"/>
            <a:ext cx="5197435" cy="1088708"/>
          </a:xfrm>
          <a:prstGeom prst="rect">
            <a:avLst/>
          </a:prstGeom>
          <a:noFill/>
          <a:ln/>
        </p:spPr>
        <p:txBody>
          <a:bodyPr wrap="square" lIns="0" tIns="0" rIns="0" bIns="0" rtlCol="0" anchor="t"/>
          <a:lstStyle/>
          <a:p>
            <a:pPr marL="0" indent="0">
              <a:lnSpc>
                <a:spcPts val="2850"/>
              </a:lnSpc>
              <a:buNone/>
            </a:pPr>
            <a:r>
              <a:rPr lang="en-US" sz="1400" dirty="0">
                <a:solidFill>
                  <a:srgbClr val="CFCBBF"/>
                </a:solidFill>
                <a:latin typeface="Raleway" pitchFamily="34" charset="0"/>
                <a:ea typeface="Raleway" pitchFamily="34" charset="-122"/>
                <a:cs typeface="Raleway" pitchFamily="34" charset="-120"/>
              </a:rPr>
              <a:t>In the same runtime, the developed custom service will check for foreign keys in the uploaded CSV and associate foreign keys from it to the generated dataset using data sampling</a:t>
            </a:r>
            <a:endParaRPr lang="en-US" sz="1400" dirty="0"/>
          </a:p>
        </p:txBody>
      </p:sp>
      <p:pic>
        <p:nvPicPr>
          <p:cNvPr id="16" name="Graphic 15" descr="Pencil with solid fill">
            <a:extLst>
              <a:ext uri="{FF2B5EF4-FFF2-40B4-BE49-F238E27FC236}">
                <a16:creationId xmlns:a16="http://schemas.microsoft.com/office/drawing/2014/main" id="{D1488AE0-030E-5E53-290E-DE579BAE54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96000" y="4629912"/>
            <a:ext cx="394634" cy="394634"/>
          </a:xfrm>
          <a:prstGeom prst="rect">
            <a:avLst/>
          </a:prstGeom>
        </p:spPr>
      </p:pic>
    </p:spTree>
    <p:extLst>
      <p:ext uri="{BB962C8B-B14F-4D97-AF65-F5344CB8AC3E}">
        <p14:creationId xmlns:p14="http://schemas.microsoft.com/office/powerpoint/2010/main" val="18325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C1D"/>
        </a:solidFill>
        <a:effectLst/>
      </p:bgPr>
    </p:bg>
    <p:spTree>
      <p:nvGrpSpPr>
        <p:cNvPr id="1" name="">
          <a:extLst>
            <a:ext uri="{FF2B5EF4-FFF2-40B4-BE49-F238E27FC236}">
              <a16:creationId xmlns:a16="http://schemas.microsoft.com/office/drawing/2014/main" id="{BAAFA218-0075-D770-1EED-91B659F37508}"/>
            </a:ext>
          </a:extLst>
        </p:cNvPr>
        <p:cNvGrpSpPr/>
        <p:nvPr/>
      </p:nvGrpSpPr>
      <p:grpSpPr>
        <a:xfrm>
          <a:off x="0" y="0"/>
          <a:ext cx="0" cy="0"/>
          <a:chOff x="0" y="0"/>
          <a:chExt cx="0" cy="0"/>
        </a:xfrm>
      </p:grpSpPr>
      <p:pic>
        <p:nvPicPr>
          <p:cNvPr id="3" name="Picture 2" descr="Could Synthetic Data be the Future for Machine-Learning Models? | HTEC">
            <a:extLst>
              <a:ext uri="{FF2B5EF4-FFF2-40B4-BE49-F238E27FC236}">
                <a16:creationId xmlns:a16="http://schemas.microsoft.com/office/drawing/2014/main" id="{3F2604FA-A3CA-A0BB-8ADB-74938C291523}"/>
              </a:ext>
            </a:extLst>
          </p:cNvPr>
          <p:cNvPicPr>
            <a:picLocks noChangeAspect="1" noChangeArrowheads="1"/>
          </p:cNvPicPr>
          <p:nvPr/>
        </p:nvPicPr>
        <p:blipFill>
          <a:blip r:embed="rId2">
            <a:alphaModFix amt="1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 y="0"/>
            <a:ext cx="5781669"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97C3A23D-454F-6C35-C8DD-E7082CEDA42C}"/>
              </a:ext>
            </a:extLst>
          </p:cNvPr>
          <p:cNvCxnSpPr/>
          <p:nvPr/>
        </p:nvCxnSpPr>
        <p:spPr>
          <a:xfrm>
            <a:off x="5781671" y="737355"/>
            <a:ext cx="0" cy="5295900"/>
          </a:xfrm>
          <a:prstGeom prst="line">
            <a:avLst/>
          </a:prstGeom>
          <a:ln w="317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 0">
            <a:extLst>
              <a:ext uri="{FF2B5EF4-FFF2-40B4-BE49-F238E27FC236}">
                <a16:creationId xmlns:a16="http://schemas.microsoft.com/office/drawing/2014/main" id="{19D86957-DBE0-65F3-21F0-3BE027A7FB73}"/>
              </a:ext>
            </a:extLst>
          </p:cNvPr>
          <p:cNvSpPr/>
          <p:nvPr/>
        </p:nvSpPr>
        <p:spPr>
          <a:xfrm>
            <a:off x="1483070" y="2687598"/>
            <a:ext cx="2815533" cy="1395414"/>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Bahnschrift" panose="020B0502040204020203" pitchFamily="34" charset="0"/>
              </a:rPr>
              <a:t>Data Generation</a:t>
            </a:r>
          </a:p>
          <a:p>
            <a:pPr marL="0" indent="0">
              <a:lnSpc>
                <a:spcPts val="5550"/>
              </a:lnSpc>
              <a:buNone/>
            </a:pPr>
            <a:r>
              <a:rPr lang="en-US" sz="4450" dirty="0">
                <a:solidFill>
                  <a:srgbClr val="FFFFFF"/>
                </a:solidFill>
                <a:latin typeface="Bahnschrift" panose="020B0502040204020203" pitchFamily="34" charset="0"/>
              </a:rPr>
              <a:t>Pyramid</a:t>
            </a:r>
          </a:p>
        </p:txBody>
      </p:sp>
      <p:pic>
        <p:nvPicPr>
          <p:cNvPr id="6" name="Image 0" descr="preencoded.png">
            <a:extLst>
              <a:ext uri="{FF2B5EF4-FFF2-40B4-BE49-F238E27FC236}">
                <a16:creationId xmlns:a16="http://schemas.microsoft.com/office/drawing/2014/main" id="{799601F6-C60C-379E-13D1-BD6DF6EF0FB8}"/>
              </a:ext>
            </a:extLst>
          </p:cNvPr>
          <p:cNvPicPr>
            <a:picLocks noChangeAspect="1"/>
          </p:cNvPicPr>
          <p:nvPr/>
        </p:nvPicPr>
        <p:blipFill>
          <a:blip r:embed="rId4"/>
          <a:stretch>
            <a:fillRect/>
          </a:stretch>
        </p:blipFill>
        <p:spPr>
          <a:xfrm>
            <a:off x="9186657" y="582669"/>
            <a:ext cx="1144435" cy="1483995"/>
          </a:xfrm>
          <a:prstGeom prst="rect">
            <a:avLst/>
          </a:prstGeom>
          <a:noFill/>
        </p:spPr>
      </p:pic>
      <p:sp>
        <p:nvSpPr>
          <p:cNvPr id="14" name="Text 1">
            <a:extLst>
              <a:ext uri="{FF2B5EF4-FFF2-40B4-BE49-F238E27FC236}">
                <a16:creationId xmlns:a16="http://schemas.microsoft.com/office/drawing/2014/main" id="{BF96AA11-3889-9370-C749-736FBF34277E}"/>
              </a:ext>
            </a:extLst>
          </p:cNvPr>
          <p:cNvSpPr/>
          <p:nvPr/>
        </p:nvSpPr>
        <p:spPr>
          <a:xfrm>
            <a:off x="9668913" y="1297532"/>
            <a:ext cx="87035" cy="403265"/>
          </a:xfrm>
          <a:prstGeom prst="rect">
            <a:avLst/>
          </a:prstGeom>
          <a:noFill/>
          <a:ln/>
        </p:spPr>
        <p:txBody>
          <a:bodyPr wrap="none" lIns="0" tIns="0" rIns="0" bIns="0" rtlCol="0" anchor="t"/>
          <a:lstStyle/>
          <a:p>
            <a:pPr marL="0" indent="0" algn="ctr">
              <a:lnSpc>
                <a:spcPts val="3150"/>
              </a:lnSpc>
              <a:buNone/>
            </a:pPr>
            <a:r>
              <a:rPr lang="en-US" sz="1950" dirty="0">
                <a:solidFill>
                  <a:srgbClr val="DFD33D"/>
                </a:solidFill>
                <a:latin typeface="Prata" pitchFamily="34" charset="0"/>
                <a:ea typeface="Prata" pitchFamily="34" charset="-122"/>
                <a:cs typeface="Prata" pitchFamily="34" charset="-120"/>
              </a:rPr>
              <a:t>1</a:t>
            </a:r>
            <a:endParaRPr lang="en-US" sz="1950" dirty="0">
              <a:solidFill>
                <a:srgbClr val="DFD33D"/>
              </a:solidFill>
            </a:endParaRPr>
          </a:p>
        </p:txBody>
      </p:sp>
      <p:pic>
        <p:nvPicPr>
          <p:cNvPr id="15" name="Image 1" descr="preencoded.png">
            <a:extLst>
              <a:ext uri="{FF2B5EF4-FFF2-40B4-BE49-F238E27FC236}">
                <a16:creationId xmlns:a16="http://schemas.microsoft.com/office/drawing/2014/main" id="{D4A09A84-0660-C248-EE10-41CE674E01AB}"/>
              </a:ext>
            </a:extLst>
          </p:cNvPr>
          <p:cNvPicPr>
            <a:picLocks noChangeAspect="1"/>
          </p:cNvPicPr>
          <p:nvPr/>
        </p:nvPicPr>
        <p:blipFill>
          <a:blip r:embed="rId5"/>
          <a:stretch>
            <a:fillRect/>
          </a:stretch>
        </p:blipFill>
        <p:spPr>
          <a:xfrm>
            <a:off x="8618221" y="2093939"/>
            <a:ext cx="2269548" cy="1483995"/>
          </a:xfrm>
          <a:prstGeom prst="rect">
            <a:avLst/>
          </a:prstGeom>
          <a:noFill/>
        </p:spPr>
      </p:pic>
      <p:sp>
        <p:nvSpPr>
          <p:cNvPr id="17" name="Text 4">
            <a:extLst>
              <a:ext uri="{FF2B5EF4-FFF2-40B4-BE49-F238E27FC236}">
                <a16:creationId xmlns:a16="http://schemas.microsoft.com/office/drawing/2014/main" id="{6609CE12-A675-BD5C-D9E3-69D5B4FC1601}"/>
              </a:ext>
            </a:extLst>
          </p:cNvPr>
          <p:cNvSpPr/>
          <p:nvPr/>
        </p:nvSpPr>
        <p:spPr>
          <a:xfrm>
            <a:off x="9625316" y="2643731"/>
            <a:ext cx="154543" cy="403265"/>
          </a:xfrm>
          <a:prstGeom prst="rect">
            <a:avLst/>
          </a:prstGeom>
          <a:noFill/>
          <a:ln/>
        </p:spPr>
        <p:txBody>
          <a:bodyPr wrap="none" lIns="0" tIns="0" rIns="0" bIns="0" rtlCol="0" anchor="t"/>
          <a:lstStyle/>
          <a:p>
            <a:pPr marL="0" indent="0" algn="ctr">
              <a:lnSpc>
                <a:spcPts val="3150"/>
              </a:lnSpc>
              <a:buNone/>
            </a:pPr>
            <a:r>
              <a:rPr lang="en-US" sz="1950" dirty="0">
                <a:solidFill>
                  <a:srgbClr val="DFD33D"/>
                </a:solidFill>
                <a:latin typeface="Prata" pitchFamily="34" charset="0"/>
                <a:ea typeface="Prata" pitchFamily="34" charset="-122"/>
                <a:cs typeface="Prata" pitchFamily="34" charset="-120"/>
              </a:rPr>
              <a:t>2</a:t>
            </a:r>
            <a:endParaRPr lang="en-US" sz="1950" dirty="0">
              <a:solidFill>
                <a:srgbClr val="DFD33D"/>
              </a:solidFill>
            </a:endParaRPr>
          </a:p>
        </p:txBody>
      </p:sp>
      <p:pic>
        <p:nvPicPr>
          <p:cNvPr id="18" name="Image 2" descr="preencoded.png">
            <a:extLst>
              <a:ext uri="{FF2B5EF4-FFF2-40B4-BE49-F238E27FC236}">
                <a16:creationId xmlns:a16="http://schemas.microsoft.com/office/drawing/2014/main" id="{D8E628DB-004E-780E-C0CB-5C656E17EB50}"/>
              </a:ext>
            </a:extLst>
          </p:cNvPr>
          <p:cNvPicPr>
            <a:picLocks noChangeAspect="1"/>
          </p:cNvPicPr>
          <p:nvPr/>
        </p:nvPicPr>
        <p:blipFill>
          <a:blip r:embed="rId6"/>
          <a:stretch>
            <a:fillRect/>
          </a:stretch>
        </p:blipFill>
        <p:spPr>
          <a:xfrm>
            <a:off x="8029574" y="3632483"/>
            <a:ext cx="3439497" cy="1483995"/>
          </a:xfrm>
          <a:prstGeom prst="rect">
            <a:avLst/>
          </a:prstGeom>
          <a:noFill/>
        </p:spPr>
      </p:pic>
      <p:sp>
        <p:nvSpPr>
          <p:cNvPr id="19" name="Text 8">
            <a:extLst>
              <a:ext uri="{FF2B5EF4-FFF2-40B4-BE49-F238E27FC236}">
                <a16:creationId xmlns:a16="http://schemas.microsoft.com/office/drawing/2014/main" id="{79A4C124-A90F-793C-E9F6-5AC8CA4FD358}"/>
              </a:ext>
            </a:extLst>
          </p:cNvPr>
          <p:cNvSpPr/>
          <p:nvPr/>
        </p:nvSpPr>
        <p:spPr>
          <a:xfrm>
            <a:off x="9624483" y="4182215"/>
            <a:ext cx="156210" cy="403265"/>
          </a:xfrm>
          <a:prstGeom prst="rect">
            <a:avLst/>
          </a:prstGeom>
          <a:noFill/>
          <a:ln/>
        </p:spPr>
        <p:txBody>
          <a:bodyPr wrap="none" lIns="0" tIns="0" rIns="0" bIns="0" rtlCol="0" anchor="t"/>
          <a:lstStyle/>
          <a:p>
            <a:pPr marL="0" indent="0" algn="ctr">
              <a:lnSpc>
                <a:spcPts val="3150"/>
              </a:lnSpc>
              <a:buNone/>
            </a:pPr>
            <a:r>
              <a:rPr lang="en-US" sz="1950" dirty="0">
                <a:solidFill>
                  <a:srgbClr val="DFD33D"/>
                </a:solidFill>
                <a:latin typeface="Prata" pitchFamily="34" charset="0"/>
                <a:ea typeface="Prata" pitchFamily="34" charset="-122"/>
                <a:cs typeface="Prata" pitchFamily="34" charset="-120"/>
              </a:rPr>
              <a:t>3</a:t>
            </a:r>
            <a:endParaRPr lang="en-US" sz="1950" dirty="0">
              <a:solidFill>
                <a:srgbClr val="DFD33D"/>
              </a:solidFill>
            </a:endParaRPr>
          </a:p>
        </p:txBody>
      </p:sp>
      <p:pic>
        <p:nvPicPr>
          <p:cNvPr id="20" name="Image 3" descr="preencoded.png">
            <a:extLst>
              <a:ext uri="{FF2B5EF4-FFF2-40B4-BE49-F238E27FC236}">
                <a16:creationId xmlns:a16="http://schemas.microsoft.com/office/drawing/2014/main" id="{6EFCD18F-5E6B-BACA-BCBC-1759B362E8F9}"/>
              </a:ext>
            </a:extLst>
          </p:cNvPr>
          <p:cNvPicPr>
            <a:picLocks noChangeAspect="1"/>
          </p:cNvPicPr>
          <p:nvPr/>
        </p:nvPicPr>
        <p:blipFill>
          <a:blip r:embed="rId7"/>
          <a:stretch>
            <a:fillRect/>
          </a:stretch>
        </p:blipFill>
        <p:spPr>
          <a:xfrm>
            <a:off x="7424132" y="5170967"/>
            <a:ext cx="4624991" cy="1483995"/>
          </a:xfrm>
          <a:prstGeom prst="rect">
            <a:avLst/>
          </a:prstGeom>
          <a:noFill/>
        </p:spPr>
      </p:pic>
      <p:sp>
        <p:nvSpPr>
          <p:cNvPr id="21" name="Text 12">
            <a:extLst>
              <a:ext uri="{FF2B5EF4-FFF2-40B4-BE49-F238E27FC236}">
                <a16:creationId xmlns:a16="http://schemas.microsoft.com/office/drawing/2014/main" id="{62FA460C-CDB5-B009-8DB0-D094B2ED3A73}"/>
              </a:ext>
            </a:extLst>
          </p:cNvPr>
          <p:cNvSpPr/>
          <p:nvPr/>
        </p:nvSpPr>
        <p:spPr>
          <a:xfrm>
            <a:off x="9629006" y="5720698"/>
            <a:ext cx="147399" cy="403265"/>
          </a:xfrm>
          <a:prstGeom prst="rect">
            <a:avLst/>
          </a:prstGeom>
          <a:noFill/>
          <a:ln/>
        </p:spPr>
        <p:txBody>
          <a:bodyPr wrap="none" lIns="0" tIns="0" rIns="0" bIns="0" rtlCol="0" anchor="t"/>
          <a:lstStyle/>
          <a:p>
            <a:pPr marL="0" indent="0" algn="ctr">
              <a:lnSpc>
                <a:spcPts val="3150"/>
              </a:lnSpc>
              <a:buNone/>
            </a:pPr>
            <a:r>
              <a:rPr lang="en-US" sz="1950" dirty="0">
                <a:solidFill>
                  <a:srgbClr val="DFD33D"/>
                </a:solidFill>
                <a:latin typeface="Prata" pitchFamily="34" charset="0"/>
                <a:ea typeface="Prata" pitchFamily="34" charset="-122"/>
                <a:cs typeface="Prata" pitchFamily="34" charset="-120"/>
              </a:rPr>
              <a:t>4</a:t>
            </a:r>
            <a:endParaRPr lang="en-US" sz="1950" dirty="0">
              <a:solidFill>
                <a:srgbClr val="DFD33D"/>
              </a:solidFill>
            </a:endParaRPr>
          </a:p>
        </p:txBody>
      </p:sp>
      <p:sp>
        <p:nvSpPr>
          <p:cNvPr id="22" name="Text 2">
            <a:extLst>
              <a:ext uri="{FF2B5EF4-FFF2-40B4-BE49-F238E27FC236}">
                <a16:creationId xmlns:a16="http://schemas.microsoft.com/office/drawing/2014/main" id="{89CA2CDE-E120-8FD0-E451-40CC13EE74DA}"/>
              </a:ext>
            </a:extLst>
          </p:cNvPr>
          <p:cNvSpPr/>
          <p:nvPr/>
        </p:nvSpPr>
        <p:spPr>
          <a:xfrm>
            <a:off x="6679678" y="1341644"/>
            <a:ext cx="2565399" cy="315039"/>
          </a:xfrm>
          <a:prstGeom prst="rect">
            <a:avLst/>
          </a:prstGeom>
          <a:noFill/>
          <a:ln/>
        </p:spPr>
        <p:txBody>
          <a:bodyPr wrap="none" lIns="0" tIns="0" rIns="0" bIns="0" rtlCol="0" anchor="t"/>
          <a:lstStyle/>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Template Generation User Input</a:t>
            </a:r>
            <a:endParaRPr lang="en-US" sz="1400" dirty="0">
              <a:solidFill>
                <a:srgbClr val="DFD33D"/>
              </a:solidFill>
            </a:endParaRPr>
          </a:p>
        </p:txBody>
      </p:sp>
      <p:sp>
        <p:nvSpPr>
          <p:cNvPr id="23" name="Text 2">
            <a:extLst>
              <a:ext uri="{FF2B5EF4-FFF2-40B4-BE49-F238E27FC236}">
                <a16:creationId xmlns:a16="http://schemas.microsoft.com/office/drawing/2014/main" id="{1E88C0C2-9F9D-64CA-7218-9632EEFF2CEB}"/>
              </a:ext>
            </a:extLst>
          </p:cNvPr>
          <p:cNvSpPr/>
          <p:nvPr/>
        </p:nvSpPr>
        <p:spPr>
          <a:xfrm>
            <a:off x="6201464" y="2643731"/>
            <a:ext cx="2565399" cy="315039"/>
          </a:xfrm>
          <a:prstGeom prst="rect">
            <a:avLst/>
          </a:prstGeom>
          <a:noFill/>
          <a:ln/>
        </p:spPr>
        <p:txBody>
          <a:bodyPr wrap="none" lIns="0" tIns="0" rIns="0" bIns="0" rtlCol="0" anchor="t"/>
          <a:lstStyle/>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Template Generation by LLM</a:t>
            </a:r>
            <a:endParaRPr lang="en-US" sz="1400" dirty="0">
              <a:solidFill>
                <a:srgbClr val="DFD33D"/>
              </a:solidFill>
            </a:endParaRPr>
          </a:p>
        </p:txBody>
      </p:sp>
      <p:sp>
        <p:nvSpPr>
          <p:cNvPr id="24" name="Text 2">
            <a:extLst>
              <a:ext uri="{FF2B5EF4-FFF2-40B4-BE49-F238E27FC236}">
                <a16:creationId xmlns:a16="http://schemas.microsoft.com/office/drawing/2014/main" id="{8E10054F-2850-BED4-CA13-5E472490C843}"/>
              </a:ext>
            </a:extLst>
          </p:cNvPr>
          <p:cNvSpPr/>
          <p:nvPr/>
        </p:nvSpPr>
        <p:spPr>
          <a:xfrm>
            <a:off x="6679678" y="4083012"/>
            <a:ext cx="1702751" cy="681885"/>
          </a:xfrm>
          <a:prstGeom prst="rect">
            <a:avLst/>
          </a:prstGeom>
          <a:noFill/>
          <a:ln/>
        </p:spPr>
        <p:txBody>
          <a:bodyPr wrap="none" lIns="0" tIns="0" rIns="0" bIns="0" rtlCol="0" anchor="t"/>
          <a:lstStyle/>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Dataset Generation</a:t>
            </a:r>
          </a:p>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 User Input</a:t>
            </a:r>
            <a:endParaRPr lang="en-US" sz="1400" dirty="0">
              <a:solidFill>
                <a:srgbClr val="DFD33D"/>
              </a:solidFill>
            </a:endParaRPr>
          </a:p>
        </p:txBody>
      </p:sp>
      <p:sp>
        <p:nvSpPr>
          <p:cNvPr id="25" name="Text 2">
            <a:extLst>
              <a:ext uri="{FF2B5EF4-FFF2-40B4-BE49-F238E27FC236}">
                <a16:creationId xmlns:a16="http://schemas.microsoft.com/office/drawing/2014/main" id="{5DC4836D-5947-A81A-62EE-AAFAA40DA0D0}"/>
              </a:ext>
            </a:extLst>
          </p:cNvPr>
          <p:cNvSpPr/>
          <p:nvPr/>
        </p:nvSpPr>
        <p:spPr>
          <a:xfrm>
            <a:off x="6201464" y="5503904"/>
            <a:ext cx="1702751" cy="681885"/>
          </a:xfrm>
          <a:prstGeom prst="rect">
            <a:avLst/>
          </a:prstGeom>
          <a:noFill/>
          <a:ln/>
        </p:spPr>
        <p:txBody>
          <a:bodyPr wrap="none" lIns="0" tIns="0" rIns="0" bIns="0" rtlCol="0" anchor="t"/>
          <a:lstStyle/>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Dataset Generation</a:t>
            </a:r>
          </a:p>
          <a:p>
            <a:pPr marL="0" indent="0" algn="l">
              <a:lnSpc>
                <a:spcPts val="2450"/>
              </a:lnSpc>
              <a:buNone/>
            </a:pPr>
            <a:r>
              <a:rPr lang="en-US" sz="1400" dirty="0">
                <a:solidFill>
                  <a:srgbClr val="DFD33D"/>
                </a:solidFill>
                <a:latin typeface="Prata" pitchFamily="34" charset="0"/>
                <a:ea typeface="Prata" pitchFamily="34" charset="-122"/>
                <a:cs typeface="Prata" pitchFamily="34" charset="-120"/>
              </a:rPr>
              <a:t> by Faker</a:t>
            </a:r>
            <a:endParaRPr lang="en-US" sz="1400" dirty="0">
              <a:solidFill>
                <a:srgbClr val="DFD33D"/>
              </a:solidFill>
            </a:endParaRPr>
          </a:p>
        </p:txBody>
      </p:sp>
    </p:spTree>
    <p:extLst>
      <p:ext uri="{BB962C8B-B14F-4D97-AF65-F5344CB8AC3E}">
        <p14:creationId xmlns:p14="http://schemas.microsoft.com/office/powerpoint/2010/main" val="226373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76856-EE71-8716-2BD4-F6ADCB395E03}"/>
            </a:ext>
          </a:extLst>
        </p:cNvPr>
        <p:cNvGrpSpPr/>
        <p:nvPr/>
      </p:nvGrpSpPr>
      <p:grpSpPr>
        <a:xfrm>
          <a:off x="0" y="0"/>
          <a:ext cx="0" cy="0"/>
          <a:chOff x="0" y="0"/>
          <a:chExt cx="0" cy="0"/>
        </a:xfrm>
      </p:grpSpPr>
      <p:pic>
        <p:nvPicPr>
          <p:cNvPr id="3074" name="Picture 2" descr="The Dark Side Of Data. The advancement in technology and the… | by Alan  Pointing | TotalEnergies Digital Factory | Medium">
            <a:extLst>
              <a:ext uri="{FF2B5EF4-FFF2-40B4-BE49-F238E27FC236}">
                <a16:creationId xmlns:a16="http://schemas.microsoft.com/office/drawing/2014/main" id="{7CF541EB-C2F0-A566-EA5E-0B6BFA2101C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artisticBlur radius="22"/>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0">
            <a:extLst>
              <a:ext uri="{FF2B5EF4-FFF2-40B4-BE49-F238E27FC236}">
                <a16:creationId xmlns:a16="http://schemas.microsoft.com/office/drawing/2014/main" id="{2826A388-9716-452D-D27B-C577E9E2FBF6}"/>
              </a:ext>
            </a:extLst>
          </p:cNvPr>
          <p:cNvSpPr/>
          <p:nvPr/>
        </p:nvSpPr>
        <p:spPr>
          <a:xfrm>
            <a:off x="223838" y="97273"/>
            <a:ext cx="8586787" cy="703897"/>
          </a:xfrm>
          <a:prstGeom prst="rect">
            <a:avLst/>
          </a:prstGeom>
          <a:noFill/>
          <a:ln/>
        </p:spPr>
        <p:txBody>
          <a:bodyPr wrap="square" lIns="0" tIns="0" rIns="0" bIns="0" rtlCol="0" anchor="t"/>
          <a:lstStyle/>
          <a:p>
            <a:pPr marL="0" indent="0">
              <a:lnSpc>
                <a:spcPts val="5150"/>
              </a:lnSpc>
              <a:buNone/>
            </a:pPr>
            <a:r>
              <a:rPr lang="en-US" sz="3200" dirty="0">
                <a:solidFill>
                  <a:srgbClr val="DFD33D"/>
                </a:solidFill>
                <a:latin typeface="Prata" pitchFamily="34" charset="0"/>
                <a:ea typeface="Prata" pitchFamily="34" charset="-122"/>
                <a:cs typeface="Prata" pitchFamily="34" charset="-120"/>
              </a:rPr>
              <a:t>Template Generation Walkthrough</a:t>
            </a:r>
            <a:endParaRPr lang="en-US" sz="3200" dirty="0">
              <a:solidFill>
                <a:srgbClr val="DFD33D"/>
              </a:solidFill>
            </a:endParaRPr>
          </a:p>
        </p:txBody>
      </p:sp>
      <p:pic>
        <p:nvPicPr>
          <p:cNvPr id="3" name="Picture 2">
            <a:extLst>
              <a:ext uri="{FF2B5EF4-FFF2-40B4-BE49-F238E27FC236}">
                <a16:creationId xmlns:a16="http://schemas.microsoft.com/office/drawing/2014/main" id="{6333507E-2CC7-9216-68D6-824E0E387404}"/>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223837" y="898442"/>
            <a:ext cx="11787188" cy="5862285"/>
          </a:xfrm>
          <a:prstGeom prst="rect">
            <a:avLst/>
          </a:prstGeom>
        </p:spPr>
      </p:pic>
    </p:spTree>
    <p:extLst>
      <p:ext uri="{BB962C8B-B14F-4D97-AF65-F5344CB8AC3E}">
        <p14:creationId xmlns:p14="http://schemas.microsoft.com/office/powerpoint/2010/main" val="321756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786</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vt:lpstr>
      <vt:lpstr>Calibri</vt:lpstr>
      <vt:lpstr>Calibri Light</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Arka Patra</dc:creator>
  <cp:lastModifiedBy>Arka Patra</cp:lastModifiedBy>
  <cp:revision>3</cp:revision>
  <dcterms:created xsi:type="dcterms:W3CDTF">2025-01-18T13:09:15Z</dcterms:created>
  <dcterms:modified xsi:type="dcterms:W3CDTF">2025-01-18T20:23:32Z</dcterms:modified>
</cp:coreProperties>
</file>