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60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51435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8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5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0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3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4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5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6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7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7bd1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Google Shape;10;p2"/>
          <p:cNvSpPr/>
          <p:nvPr/>
        </p:nvSpPr>
        <p:spPr>
          <a:xfrm>
            <a:off x="0" y="0"/>
            <a:ext cx="9143280" cy="5142960"/>
          </a:xfrm>
          <a:prstGeom prst="rect">
            <a:avLst/>
          </a:prstGeom>
          <a:gradFill rotWithShape="0"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30196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Google Shape;12;p2"/>
          <p:cNvSpPr/>
          <p:nvPr/>
        </p:nvSpPr>
        <p:spPr>
          <a:xfrm>
            <a:off x="7614000" y="4623120"/>
            <a:ext cx="558360" cy="558360"/>
          </a:xfrm>
          <a:prstGeom prst="donut">
            <a:avLst>
              <a:gd name="adj" fmla="val 31040"/>
            </a:avLst>
          </a:prstGeom>
          <a:solidFill>
            <a:srgbClr val="ffffff">
              <a:alpha val="24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Google Shape;13;p2"/>
          <p:cNvSpPr/>
          <p:nvPr/>
        </p:nvSpPr>
        <p:spPr>
          <a:xfrm rot="2700000">
            <a:off x="24120" y="2718360"/>
            <a:ext cx="541800" cy="541800"/>
          </a:xfrm>
          <a:prstGeom prst="frame">
            <a:avLst>
              <a:gd name="adj1" fmla="val 28897"/>
            </a:avLst>
          </a:prstGeom>
          <a:solidFill>
            <a:srgbClr val="ffffff">
              <a:alpha val="24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Google Shape;14;p2"/>
          <p:cNvSpPr/>
          <p:nvPr/>
        </p:nvSpPr>
        <p:spPr>
          <a:xfrm rot="2700000">
            <a:off x="8500320" y="1033200"/>
            <a:ext cx="804960" cy="804960"/>
          </a:xfrm>
          <a:prstGeom prst="mathMultiply">
            <a:avLst>
              <a:gd name="adj1" fmla="val 23520"/>
            </a:avLst>
          </a:prstGeom>
          <a:solidFill>
            <a:srgbClr val="ffffff">
              <a:alpha val="24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Google Shape;15;p2"/>
          <p:cNvSpPr/>
          <p:nvPr/>
        </p:nvSpPr>
        <p:spPr>
          <a:xfrm>
            <a:off x="544320" y="1432440"/>
            <a:ext cx="624960" cy="624960"/>
          </a:xfrm>
          <a:prstGeom prst="donut">
            <a:avLst>
              <a:gd name="adj" fmla="val 31040"/>
            </a:avLst>
          </a:prstGeom>
          <a:solidFill>
            <a:srgbClr val="ffffff">
              <a:alpha val="24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Google Shape;16;p2"/>
          <p:cNvSpPr/>
          <p:nvPr/>
        </p:nvSpPr>
        <p:spPr>
          <a:xfrm rot="19800000">
            <a:off x="8472240" y="3105360"/>
            <a:ext cx="606600" cy="606600"/>
          </a:xfrm>
          <a:prstGeom prst="frame">
            <a:avLst>
              <a:gd name="adj1" fmla="val 28897"/>
            </a:avLst>
          </a:prstGeom>
          <a:solidFill>
            <a:srgbClr val="ffffff">
              <a:alpha val="24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Google Shape;17;p2"/>
          <p:cNvSpPr/>
          <p:nvPr/>
        </p:nvSpPr>
        <p:spPr>
          <a:xfrm rot="20072400">
            <a:off x="452880" y="3864960"/>
            <a:ext cx="900720" cy="900720"/>
          </a:xfrm>
          <a:prstGeom prst="mathMultiply">
            <a:avLst>
              <a:gd name="adj1" fmla="val 23520"/>
            </a:avLst>
          </a:prstGeom>
          <a:solidFill>
            <a:srgbClr val="ffffff">
              <a:alpha val="24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Google Shape;18;p2"/>
          <p:cNvSpPr/>
          <p:nvPr/>
        </p:nvSpPr>
        <p:spPr>
          <a:xfrm>
            <a:off x="1775880" y="3373920"/>
            <a:ext cx="449280" cy="449280"/>
          </a:xfrm>
          <a:prstGeom prst="donut">
            <a:avLst>
              <a:gd name="adj" fmla="val 31040"/>
            </a:avLst>
          </a:prstGeom>
          <a:solidFill>
            <a:srgbClr val="ffffff">
              <a:alpha val="24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" name="Google Shape;19;p2"/>
          <p:cNvSpPr/>
          <p:nvPr/>
        </p:nvSpPr>
        <p:spPr>
          <a:xfrm>
            <a:off x="7505640" y="830880"/>
            <a:ext cx="435960" cy="435960"/>
          </a:xfrm>
          <a:prstGeom prst="frame">
            <a:avLst>
              <a:gd name="adj1" fmla="val 28897"/>
            </a:avLst>
          </a:prstGeom>
          <a:solidFill>
            <a:srgbClr val="ffffff">
              <a:alpha val="24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" name="Google Shape;20;p2"/>
          <p:cNvSpPr/>
          <p:nvPr/>
        </p:nvSpPr>
        <p:spPr>
          <a:xfrm rot="20877000">
            <a:off x="1482840" y="647280"/>
            <a:ext cx="647280" cy="647280"/>
          </a:xfrm>
          <a:prstGeom prst="mathMultiply">
            <a:avLst>
              <a:gd name="adj1" fmla="val 23520"/>
            </a:avLst>
          </a:prstGeom>
          <a:solidFill>
            <a:srgbClr val="ffffff">
              <a:alpha val="24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" name="Google Shape;21;p2"/>
          <p:cNvSpPr/>
          <p:nvPr/>
        </p:nvSpPr>
        <p:spPr>
          <a:xfrm>
            <a:off x="6773040" y="-36360"/>
            <a:ext cx="397440" cy="397440"/>
          </a:xfrm>
          <a:prstGeom prst="donut">
            <a:avLst>
              <a:gd name="adj" fmla="val 31040"/>
            </a:avLst>
          </a:prstGeom>
          <a:solidFill>
            <a:srgbClr val="ffffff">
              <a:alpha val="24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" name="Google Shape;22;p2"/>
          <p:cNvSpPr/>
          <p:nvPr/>
        </p:nvSpPr>
        <p:spPr>
          <a:xfrm rot="1498200">
            <a:off x="553680" y="273240"/>
            <a:ext cx="385920" cy="385920"/>
          </a:xfrm>
          <a:prstGeom prst="frame">
            <a:avLst>
              <a:gd name="adj1" fmla="val 28897"/>
            </a:avLst>
          </a:prstGeom>
          <a:solidFill>
            <a:srgbClr val="ffffff">
              <a:alpha val="24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" name="Google Shape;23;p2"/>
          <p:cNvSpPr/>
          <p:nvPr/>
        </p:nvSpPr>
        <p:spPr>
          <a:xfrm>
            <a:off x="7040160" y="3312360"/>
            <a:ext cx="572760" cy="572760"/>
          </a:xfrm>
          <a:prstGeom prst="mathMultiply">
            <a:avLst>
              <a:gd name="adj1" fmla="val 23520"/>
            </a:avLst>
          </a:prstGeom>
          <a:solidFill>
            <a:srgbClr val="ffffff">
              <a:alpha val="24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" name="Google Shape;24;p2"/>
          <p:cNvSpPr/>
          <p:nvPr/>
        </p:nvSpPr>
        <p:spPr>
          <a:xfrm>
            <a:off x="2893320" y="209880"/>
            <a:ext cx="267480" cy="267480"/>
          </a:xfrm>
          <a:prstGeom prst="donut">
            <a:avLst>
              <a:gd name="adj" fmla="val 31040"/>
            </a:avLst>
          </a:prstGeom>
          <a:solidFill>
            <a:srgbClr val="ffffff">
              <a:alpha val="24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" name="Google Shape;25;p2"/>
          <p:cNvSpPr/>
          <p:nvPr/>
        </p:nvSpPr>
        <p:spPr>
          <a:xfrm>
            <a:off x="2423520" y="4259160"/>
            <a:ext cx="259560" cy="259560"/>
          </a:xfrm>
          <a:prstGeom prst="frame">
            <a:avLst>
              <a:gd name="adj1" fmla="val 28897"/>
            </a:avLst>
          </a:prstGeom>
          <a:solidFill>
            <a:srgbClr val="ffffff">
              <a:alpha val="24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" name="Google Shape;26;p2"/>
          <p:cNvSpPr/>
          <p:nvPr/>
        </p:nvSpPr>
        <p:spPr>
          <a:xfrm>
            <a:off x="4029120" y="425520"/>
            <a:ext cx="385560" cy="385560"/>
          </a:xfrm>
          <a:prstGeom prst="mathMultiply">
            <a:avLst>
              <a:gd name="adj1" fmla="val 23520"/>
            </a:avLst>
          </a:prstGeom>
          <a:solidFill>
            <a:srgbClr val="ffffff">
              <a:alpha val="24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" name="Google Shape;27;p2"/>
          <p:cNvSpPr/>
          <p:nvPr/>
        </p:nvSpPr>
        <p:spPr>
          <a:xfrm>
            <a:off x="7701120" y="2148480"/>
            <a:ext cx="267480" cy="267480"/>
          </a:xfrm>
          <a:prstGeom prst="donut">
            <a:avLst>
              <a:gd name="adj" fmla="val 31040"/>
            </a:avLst>
          </a:prstGeom>
          <a:solidFill>
            <a:srgbClr val="ffffff">
              <a:alpha val="24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" name="Google Shape;28;p2"/>
          <p:cNvSpPr/>
          <p:nvPr/>
        </p:nvSpPr>
        <p:spPr>
          <a:xfrm>
            <a:off x="3415320" y="4449600"/>
            <a:ext cx="267480" cy="267480"/>
          </a:xfrm>
          <a:prstGeom prst="donut">
            <a:avLst>
              <a:gd name="adj" fmla="val 31040"/>
            </a:avLst>
          </a:prstGeom>
          <a:solidFill>
            <a:srgbClr val="ffffff">
              <a:alpha val="24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" name="Google Shape;29;p2"/>
          <p:cNvSpPr/>
          <p:nvPr/>
        </p:nvSpPr>
        <p:spPr>
          <a:xfrm>
            <a:off x="1479240" y="2220480"/>
            <a:ext cx="385560" cy="385560"/>
          </a:xfrm>
          <a:prstGeom prst="mathMultiply">
            <a:avLst>
              <a:gd name="adj1" fmla="val 23520"/>
            </a:avLst>
          </a:prstGeom>
          <a:solidFill>
            <a:srgbClr val="ffffff">
              <a:alpha val="24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" name="Google Shape;30;p2"/>
          <p:cNvSpPr/>
          <p:nvPr/>
        </p:nvSpPr>
        <p:spPr>
          <a:xfrm>
            <a:off x="5371200" y="4390560"/>
            <a:ext cx="385560" cy="385560"/>
          </a:xfrm>
          <a:prstGeom prst="mathMultiply">
            <a:avLst>
              <a:gd name="adj1" fmla="val 23520"/>
            </a:avLst>
          </a:prstGeom>
          <a:solidFill>
            <a:srgbClr val="ffffff">
              <a:alpha val="24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" name="Google Shape;31;p2"/>
          <p:cNvSpPr/>
          <p:nvPr/>
        </p:nvSpPr>
        <p:spPr>
          <a:xfrm rot="18900000">
            <a:off x="6337080" y="4348800"/>
            <a:ext cx="259200" cy="259200"/>
          </a:xfrm>
          <a:prstGeom prst="frame">
            <a:avLst>
              <a:gd name="adj1" fmla="val 28897"/>
            </a:avLst>
          </a:prstGeom>
          <a:solidFill>
            <a:srgbClr val="ffffff">
              <a:alpha val="24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" name="Google Shape;32;p2"/>
          <p:cNvSpPr/>
          <p:nvPr/>
        </p:nvSpPr>
        <p:spPr>
          <a:xfrm>
            <a:off x="5568120" y="263160"/>
            <a:ext cx="259560" cy="259560"/>
          </a:xfrm>
          <a:prstGeom prst="frame">
            <a:avLst>
              <a:gd name="adj1" fmla="val 28897"/>
            </a:avLst>
          </a:prstGeom>
          <a:solidFill>
            <a:srgbClr val="ffffff">
              <a:alpha val="24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7bd1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104;p6"/>
          <p:cNvSpPr/>
          <p:nvPr/>
        </p:nvSpPr>
        <p:spPr>
          <a:xfrm>
            <a:off x="0" y="0"/>
            <a:ext cx="9143280" cy="1062720"/>
          </a:xfrm>
          <a:prstGeom prst="rect">
            <a:avLst/>
          </a:prstGeom>
          <a:gradFill rotWithShape="0"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30196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" name="Google Shape;105;p6"/>
          <p:cNvSpPr/>
          <p:nvPr/>
        </p:nvSpPr>
        <p:spPr>
          <a:xfrm>
            <a:off x="0" y="1063440"/>
            <a:ext cx="9143280" cy="40791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" name="Google Shape;106;p6"/>
          <p:cNvSpPr/>
          <p:nvPr/>
        </p:nvSpPr>
        <p:spPr>
          <a:xfrm>
            <a:off x="600480" y="319320"/>
            <a:ext cx="267480" cy="267480"/>
          </a:xfrm>
          <a:prstGeom prst="donut">
            <a:avLst>
              <a:gd name="adj" fmla="val 31040"/>
            </a:avLst>
          </a:prstGeom>
          <a:solidFill>
            <a:srgbClr val="ffffff">
              <a:alpha val="24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" name="Google Shape;107;p6"/>
          <p:cNvSpPr/>
          <p:nvPr/>
        </p:nvSpPr>
        <p:spPr>
          <a:xfrm>
            <a:off x="1771560" y="586440"/>
            <a:ext cx="385560" cy="385560"/>
          </a:xfrm>
          <a:prstGeom prst="mathMultiply">
            <a:avLst>
              <a:gd name="adj1" fmla="val 23520"/>
            </a:avLst>
          </a:prstGeom>
          <a:solidFill>
            <a:srgbClr val="ffffff">
              <a:alpha val="24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Google Shape;108;p6"/>
          <p:cNvSpPr/>
          <p:nvPr/>
        </p:nvSpPr>
        <p:spPr>
          <a:xfrm rot="20304600">
            <a:off x="1719720" y="-13320"/>
            <a:ext cx="259200" cy="259200"/>
          </a:xfrm>
          <a:prstGeom prst="frame">
            <a:avLst>
              <a:gd name="adj1" fmla="val 28897"/>
            </a:avLst>
          </a:prstGeom>
          <a:solidFill>
            <a:srgbClr val="ffffff">
              <a:alpha val="24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" name="Google Shape;109;p6"/>
          <p:cNvSpPr/>
          <p:nvPr/>
        </p:nvSpPr>
        <p:spPr>
          <a:xfrm>
            <a:off x="7098840" y="-18360"/>
            <a:ext cx="267480" cy="267480"/>
          </a:xfrm>
          <a:prstGeom prst="donut">
            <a:avLst>
              <a:gd name="adj" fmla="val 31040"/>
            </a:avLst>
          </a:prstGeom>
          <a:solidFill>
            <a:srgbClr val="ffffff">
              <a:alpha val="24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" name="Google Shape;110;p6"/>
          <p:cNvSpPr/>
          <p:nvPr/>
        </p:nvSpPr>
        <p:spPr>
          <a:xfrm rot="1050600">
            <a:off x="7064640" y="770400"/>
            <a:ext cx="385200" cy="385200"/>
          </a:xfrm>
          <a:prstGeom prst="mathMultiply">
            <a:avLst>
              <a:gd name="adj1" fmla="val 23520"/>
            </a:avLst>
          </a:prstGeom>
          <a:solidFill>
            <a:srgbClr val="ffffff">
              <a:alpha val="24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" name="Google Shape;111;p6"/>
          <p:cNvSpPr/>
          <p:nvPr/>
        </p:nvSpPr>
        <p:spPr>
          <a:xfrm rot="1498200">
            <a:off x="8048160" y="795960"/>
            <a:ext cx="259560" cy="259560"/>
          </a:xfrm>
          <a:prstGeom prst="frame">
            <a:avLst>
              <a:gd name="adj1" fmla="val 28897"/>
            </a:avLst>
          </a:prstGeom>
          <a:solidFill>
            <a:srgbClr val="ffffff">
              <a:alpha val="24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" name="Google Shape;112;p6"/>
          <p:cNvSpPr/>
          <p:nvPr/>
        </p:nvSpPr>
        <p:spPr>
          <a:xfrm>
            <a:off x="272880" y="914400"/>
            <a:ext cx="184320" cy="184320"/>
          </a:xfrm>
          <a:prstGeom prst="donut">
            <a:avLst>
              <a:gd name="adj" fmla="val 31040"/>
            </a:avLst>
          </a:prstGeom>
          <a:solidFill>
            <a:srgbClr val="ffffff">
              <a:alpha val="24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" name="Google Shape;113;p6"/>
          <p:cNvSpPr/>
          <p:nvPr/>
        </p:nvSpPr>
        <p:spPr>
          <a:xfrm rot="1222200">
            <a:off x="108360" y="114480"/>
            <a:ext cx="265680" cy="265680"/>
          </a:xfrm>
          <a:prstGeom prst="mathMultiply">
            <a:avLst>
              <a:gd name="adj1" fmla="val 23520"/>
            </a:avLst>
          </a:prstGeom>
          <a:solidFill>
            <a:srgbClr val="ffffff">
              <a:alpha val="24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" name="Google Shape;114;p6"/>
          <p:cNvSpPr/>
          <p:nvPr/>
        </p:nvSpPr>
        <p:spPr>
          <a:xfrm rot="2700000">
            <a:off x="1130040" y="721080"/>
            <a:ext cx="178920" cy="178920"/>
          </a:xfrm>
          <a:prstGeom prst="frame">
            <a:avLst>
              <a:gd name="adj1" fmla="val 28897"/>
            </a:avLst>
          </a:prstGeom>
          <a:solidFill>
            <a:srgbClr val="ffffff">
              <a:alpha val="24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" name="Google Shape;115;p6"/>
          <p:cNvSpPr/>
          <p:nvPr/>
        </p:nvSpPr>
        <p:spPr>
          <a:xfrm>
            <a:off x="8798040" y="686880"/>
            <a:ext cx="184320" cy="184320"/>
          </a:xfrm>
          <a:prstGeom prst="donut">
            <a:avLst>
              <a:gd name="adj" fmla="val 31040"/>
            </a:avLst>
          </a:prstGeom>
          <a:solidFill>
            <a:srgbClr val="ffffff">
              <a:alpha val="24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" name="Google Shape;116;p6"/>
          <p:cNvSpPr/>
          <p:nvPr/>
        </p:nvSpPr>
        <p:spPr>
          <a:xfrm>
            <a:off x="8434440" y="190440"/>
            <a:ext cx="265680" cy="265680"/>
          </a:xfrm>
          <a:prstGeom prst="mathMultiply">
            <a:avLst>
              <a:gd name="adj1" fmla="val 23520"/>
            </a:avLst>
          </a:prstGeom>
          <a:solidFill>
            <a:srgbClr val="ffffff">
              <a:alpha val="24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" name="Google Shape;117;p6"/>
          <p:cNvSpPr/>
          <p:nvPr/>
        </p:nvSpPr>
        <p:spPr>
          <a:xfrm>
            <a:off x="7656120" y="319320"/>
            <a:ext cx="178560" cy="178560"/>
          </a:xfrm>
          <a:prstGeom prst="frame">
            <a:avLst>
              <a:gd name="adj1" fmla="val 28897"/>
            </a:avLst>
          </a:prstGeom>
          <a:solidFill>
            <a:srgbClr val="ffffff">
              <a:alpha val="24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2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2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7bd1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86;p5"/>
          <p:cNvSpPr/>
          <p:nvPr/>
        </p:nvSpPr>
        <p:spPr>
          <a:xfrm>
            <a:off x="0" y="0"/>
            <a:ext cx="9143280" cy="1062720"/>
          </a:xfrm>
          <a:prstGeom prst="rect">
            <a:avLst/>
          </a:prstGeom>
          <a:gradFill rotWithShape="0"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30196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Google Shape;87;p5"/>
          <p:cNvSpPr/>
          <p:nvPr/>
        </p:nvSpPr>
        <p:spPr>
          <a:xfrm>
            <a:off x="0" y="1063440"/>
            <a:ext cx="9143280" cy="40791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5" name="Google Shape;90;p5"/>
          <p:cNvSpPr/>
          <p:nvPr/>
        </p:nvSpPr>
        <p:spPr>
          <a:xfrm>
            <a:off x="600480" y="319320"/>
            <a:ext cx="267480" cy="267480"/>
          </a:xfrm>
          <a:prstGeom prst="donut">
            <a:avLst>
              <a:gd name="adj" fmla="val 31040"/>
            </a:avLst>
          </a:prstGeom>
          <a:solidFill>
            <a:srgbClr val="ffffff">
              <a:alpha val="24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Google Shape;91;p5"/>
          <p:cNvSpPr/>
          <p:nvPr/>
        </p:nvSpPr>
        <p:spPr>
          <a:xfrm>
            <a:off x="1771560" y="586440"/>
            <a:ext cx="385560" cy="385560"/>
          </a:xfrm>
          <a:prstGeom prst="mathMultiply">
            <a:avLst>
              <a:gd name="adj1" fmla="val 23520"/>
            </a:avLst>
          </a:prstGeom>
          <a:solidFill>
            <a:srgbClr val="ffffff">
              <a:alpha val="24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Google Shape;92;p5"/>
          <p:cNvSpPr/>
          <p:nvPr/>
        </p:nvSpPr>
        <p:spPr>
          <a:xfrm rot="20304600">
            <a:off x="1719720" y="-13320"/>
            <a:ext cx="259200" cy="259200"/>
          </a:xfrm>
          <a:prstGeom prst="frame">
            <a:avLst>
              <a:gd name="adj1" fmla="val 28897"/>
            </a:avLst>
          </a:prstGeom>
          <a:solidFill>
            <a:srgbClr val="ffffff">
              <a:alpha val="24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Google Shape;93;p5"/>
          <p:cNvSpPr/>
          <p:nvPr/>
        </p:nvSpPr>
        <p:spPr>
          <a:xfrm>
            <a:off x="7098840" y="-18360"/>
            <a:ext cx="267480" cy="267480"/>
          </a:xfrm>
          <a:prstGeom prst="donut">
            <a:avLst>
              <a:gd name="adj" fmla="val 31040"/>
            </a:avLst>
          </a:prstGeom>
          <a:solidFill>
            <a:srgbClr val="ffffff">
              <a:alpha val="24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Google Shape;94;p5"/>
          <p:cNvSpPr/>
          <p:nvPr/>
        </p:nvSpPr>
        <p:spPr>
          <a:xfrm rot="1050600">
            <a:off x="7064640" y="770400"/>
            <a:ext cx="385200" cy="385200"/>
          </a:xfrm>
          <a:prstGeom prst="mathMultiply">
            <a:avLst>
              <a:gd name="adj1" fmla="val 23520"/>
            </a:avLst>
          </a:prstGeom>
          <a:solidFill>
            <a:srgbClr val="ffffff">
              <a:alpha val="24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Google Shape;95;p5"/>
          <p:cNvSpPr/>
          <p:nvPr/>
        </p:nvSpPr>
        <p:spPr>
          <a:xfrm rot="1498200">
            <a:off x="8048160" y="795960"/>
            <a:ext cx="259560" cy="259560"/>
          </a:xfrm>
          <a:prstGeom prst="frame">
            <a:avLst>
              <a:gd name="adj1" fmla="val 28897"/>
            </a:avLst>
          </a:prstGeom>
          <a:solidFill>
            <a:srgbClr val="ffffff">
              <a:alpha val="24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Google Shape;96;p5"/>
          <p:cNvSpPr/>
          <p:nvPr/>
        </p:nvSpPr>
        <p:spPr>
          <a:xfrm>
            <a:off x="272880" y="914400"/>
            <a:ext cx="184320" cy="184320"/>
          </a:xfrm>
          <a:prstGeom prst="donut">
            <a:avLst>
              <a:gd name="adj" fmla="val 31040"/>
            </a:avLst>
          </a:prstGeom>
          <a:solidFill>
            <a:srgbClr val="ffffff">
              <a:alpha val="24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Google Shape;97;p5"/>
          <p:cNvSpPr/>
          <p:nvPr/>
        </p:nvSpPr>
        <p:spPr>
          <a:xfrm rot="1222200">
            <a:off x="108360" y="114480"/>
            <a:ext cx="265680" cy="265680"/>
          </a:xfrm>
          <a:prstGeom prst="mathMultiply">
            <a:avLst>
              <a:gd name="adj1" fmla="val 23520"/>
            </a:avLst>
          </a:prstGeom>
          <a:solidFill>
            <a:srgbClr val="ffffff">
              <a:alpha val="24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Google Shape;98;p5"/>
          <p:cNvSpPr/>
          <p:nvPr/>
        </p:nvSpPr>
        <p:spPr>
          <a:xfrm rot="2700000">
            <a:off x="1130040" y="721080"/>
            <a:ext cx="178920" cy="178920"/>
          </a:xfrm>
          <a:prstGeom prst="frame">
            <a:avLst>
              <a:gd name="adj1" fmla="val 28897"/>
            </a:avLst>
          </a:prstGeom>
          <a:solidFill>
            <a:srgbClr val="ffffff">
              <a:alpha val="24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Google Shape;99;p5"/>
          <p:cNvSpPr/>
          <p:nvPr/>
        </p:nvSpPr>
        <p:spPr>
          <a:xfrm>
            <a:off x="8798040" y="686880"/>
            <a:ext cx="184320" cy="184320"/>
          </a:xfrm>
          <a:prstGeom prst="donut">
            <a:avLst>
              <a:gd name="adj" fmla="val 31040"/>
            </a:avLst>
          </a:prstGeom>
          <a:solidFill>
            <a:srgbClr val="ffffff">
              <a:alpha val="24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Google Shape;100;p5"/>
          <p:cNvSpPr/>
          <p:nvPr/>
        </p:nvSpPr>
        <p:spPr>
          <a:xfrm>
            <a:off x="8434440" y="190440"/>
            <a:ext cx="265680" cy="265680"/>
          </a:xfrm>
          <a:prstGeom prst="mathMultiply">
            <a:avLst>
              <a:gd name="adj1" fmla="val 23520"/>
            </a:avLst>
          </a:prstGeom>
          <a:solidFill>
            <a:srgbClr val="ffffff">
              <a:alpha val="24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Google Shape;101;p5"/>
          <p:cNvSpPr/>
          <p:nvPr/>
        </p:nvSpPr>
        <p:spPr>
          <a:xfrm>
            <a:off x="7656120" y="319320"/>
            <a:ext cx="178560" cy="178560"/>
          </a:xfrm>
          <a:prstGeom prst="frame">
            <a:avLst>
              <a:gd name="adj1" fmla="val 28897"/>
            </a:avLst>
          </a:prstGeom>
          <a:solidFill>
            <a:srgbClr val="ffffff">
              <a:alpha val="24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5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7bd1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23;p7"/>
          <p:cNvSpPr/>
          <p:nvPr/>
        </p:nvSpPr>
        <p:spPr>
          <a:xfrm>
            <a:off x="0" y="0"/>
            <a:ext cx="9143280" cy="1062720"/>
          </a:xfrm>
          <a:prstGeom prst="rect">
            <a:avLst/>
          </a:prstGeom>
          <a:gradFill rotWithShape="0"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30196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Google Shape;124;p7"/>
          <p:cNvSpPr/>
          <p:nvPr/>
        </p:nvSpPr>
        <p:spPr>
          <a:xfrm>
            <a:off x="0" y="1063440"/>
            <a:ext cx="9143280" cy="40791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Google Shape;125;p7"/>
          <p:cNvSpPr/>
          <p:nvPr/>
        </p:nvSpPr>
        <p:spPr>
          <a:xfrm>
            <a:off x="600480" y="319320"/>
            <a:ext cx="267480" cy="267480"/>
          </a:xfrm>
          <a:prstGeom prst="donut">
            <a:avLst>
              <a:gd name="adj" fmla="val 31040"/>
            </a:avLst>
          </a:prstGeom>
          <a:solidFill>
            <a:srgbClr val="ffffff">
              <a:alpha val="24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Google Shape;126;p7"/>
          <p:cNvSpPr/>
          <p:nvPr/>
        </p:nvSpPr>
        <p:spPr>
          <a:xfrm>
            <a:off x="1771560" y="586440"/>
            <a:ext cx="385560" cy="385560"/>
          </a:xfrm>
          <a:prstGeom prst="mathMultiply">
            <a:avLst>
              <a:gd name="adj1" fmla="val 23520"/>
            </a:avLst>
          </a:prstGeom>
          <a:solidFill>
            <a:srgbClr val="ffffff">
              <a:alpha val="24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Google Shape;127;p7"/>
          <p:cNvSpPr/>
          <p:nvPr/>
        </p:nvSpPr>
        <p:spPr>
          <a:xfrm rot="20304600">
            <a:off x="1719720" y="-13320"/>
            <a:ext cx="259200" cy="259200"/>
          </a:xfrm>
          <a:prstGeom prst="frame">
            <a:avLst>
              <a:gd name="adj1" fmla="val 28897"/>
            </a:avLst>
          </a:prstGeom>
          <a:solidFill>
            <a:srgbClr val="ffffff">
              <a:alpha val="24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Google Shape;128;p7"/>
          <p:cNvSpPr/>
          <p:nvPr/>
        </p:nvSpPr>
        <p:spPr>
          <a:xfrm>
            <a:off x="7098840" y="-18360"/>
            <a:ext cx="267480" cy="267480"/>
          </a:xfrm>
          <a:prstGeom prst="donut">
            <a:avLst>
              <a:gd name="adj" fmla="val 31040"/>
            </a:avLst>
          </a:prstGeom>
          <a:solidFill>
            <a:srgbClr val="ffffff">
              <a:alpha val="24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1" name="Google Shape;129;p7"/>
          <p:cNvSpPr/>
          <p:nvPr/>
        </p:nvSpPr>
        <p:spPr>
          <a:xfrm rot="1050600">
            <a:off x="7064640" y="770400"/>
            <a:ext cx="385200" cy="385200"/>
          </a:xfrm>
          <a:prstGeom prst="mathMultiply">
            <a:avLst>
              <a:gd name="adj1" fmla="val 23520"/>
            </a:avLst>
          </a:prstGeom>
          <a:solidFill>
            <a:srgbClr val="ffffff">
              <a:alpha val="24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2" name="Google Shape;130;p7"/>
          <p:cNvSpPr/>
          <p:nvPr/>
        </p:nvSpPr>
        <p:spPr>
          <a:xfrm rot="1498200">
            <a:off x="8048160" y="795960"/>
            <a:ext cx="259560" cy="259560"/>
          </a:xfrm>
          <a:prstGeom prst="frame">
            <a:avLst>
              <a:gd name="adj1" fmla="val 28897"/>
            </a:avLst>
          </a:prstGeom>
          <a:solidFill>
            <a:srgbClr val="ffffff">
              <a:alpha val="24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3" name="Google Shape;131;p7"/>
          <p:cNvSpPr/>
          <p:nvPr/>
        </p:nvSpPr>
        <p:spPr>
          <a:xfrm>
            <a:off x="272880" y="914400"/>
            <a:ext cx="184320" cy="184320"/>
          </a:xfrm>
          <a:prstGeom prst="donut">
            <a:avLst>
              <a:gd name="adj" fmla="val 31040"/>
            </a:avLst>
          </a:prstGeom>
          <a:solidFill>
            <a:srgbClr val="ffffff">
              <a:alpha val="24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4" name="Google Shape;132;p7"/>
          <p:cNvSpPr/>
          <p:nvPr/>
        </p:nvSpPr>
        <p:spPr>
          <a:xfrm rot="1222200">
            <a:off x="108360" y="114480"/>
            <a:ext cx="265680" cy="265680"/>
          </a:xfrm>
          <a:prstGeom prst="mathMultiply">
            <a:avLst>
              <a:gd name="adj1" fmla="val 23520"/>
            </a:avLst>
          </a:prstGeom>
          <a:solidFill>
            <a:srgbClr val="ffffff">
              <a:alpha val="24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Google Shape;133;p7"/>
          <p:cNvSpPr/>
          <p:nvPr/>
        </p:nvSpPr>
        <p:spPr>
          <a:xfrm rot="2700000">
            <a:off x="1130040" y="721080"/>
            <a:ext cx="178920" cy="178920"/>
          </a:xfrm>
          <a:prstGeom prst="frame">
            <a:avLst>
              <a:gd name="adj1" fmla="val 28897"/>
            </a:avLst>
          </a:prstGeom>
          <a:solidFill>
            <a:srgbClr val="ffffff">
              <a:alpha val="24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Google Shape;134;p7"/>
          <p:cNvSpPr/>
          <p:nvPr/>
        </p:nvSpPr>
        <p:spPr>
          <a:xfrm>
            <a:off x="8798040" y="686880"/>
            <a:ext cx="184320" cy="184320"/>
          </a:xfrm>
          <a:prstGeom prst="donut">
            <a:avLst>
              <a:gd name="adj" fmla="val 31040"/>
            </a:avLst>
          </a:prstGeom>
          <a:solidFill>
            <a:srgbClr val="ffffff">
              <a:alpha val="24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Google Shape;135;p7"/>
          <p:cNvSpPr/>
          <p:nvPr/>
        </p:nvSpPr>
        <p:spPr>
          <a:xfrm>
            <a:off x="8434440" y="190440"/>
            <a:ext cx="265680" cy="265680"/>
          </a:xfrm>
          <a:prstGeom prst="mathMultiply">
            <a:avLst>
              <a:gd name="adj1" fmla="val 23520"/>
            </a:avLst>
          </a:prstGeom>
          <a:solidFill>
            <a:srgbClr val="ffffff">
              <a:alpha val="24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8" name="Google Shape;136;p7"/>
          <p:cNvSpPr/>
          <p:nvPr/>
        </p:nvSpPr>
        <p:spPr>
          <a:xfrm>
            <a:off x="7656120" y="319320"/>
            <a:ext cx="178560" cy="178560"/>
          </a:xfrm>
          <a:prstGeom prst="frame">
            <a:avLst>
              <a:gd name="adj1" fmla="val 28897"/>
            </a:avLst>
          </a:prstGeom>
          <a:solidFill>
            <a:srgbClr val="ffffff">
              <a:alpha val="24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7bd1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34;p3"/>
          <p:cNvSpPr/>
          <p:nvPr/>
        </p:nvSpPr>
        <p:spPr>
          <a:xfrm>
            <a:off x="0" y="0"/>
            <a:ext cx="9143280" cy="5142960"/>
          </a:xfrm>
          <a:prstGeom prst="rect">
            <a:avLst/>
          </a:prstGeom>
          <a:gradFill rotWithShape="0"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30196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8" name="Google Shape;35;p3"/>
          <p:cNvSpPr/>
          <p:nvPr/>
        </p:nvSpPr>
        <p:spPr>
          <a:xfrm>
            <a:off x="7614000" y="4623120"/>
            <a:ext cx="558360" cy="558360"/>
          </a:xfrm>
          <a:prstGeom prst="donut">
            <a:avLst>
              <a:gd name="adj" fmla="val 31040"/>
            </a:avLst>
          </a:prstGeom>
          <a:solidFill>
            <a:srgbClr val="ffffff">
              <a:alpha val="24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9" name="Google Shape;36;p3"/>
          <p:cNvSpPr/>
          <p:nvPr/>
        </p:nvSpPr>
        <p:spPr>
          <a:xfrm rot="2700000">
            <a:off x="24120" y="2718360"/>
            <a:ext cx="541800" cy="541800"/>
          </a:xfrm>
          <a:prstGeom prst="frame">
            <a:avLst>
              <a:gd name="adj1" fmla="val 28897"/>
            </a:avLst>
          </a:prstGeom>
          <a:solidFill>
            <a:srgbClr val="ffffff">
              <a:alpha val="24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0" name="Google Shape;37;p3"/>
          <p:cNvSpPr/>
          <p:nvPr/>
        </p:nvSpPr>
        <p:spPr>
          <a:xfrm rot="2700000">
            <a:off x="8500320" y="1033200"/>
            <a:ext cx="804960" cy="804960"/>
          </a:xfrm>
          <a:prstGeom prst="mathMultiply">
            <a:avLst>
              <a:gd name="adj1" fmla="val 23520"/>
            </a:avLst>
          </a:prstGeom>
          <a:solidFill>
            <a:srgbClr val="ffffff">
              <a:alpha val="24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1" name="Google Shape;38;p3"/>
          <p:cNvSpPr/>
          <p:nvPr/>
        </p:nvSpPr>
        <p:spPr>
          <a:xfrm>
            <a:off x="544320" y="1432440"/>
            <a:ext cx="624960" cy="624960"/>
          </a:xfrm>
          <a:prstGeom prst="donut">
            <a:avLst>
              <a:gd name="adj" fmla="val 31040"/>
            </a:avLst>
          </a:prstGeom>
          <a:solidFill>
            <a:srgbClr val="ffffff">
              <a:alpha val="24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2" name="Google Shape;39;p3"/>
          <p:cNvSpPr/>
          <p:nvPr/>
        </p:nvSpPr>
        <p:spPr>
          <a:xfrm rot="19800000">
            <a:off x="8472240" y="3105360"/>
            <a:ext cx="606600" cy="606600"/>
          </a:xfrm>
          <a:prstGeom prst="frame">
            <a:avLst>
              <a:gd name="adj1" fmla="val 28897"/>
            </a:avLst>
          </a:prstGeom>
          <a:solidFill>
            <a:srgbClr val="ffffff">
              <a:alpha val="24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3" name="Google Shape;40;p3"/>
          <p:cNvSpPr/>
          <p:nvPr/>
        </p:nvSpPr>
        <p:spPr>
          <a:xfrm rot="20072400">
            <a:off x="452880" y="3864960"/>
            <a:ext cx="900720" cy="900720"/>
          </a:xfrm>
          <a:prstGeom prst="mathMultiply">
            <a:avLst>
              <a:gd name="adj1" fmla="val 23520"/>
            </a:avLst>
          </a:prstGeom>
          <a:solidFill>
            <a:srgbClr val="ffffff">
              <a:alpha val="24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4" name="Google Shape;41;p3"/>
          <p:cNvSpPr/>
          <p:nvPr/>
        </p:nvSpPr>
        <p:spPr>
          <a:xfrm>
            <a:off x="1775880" y="3373920"/>
            <a:ext cx="449280" cy="449280"/>
          </a:xfrm>
          <a:prstGeom prst="donut">
            <a:avLst>
              <a:gd name="adj" fmla="val 31040"/>
            </a:avLst>
          </a:prstGeom>
          <a:solidFill>
            <a:srgbClr val="ffffff">
              <a:alpha val="24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5" name="Google Shape;42;p3"/>
          <p:cNvSpPr/>
          <p:nvPr/>
        </p:nvSpPr>
        <p:spPr>
          <a:xfrm>
            <a:off x="7505640" y="830880"/>
            <a:ext cx="435960" cy="435960"/>
          </a:xfrm>
          <a:prstGeom prst="frame">
            <a:avLst>
              <a:gd name="adj1" fmla="val 28897"/>
            </a:avLst>
          </a:prstGeom>
          <a:solidFill>
            <a:srgbClr val="ffffff">
              <a:alpha val="24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6" name="Google Shape;43;p3"/>
          <p:cNvSpPr/>
          <p:nvPr/>
        </p:nvSpPr>
        <p:spPr>
          <a:xfrm rot="20877000">
            <a:off x="1482840" y="647280"/>
            <a:ext cx="647280" cy="647280"/>
          </a:xfrm>
          <a:prstGeom prst="mathMultiply">
            <a:avLst>
              <a:gd name="adj1" fmla="val 23520"/>
            </a:avLst>
          </a:prstGeom>
          <a:solidFill>
            <a:srgbClr val="ffffff">
              <a:alpha val="24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7" name="Google Shape;44;p3"/>
          <p:cNvSpPr/>
          <p:nvPr/>
        </p:nvSpPr>
        <p:spPr>
          <a:xfrm>
            <a:off x="6773040" y="-36360"/>
            <a:ext cx="397440" cy="397440"/>
          </a:xfrm>
          <a:prstGeom prst="donut">
            <a:avLst>
              <a:gd name="adj" fmla="val 31040"/>
            </a:avLst>
          </a:prstGeom>
          <a:solidFill>
            <a:srgbClr val="ffffff">
              <a:alpha val="24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8" name="Google Shape;45;p3"/>
          <p:cNvSpPr/>
          <p:nvPr/>
        </p:nvSpPr>
        <p:spPr>
          <a:xfrm rot="1498200">
            <a:off x="553680" y="273240"/>
            <a:ext cx="385920" cy="385920"/>
          </a:xfrm>
          <a:prstGeom prst="frame">
            <a:avLst>
              <a:gd name="adj1" fmla="val 28897"/>
            </a:avLst>
          </a:prstGeom>
          <a:solidFill>
            <a:srgbClr val="ffffff">
              <a:alpha val="24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9" name="Google Shape;46;p3"/>
          <p:cNvSpPr/>
          <p:nvPr/>
        </p:nvSpPr>
        <p:spPr>
          <a:xfrm>
            <a:off x="7040160" y="3312360"/>
            <a:ext cx="572760" cy="572760"/>
          </a:xfrm>
          <a:prstGeom prst="mathMultiply">
            <a:avLst>
              <a:gd name="adj1" fmla="val 23520"/>
            </a:avLst>
          </a:prstGeom>
          <a:solidFill>
            <a:srgbClr val="ffffff">
              <a:alpha val="24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0" name="Google Shape;47;p3"/>
          <p:cNvSpPr/>
          <p:nvPr/>
        </p:nvSpPr>
        <p:spPr>
          <a:xfrm>
            <a:off x="2893320" y="209880"/>
            <a:ext cx="267480" cy="267480"/>
          </a:xfrm>
          <a:prstGeom prst="donut">
            <a:avLst>
              <a:gd name="adj" fmla="val 31040"/>
            </a:avLst>
          </a:prstGeom>
          <a:solidFill>
            <a:srgbClr val="ffffff">
              <a:alpha val="24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1" name="Google Shape;48;p3"/>
          <p:cNvSpPr/>
          <p:nvPr/>
        </p:nvSpPr>
        <p:spPr>
          <a:xfrm>
            <a:off x="2423520" y="4259160"/>
            <a:ext cx="259560" cy="259560"/>
          </a:xfrm>
          <a:prstGeom prst="frame">
            <a:avLst>
              <a:gd name="adj1" fmla="val 28897"/>
            </a:avLst>
          </a:prstGeom>
          <a:solidFill>
            <a:srgbClr val="ffffff">
              <a:alpha val="24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2" name="Google Shape;49;p3"/>
          <p:cNvSpPr/>
          <p:nvPr/>
        </p:nvSpPr>
        <p:spPr>
          <a:xfrm>
            <a:off x="4029120" y="425520"/>
            <a:ext cx="385560" cy="385560"/>
          </a:xfrm>
          <a:prstGeom prst="mathMultiply">
            <a:avLst>
              <a:gd name="adj1" fmla="val 23520"/>
            </a:avLst>
          </a:prstGeom>
          <a:solidFill>
            <a:srgbClr val="ffffff">
              <a:alpha val="24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3" name="Google Shape;50;p3"/>
          <p:cNvSpPr/>
          <p:nvPr/>
        </p:nvSpPr>
        <p:spPr>
          <a:xfrm>
            <a:off x="7701120" y="2148480"/>
            <a:ext cx="267480" cy="267480"/>
          </a:xfrm>
          <a:prstGeom prst="donut">
            <a:avLst>
              <a:gd name="adj" fmla="val 31040"/>
            </a:avLst>
          </a:prstGeom>
          <a:solidFill>
            <a:srgbClr val="ffffff">
              <a:alpha val="24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4" name="Google Shape;51;p3"/>
          <p:cNvSpPr/>
          <p:nvPr/>
        </p:nvSpPr>
        <p:spPr>
          <a:xfrm>
            <a:off x="3415320" y="4449600"/>
            <a:ext cx="267480" cy="267480"/>
          </a:xfrm>
          <a:prstGeom prst="donut">
            <a:avLst>
              <a:gd name="adj" fmla="val 31040"/>
            </a:avLst>
          </a:prstGeom>
          <a:solidFill>
            <a:srgbClr val="ffffff">
              <a:alpha val="24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5" name="Google Shape;52;p3"/>
          <p:cNvSpPr/>
          <p:nvPr/>
        </p:nvSpPr>
        <p:spPr>
          <a:xfrm>
            <a:off x="1479240" y="2220480"/>
            <a:ext cx="385560" cy="385560"/>
          </a:xfrm>
          <a:prstGeom prst="mathMultiply">
            <a:avLst>
              <a:gd name="adj1" fmla="val 23520"/>
            </a:avLst>
          </a:prstGeom>
          <a:solidFill>
            <a:srgbClr val="ffffff">
              <a:alpha val="24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6" name="Google Shape;53;p3"/>
          <p:cNvSpPr/>
          <p:nvPr/>
        </p:nvSpPr>
        <p:spPr>
          <a:xfrm>
            <a:off x="5371200" y="4390560"/>
            <a:ext cx="385560" cy="385560"/>
          </a:xfrm>
          <a:prstGeom prst="mathMultiply">
            <a:avLst>
              <a:gd name="adj1" fmla="val 23520"/>
            </a:avLst>
          </a:prstGeom>
          <a:solidFill>
            <a:srgbClr val="ffffff">
              <a:alpha val="24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7" name="Google Shape;54;p3"/>
          <p:cNvSpPr/>
          <p:nvPr/>
        </p:nvSpPr>
        <p:spPr>
          <a:xfrm rot="18900000">
            <a:off x="6337080" y="4348800"/>
            <a:ext cx="259200" cy="259200"/>
          </a:xfrm>
          <a:prstGeom prst="frame">
            <a:avLst>
              <a:gd name="adj1" fmla="val 28897"/>
            </a:avLst>
          </a:prstGeom>
          <a:solidFill>
            <a:srgbClr val="ffffff">
              <a:alpha val="24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8" name="Google Shape;55;p3"/>
          <p:cNvSpPr/>
          <p:nvPr/>
        </p:nvSpPr>
        <p:spPr>
          <a:xfrm>
            <a:off x="5568120" y="263160"/>
            <a:ext cx="259560" cy="259560"/>
          </a:xfrm>
          <a:prstGeom prst="frame">
            <a:avLst>
              <a:gd name="adj1" fmla="val 28897"/>
            </a:avLst>
          </a:prstGeom>
          <a:solidFill>
            <a:srgbClr val="ffffff">
              <a:alpha val="24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9" name="Google Shape;58;p3"/>
          <p:cNvSpPr/>
          <p:nvPr/>
        </p:nvSpPr>
        <p:spPr>
          <a:xfrm>
            <a:off x="4408920" y="2598840"/>
            <a:ext cx="325080" cy="325080"/>
          </a:xfrm>
          <a:prstGeom prst="mathMultiply">
            <a:avLst>
              <a:gd name="adj1" fmla="val 23520"/>
            </a:avLst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slideLayout" Target="../slideLayouts/slideLayout16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s://math.stackexchange.com/questions/55511/applications-of-convergence-of-a-series-in-algorithms" TargetMode="External"/><Relationship Id="rId2" Type="http://schemas.openxmlformats.org/officeDocument/2006/relationships/slideLayout" Target="../slideLayouts/slideLayout4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title"/>
          </p:nvPr>
        </p:nvSpPr>
        <p:spPr>
          <a:xfrm>
            <a:off x="252000" y="1235880"/>
            <a:ext cx="8639640" cy="11592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4800" spc="-1" strike="noStrike">
                <a:solidFill>
                  <a:srgbClr val="ffffff"/>
                </a:solidFill>
                <a:latin typeface="Bookman Old Style"/>
                <a:ea typeface="Varela Round"/>
              </a:rPr>
              <a:t>CONVERGENT SEQUENCE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9" name="TextBox 552"/>
          <p:cNvSpPr/>
          <p:nvPr/>
        </p:nvSpPr>
        <p:spPr>
          <a:xfrm>
            <a:off x="900000" y="2340000"/>
            <a:ext cx="7379640" cy="2000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IN" sz="2600" spc="-1" strike="noStrike">
                <a:solidFill>
                  <a:srgbClr val="ffffa6"/>
                </a:solidFill>
                <a:latin typeface="Consolas"/>
                <a:ea typeface="DejaVu Sans"/>
              </a:rPr>
              <a:t>Mathematics-III (Differential Calculus) </a:t>
            </a:r>
            <a:endParaRPr b="0" lang="en-IN" sz="26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1" lang="en-IN" sz="2600" spc="-1" strike="noStrike">
                <a:solidFill>
                  <a:srgbClr val="ffffa6"/>
                </a:solidFill>
                <a:latin typeface="Consolas"/>
                <a:ea typeface="DejaVu Sans"/>
              </a:rPr>
              <a:t>Code: BSC-301 </a:t>
            </a:r>
            <a:endParaRPr b="0" lang="en-IN" sz="26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IN" sz="26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1" lang="en-IN" sz="2600" spc="-1" strike="noStrike">
                <a:solidFill>
                  <a:srgbClr val="ffffa6"/>
                </a:solidFill>
                <a:latin typeface="Consolas"/>
                <a:ea typeface="DejaVu Sans"/>
              </a:rPr>
              <a:t>ARKAPRATIM GHOSH</a:t>
            </a:r>
            <a:endParaRPr b="0" lang="en-IN" sz="26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1" lang="en-IN" sz="2600" spc="-1" strike="noStrike">
                <a:solidFill>
                  <a:srgbClr val="ffffa6"/>
                </a:solidFill>
                <a:latin typeface="Consolas"/>
                <a:ea typeface="DejaVu Sans"/>
              </a:rPr>
              <a:t>13000121058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2600" spc="-1" strike="noStrike">
              <a:latin typeface="Arial"/>
            </a:endParaRPr>
          </a:p>
        </p:txBody>
      </p:sp>
      <p:pic>
        <p:nvPicPr>
          <p:cNvPr id="280" name="Picture 553" descr=""/>
          <p:cNvPicPr/>
          <p:nvPr/>
        </p:nvPicPr>
        <p:blipFill>
          <a:blip r:embed="rId1"/>
          <a:stretch/>
        </p:blipFill>
        <p:spPr>
          <a:xfrm>
            <a:off x="3944160" y="216000"/>
            <a:ext cx="1383480" cy="1383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8880" cy="106272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3600" spc="-1" strike="noStrike">
                <a:solidFill>
                  <a:srgbClr val="ffffff"/>
                </a:solidFill>
                <a:latin typeface="Bookman Old Style"/>
                <a:ea typeface="Varela Round"/>
              </a:rPr>
              <a:t>CONTENT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2" name="PlaceHolder 2"/>
          <p:cNvSpPr>
            <a:spLocks noGrp="1"/>
          </p:cNvSpPr>
          <p:nvPr>
            <p:ph/>
          </p:nvPr>
        </p:nvSpPr>
        <p:spPr>
          <a:xfrm>
            <a:off x="796680" y="1288800"/>
            <a:ext cx="7507800" cy="273456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marL="228600" indent="-228600"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1" lang="en" sz="2000" spc="-1" strike="noStrike">
                <a:solidFill>
                  <a:srgbClr val="7bd100"/>
                </a:solidFill>
                <a:latin typeface="Bookman Old Style"/>
                <a:ea typeface="Varela Round"/>
              </a:rPr>
              <a:t>INTRODUCTION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601"/>
              </a:spcBef>
              <a:buClr>
                <a:srgbClr val="546973"/>
              </a:buClr>
              <a:buFont typeface="Arial"/>
              <a:buChar char="•"/>
              <a:tabLst>
                <a:tab algn="l" pos="0"/>
              </a:tabLst>
            </a:pPr>
            <a:r>
              <a:rPr b="1" lang="en" sz="1800" spc="-1" strike="noStrike">
                <a:solidFill>
                  <a:srgbClr val="546973"/>
                </a:solidFill>
                <a:latin typeface="Consolas"/>
                <a:ea typeface="DejaVu Sans"/>
              </a:rPr>
              <a:t>• </a:t>
            </a:r>
            <a:r>
              <a:rPr b="1" lang="en" sz="1800" spc="-1" strike="noStrike">
                <a:solidFill>
                  <a:srgbClr val="546973"/>
                </a:solidFill>
                <a:latin typeface="Consolas"/>
                <a:ea typeface="DejaVu Sans"/>
              </a:rPr>
              <a:t>What is a sequence ?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601"/>
              </a:spcBef>
              <a:buClr>
                <a:srgbClr val="546973"/>
              </a:buClr>
              <a:buFont typeface="Arial"/>
              <a:buChar char="•"/>
              <a:tabLst>
                <a:tab algn="l" pos="0"/>
              </a:tabLst>
            </a:pPr>
            <a:r>
              <a:rPr b="1" lang="en" sz="1800" spc="-1" strike="noStrike">
                <a:solidFill>
                  <a:srgbClr val="546973"/>
                </a:solidFill>
                <a:latin typeface="Consolas"/>
                <a:ea typeface="Arial"/>
              </a:rPr>
              <a:t>• </a:t>
            </a:r>
            <a:r>
              <a:rPr b="1" lang="en" sz="1800" spc="-1" strike="noStrike">
                <a:solidFill>
                  <a:srgbClr val="546973"/>
                </a:solidFill>
                <a:latin typeface="Consolas"/>
                <a:ea typeface="Arial"/>
              </a:rPr>
              <a:t>What is a convergent sequence ?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601"/>
              </a:spcBef>
              <a:buClr>
                <a:srgbClr val="7bd100"/>
              </a:buClr>
              <a:buFont typeface="Arial"/>
              <a:buChar char="•"/>
              <a:tabLst>
                <a:tab algn="l" pos="0"/>
              </a:tabLst>
            </a:pPr>
            <a:r>
              <a:rPr b="1" lang="en" sz="2000" spc="-1" strike="noStrike">
                <a:solidFill>
                  <a:srgbClr val="7bd100"/>
                </a:solidFill>
                <a:latin typeface="Bookman Old Style"/>
                <a:ea typeface="Arial"/>
              </a:rPr>
              <a:t>PROPERTIES OF CONVERGENT SEQUENCE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601"/>
              </a:spcBef>
              <a:buClr>
                <a:srgbClr val="546973"/>
              </a:buClr>
              <a:buFont typeface="Arial"/>
              <a:buChar char="•"/>
              <a:tabLst>
                <a:tab algn="l" pos="0"/>
              </a:tabLst>
            </a:pPr>
            <a:r>
              <a:rPr b="1" lang="en" sz="1800" spc="-1" strike="noStrike">
                <a:solidFill>
                  <a:srgbClr val="546973"/>
                </a:solidFill>
                <a:latin typeface="Consolas"/>
                <a:ea typeface="DejaVu Sans"/>
              </a:rPr>
              <a:t>• </a:t>
            </a:r>
            <a:r>
              <a:rPr b="1" lang="en" sz="1800" spc="-1" strike="noStrike">
                <a:solidFill>
                  <a:srgbClr val="546973"/>
                </a:solidFill>
                <a:latin typeface="Consolas"/>
                <a:ea typeface="DejaVu Sans"/>
              </a:rPr>
              <a:t>A few basic theorems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601"/>
              </a:spcBef>
              <a:buClr>
                <a:srgbClr val="7bd100"/>
              </a:buClr>
              <a:buFont typeface="Arial"/>
              <a:buChar char="•"/>
              <a:tabLst>
                <a:tab algn="l" pos="0"/>
              </a:tabLst>
            </a:pPr>
            <a:r>
              <a:rPr b="1" lang="en" sz="2000" spc="-1" strike="noStrike">
                <a:solidFill>
                  <a:srgbClr val="7bd100"/>
                </a:solidFill>
                <a:latin typeface="Bookman Old Style"/>
                <a:ea typeface="DejaVu Sans"/>
              </a:rPr>
              <a:t>APPLICATIONS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601"/>
              </a:spcBef>
              <a:buClr>
                <a:srgbClr val="7bd100"/>
              </a:buClr>
              <a:buFont typeface="Arial"/>
              <a:buChar char="•"/>
              <a:tabLst>
                <a:tab algn="l" pos="0"/>
              </a:tabLst>
            </a:pPr>
            <a:r>
              <a:rPr b="1" i="1" lang="en" sz="2000" spc="-1" strike="noStrike">
                <a:solidFill>
                  <a:srgbClr val="7bd100"/>
                </a:solidFill>
                <a:latin typeface="Bookman Old Style"/>
                <a:ea typeface="DejaVu Sans"/>
              </a:rPr>
              <a:t>REFERENCE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3" name="PlaceHolder 3"/>
          <p:cNvSpPr>
            <a:spLocks noGrp="1"/>
          </p:cNvSpPr>
          <p:nvPr>
            <p:ph type="sldNum"/>
          </p:nvPr>
        </p:nvSpPr>
        <p:spPr>
          <a:xfrm>
            <a:off x="4297680" y="474984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fld id="{D373FD2D-F60D-4844-91D7-6EDB97E26F46}" type="slidenum">
              <a:rPr b="0" lang="en" sz="1200" spc="-1" strike="noStrike">
                <a:solidFill>
                  <a:srgbClr val="7bd100"/>
                </a:solidFill>
                <a:latin typeface="Varela Round"/>
                <a:ea typeface="Varela Round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title"/>
          </p:nvPr>
        </p:nvSpPr>
        <p:spPr>
          <a:xfrm>
            <a:off x="868680" y="0"/>
            <a:ext cx="7406280" cy="106272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4000" spc="-1" strike="noStrike">
                <a:solidFill>
                  <a:srgbClr val="ffffff"/>
                </a:solidFill>
                <a:latin typeface="Bookman Old Style"/>
                <a:ea typeface="DejaVu Sans"/>
              </a:rPr>
              <a:t>SEQUENCE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5" name="PlaceHolder 2"/>
          <p:cNvSpPr>
            <a:spLocks noGrp="1"/>
          </p:cNvSpPr>
          <p:nvPr>
            <p:ph/>
          </p:nvPr>
        </p:nvSpPr>
        <p:spPr>
          <a:xfrm>
            <a:off x="455040" y="1073160"/>
            <a:ext cx="8293680" cy="35366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marL="457200" indent="-406440" algn="just">
              <a:lnSpc>
                <a:spcPct val="100000"/>
              </a:lnSpc>
              <a:spcBef>
                <a:spcPts val="601"/>
              </a:spcBef>
              <a:buClr>
                <a:srgbClr val="7bd100"/>
              </a:buClr>
              <a:buFont typeface="Varela Round"/>
              <a:buChar char="×"/>
            </a:pPr>
            <a:r>
              <a:rPr b="1" lang="en" sz="2800" spc="-1" strike="noStrike">
                <a:solidFill>
                  <a:srgbClr val="546973"/>
                </a:solidFill>
                <a:latin typeface="Consolas"/>
                <a:ea typeface="DejaVu Sans"/>
              </a:rPr>
              <a:t>A collection S of real numbers is said to be a </a:t>
            </a:r>
            <a:r>
              <a:rPr b="1" i="1" lang="en" sz="2800" spc="-1" strike="noStrike">
                <a:solidFill>
                  <a:srgbClr val="92d050"/>
                </a:solidFill>
                <a:latin typeface="Consolas"/>
                <a:ea typeface="DejaVu Sans"/>
              </a:rPr>
              <a:t>sequence of numbers</a:t>
            </a:r>
            <a:r>
              <a:rPr b="1" lang="en" sz="2800" spc="-1" strike="noStrike">
                <a:solidFill>
                  <a:srgbClr val="546973"/>
                </a:solidFill>
                <a:latin typeface="Consolas"/>
                <a:ea typeface="DejaVu Sans"/>
              </a:rPr>
              <a:t> if corresponding to every positive integer n, there exists a unique element </a:t>
            </a:r>
            <a:r>
              <a:rPr b="1" i="1" lang="en" sz="2800" spc="-1" strike="noStrike">
                <a:solidFill>
                  <a:srgbClr val="92d050"/>
                </a:solidFill>
                <a:latin typeface="Consolas"/>
                <a:ea typeface="DejaVu Sans"/>
              </a:rPr>
              <a:t>a</a:t>
            </a:r>
            <a:r>
              <a:rPr b="1" i="1" lang="en" sz="2800" spc="-1" strike="noStrike" baseline="-25000">
                <a:solidFill>
                  <a:srgbClr val="92d050"/>
                </a:solidFill>
                <a:latin typeface="Consolas"/>
                <a:ea typeface="DejaVu Sans"/>
              </a:rPr>
              <a:t>n</a:t>
            </a:r>
            <a:r>
              <a:rPr b="1" lang="en" sz="2800" spc="-1" strike="noStrike">
                <a:solidFill>
                  <a:srgbClr val="546973"/>
                </a:solidFill>
                <a:latin typeface="Consolas"/>
                <a:ea typeface="DejaVu Sans"/>
              </a:rPr>
              <a:t> of S.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57200" indent="-406440" algn="just">
              <a:lnSpc>
                <a:spcPct val="100000"/>
              </a:lnSpc>
              <a:spcBef>
                <a:spcPts val="601"/>
              </a:spcBef>
              <a:buClr>
                <a:srgbClr val="7bd100"/>
              </a:buClr>
              <a:buFont typeface="Varela Round"/>
              <a:buChar char="×"/>
            </a:pPr>
            <a:r>
              <a:rPr b="1" i="1" lang="en" sz="2800" spc="-1" strike="noStrike">
                <a:solidFill>
                  <a:srgbClr val="546973"/>
                </a:solidFill>
                <a:latin typeface="Consolas"/>
                <a:ea typeface="DejaVu Sans"/>
              </a:rPr>
              <a:t>Example:</a:t>
            </a:r>
            <a:r>
              <a:rPr b="1" lang="en" sz="2800" spc="-1" strike="noStrike">
                <a:solidFill>
                  <a:srgbClr val="546973"/>
                </a:solidFill>
                <a:latin typeface="Consolas"/>
                <a:ea typeface="DejaVu Sans"/>
              </a:rPr>
              <a:t> {5,7,9,11} is </a:t>
            </a:r>
            <a:r>
              <a:rPr b="1" i="1" lang="en" sz="2800" spc="-1" strike="noStrike">
                <a:solidFill>
                  <a:srgbClr val="92d050"/>
                </a:solidFill>
                <a:latin typeface="Consolas"/>
                <a:ea typeface="DejaVu Sans"/>
              </a:rPr>
              <a:t>finite </a:t>
            </a:r>
            <a:r>
              <a:rPr b="1" lang="en" sz="2800" spc="-1" strike="noStrike">
                <a:solidFill>
                  <a:srgbClr val="546973"/>
                </a:solidFill>
                <a:latin typeface="Consolas"/>
                <a:ea typeface="DejaVu Sans"/>
              </a:rPr>
              <a:t>sequence.     {1,½,1/3,¼,...} is </a:t>
            </a:r>
            <a:r>
              <a:rPr b="1" i="1" lang="en" sz="2800" spc="-1" strike="noStrike">
                <a:solidFill>
                  <a:srgbClr val="92d050"/>
                </a:solidFill>
                <a:latin typeface="Consolas"/>
                <a:ea typeface="DejaVu Sans"/>
              </a:rPr>
              <a:t>harmonic</a:t>
            </a:r>
            <a:r>
              <a:rPr b="1" lang="en" sz="2800" spc="-1" strike="noStrike">
                <a:solidFill>
                  <a:srgbClr val="546973"/>
                </a:solidFill>
                <a:latin typeface="Consolas"/>
                <a:ea typeface="DejaVu Sans"/>
              </a:rPr>
              <a:t> sequence.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50760" indent="-2286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" name="PlaceHolder 3"/>
          <p:cNvSpPr>
            <a:spLocks noGrp="1"/>
          </p:cNvSpPr>
          <p:nvPr>
            <p:ph type="sldNum"/>
          </p:nvPr>
        </p:nvSpPr>
        <p:spPr>
          <a:xfrm>
            <a:off x="4297680" y="474984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fld id="{1502E87B-4718-4170-94F5-D793C1749D1E}" type="slidenum">
              <a:rPr b="0" lang="en" sz="1200" spc="-1" strike="noStrike">
                <a:solidFill>
                  <a:srgbClr val="7bd100"/>
                </a:solidFill>
                <a:latin typeface="Varela Round"/>
                <a:ea typeface="Varela Round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7" name="Graphic 2" descr="Back with solid fill"/>
          <p:cNvPicPr/>
          <p:nvPr/>
        </p:nvPicPr>
        <p:blipFill>
          <a:blip r:embed="rId1"/>
          <a:stretch/>
        </p:blipFill>
        <p:spPr>
          <a:xfrm>
            <a:off x="223200" y="1227240"/>
            <a:ext cx="442080" cy="450360"/>
          </a:xfrm>
          <a:prstGeom prst="rect">
            <a:avLst/>
          </a:prstGeom>
          <a:ln w="0">
            <a:noFill/>
          </a:ln>
        </p:spPr>
      </p:pic>
      <p:sp>
        <p:nvSpPr>
          <p:cNvPr id="288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8880" cy="106272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4000" spc="-1" strike="noStrike">
                <a:solidFill>
                  <a:srgbClr val="ffffff"/>
                </a:solidFill>
                <a:latin typeface="Bookman Old Style"/>
                <a:ea typeface="DejaVu Sans"/>
              </a:rPr>
              <a:t>CONVERGENT SEQUENCE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9" name="PlaceHolder 2"/>
          <p:cNvSpPr>
            <a:spLocks noGrp="1"/>
          </p:cNvSpPr>
          <p:nvPr>
            <p:ph type="sldNum"/>
          </p:nvPr>
        </p:nvSpPr>
        <p:spPr>
          <a:xfrm>
            <a:off x="4297680" y="474984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fld id="{096D3526-4DBF-40BF-9325-B2EE92D58A51}" type="slidenum">
              <a:rPr b="0" lang="en" sz="1200" spc="-1" strike="noStrike">
                <a:solidFill>
                  <a:srgbClr val="7bd100"/>
                </a:solidFill>
                <a:latin typeface="Varela Round"/>
                <a:ea typeface="Varela Round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290" name="TextBox 4"/>
          <p:cNvSpPr/>
          <p:nvPr/>
        </p:nvSpPr>
        <p:spPr>
          <a:xfrm>
            <a:off x="693720" y="1105560"/>
            <a:ext cx="8147520" cy="1657440"/>
          </a:xfrm>
          <a:prstGeom prst="rect">
            <a:avLst/>
          </a:prstGeom>
          <a:solidFill>
            <a:srgbClr val="ffffff"/>
          </a:solidFill>
          <a:ln>
            <a:solidFill>
              <a:srgbClr val="9bbb59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  <p:txBody>
          <a:bodyPr numCol="1" spcCol="0" horzOverflow="overflow" vertOverflow="overflow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000000"/>
                </a:solidFill>
                <a:latin typeface="Consolas"/>
                <a:ea typeface="DejaVu Sans"/>
              </a:rPr>
              <a:t>A sequence {a</a:t>
            </a:r>
            <a:r>
              <a:rPr b="1" lang="en-US" sz="2000" spc="-1" strike="noStrike" baseline="-25000">
                <a:solidFill>
                  <a:srgbClr val="000000"/>
                </a:solidFill>
                <a:latin typeface="Consolas"/>
                <a:ea typeface="DejaVu Sans"/>
              </a:rPr>
              <a:t>n</a:t>
            </a:r>
            <a:r>
              <a:rPr b="1" lang="en-US" sz="2000" spc="-1" strike="noStrike">
                <a:solidFill>
                  <a:srgbClr val="000000"/>
                </a:solidFill>
                <a:latin typeface="Consolas"/>
                <a:ea typeface="DejaVu Sans"/>
              </a:rPr>
              <a:t>} is said to be convergent if         is finite.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000000"/>
                </a:solidFill>
                <a:latin typeface="Consolas"/>
                <a:ea typeface="DejaVu Sans"/>
              </a:rPr>
              <a:t>Example: In {1,1/3,1/3</a:t>
            </a:r>
            <a:r>
              <a:rPr b="1" lang="en-US" sz="2000" spc="-1" strike="noStrike" baseline="30000">
                <a:solidFill>
                  <a:srgbClr val="000000"/>
                </a:solidFill>
                <a:latin typeface="Consolas"/>
                <a:ea typeface="DejaVu Sans"/>
              </a:rPr>
              <a:t>2</a:t>
            </a:r>
            <a:r>
              <a:rPr b="1" lang="en-US" sz="2000" spc="-1" strike="noStrike">
                <a:solidFill>
                  <a:srgbClr val="000000"/>
                </a:solidFill>
                <a:latin typeface="Consolas"/>
                <a:ea typeface="DejaVu Sans"/>
              </a:rPr>
              <a:t>,…,1/3</a:t>
            </a:r>
            <a:r>
              <a:rPr b="1" lang="en-US" sz="2000" spc="-1" strike="noStrike" baseline="30000">
                <a:solidFill>
                  <a:srgbClr val="000000"/>
                </a:solidFill>
                <a:latin typeface="Consolas"/>
                <a:ea typeface="DejaVu Sans"/>
              </a:rPr>
              <a:t>n</a:t>
            </a:r>
            <a:r>
              <a:rPr b="1" lang="en-US" sz="2000" spc="-1" strike="noStrike">
                <a:solidFill>
                  <a:srgbClr val="000000"/>
                </a:solidFill>
                <a:latin typeface="Consolas"/>
                <a:ea typeface="DejaVu Sans"/>
              </a:rPr>
              <a:t>,…} ,the sequence {an} where an = 1/3</a:t>
            </a:r>
            <a:r>
              <a:rPr b="1" lang="en-US" sz="2000" spc="-1" strike="noStrike" baseline="30000">
                <a:solidFill>
                  <a:srgbClr val="000000"/>
                </a:solidFill>
                <a:latin typeface="Consolas"/>
                <a:ea typeface="DejaVu Sans"/>
              </a:rPr>
              <a:t>n</a:t>
            </a:r>
            <a:r>
              <a:rPr b="1" lang="en-US" sz="2000" spc="-1" strike="noStrike">
                <a:solidFill>
                  <a:srgbClr val="000000"/>
                </a:solidFill>
                <a:latin typeface="Consolas"/>
                <a:ea typeface="DejaVu Sans"/>
              </a:rPr>
              <a:t> , is convergent since         ,L=0 is finite. </a:t>
            </a:r>
            <a:endParaRPr b="0" lang="en-IN" sz="2000" spc="-1" strike="noStrike">
              <a:latin typeface="Arial"/>
            </a:endParaRPr>
          </a:p>
        </p:txBody>
      </p:sp>
      <p:pic>
        <p:nvPicPr>
          <p:cNvPr id="291" name="Graphic 6" descr=""/>
          <p:cNvPicPr/>
          <p:nvPr/>
        </p:nvPicPr>
        <p:blipFill>
          <a:blip r:embed="rId2"/>
          <a:stretch/>
        </p:blipFill>
        <p:spPr>
          <a:xfrm>
            <a:off x="6046560" y="2168640"/>
            <a:ext cx="1034280" cy="341640"/>
          </a:xfrm>
          <a:prstGeom prst="rect">
            <a:avLst/>
          </a:prstGeom>
          <a:ln w="0">
            <a:noFill/>
          </a:ln>
        </p:spPr>
      </p:pic>
      <p:pic>
        <p:nvPicPr>
          <p:cNvPr id="292" name="Graphic 6" descr=""/>
          <p:cNvPicPr/>
          <p:nvPr/>
        </p:nvPicPr>
        <p:blipFill>
          <a:blip r:embed="rId3"/>
          <a:stretch/>
        </p:blipFill>
        <p:spPr>
          <a:xfrm>
            <a:off x="6883200" y="1257840"/>
            <a:ext cx="1034280" cy="341640"/>
          </a:xfrm>
          <a:prstGeom prst="rect">
            <a:avLst/>
          </a:prstGeom>
          <a:ln w="0">
            <a:noFill/>
          </a:ln>
        </p:spPr>
      </p:pic>
      <p:pic>
        <p:nvPicPr>
          <p:cNvPr id="293" name="Picture 8" descr="A picture containing shape&#10;&#10;Description automatically generated"/>
          <p:cNvPicPr/>
          <p:nvPr/>
        </p:nvPicPr>
        <p:blipFill>
          <a:blip r:embed="rId4"/>
          <a:stretch/>
        </p:blipFill>
        <p:spPr>
          <a:xfrm>
            <a:off x="5941800" y="2737080"/>
            <a:ext cx="2958120" cy="2045880"/>
          </a:xfrm>
          <a:prstGeom prst="rect">
            <a:avLst/>
          </a:prstGeom>
          <a:ln w="0">
            <a:noFill/>
          </a:ln>
        </p:spPr>
      </p:pic>
      <p:pic>
        <p:nvPicPr>
          <p:cNvPr id="294" name="Graphic 2" descr="Back with solid fill"/>
          <p:cNvPicPr/>
          <p:nvPr/>
        </p:nvPicPr>
        <p:blipFill>
          <a:blip r:embed="rId5"/>
          <a:stretch/>
        </p:blipFill>
        <p:spPr>
          <a:xfrm>
            <a:off x="243360" y="2845440"/>
            <a:ext cx="442080" cy="450360"/>
          </a:xfrm>
          <a:prstGeom prst="rect">
            <a:avLst/>
          </a:prstGeom>
          <a:ln w="0">
            <a:noFill/>
          </a:ln>
        </p:spPr>
      </p:pic>
      <p:sp>
        <p:nvSpPr>
          <p:cNvPr id="295" name="TextBox 10"/>
          <p:cNvSpPr/>
          <p:nvPr/>
        </p:nvSpPr>
        <p:spPr>
          <a:xfrm>
            <a:off x="691560" y="2865960"/>
            <a:ext cx="5196960" cy="1737720"/>
          </a:xfrm>
          <a:prstGeom prst="rect">
            <a:avLst/>
          </a:prstGeom>
          <a:solidFill>
            <a:srgbClr val="ffffff"/>
          </a:solidFill>
          <a:ln>
            <a:solidFill>
              <a:srgbClr val="9bbb59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  <p:txBody>
          <a:bodyPr numCol="1" spcCol="0" horzOverflow="overflow" vertOverflow="overflow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A convergent sequence determines its limit uniquely. Every convergent sequence is bounded. A monotonic increasing or decreasing sequence which is bounded above or below respectively is said to be convergent.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8880" cy="1062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4000" spc="-1" strike="noStrike">
                <a:solidFill>
                  <a:srgbClr val="ffffff"/>
                </a:solidFill>
                <a:latin typeface="Bookman Old Style"/>
                <a:ea typeface="DejaVu Sans"/>
              </a:rPr>
              <a:t>APPLICATIONS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7" name="PlaceHolder 2"/>
          <p:cNvSpPr>
            <a:spLocks noGrp="1"/>
          </p:cNvSpPr>
          <p:nvPr>
            <p:ph type="sldNum"/>
          </p:nvPr>
        </p:nvSpPr>
        <p:spPr>
          <a:xfrm>
            <a:off x="4297680" y="474984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fld id="{D1AE2C35-B4C2-4350-BD0D-3ECEAEBF065D}" type="slidenum">
              <a:rPr b="0" lang="en" sz="1200" spc="-1" strike="noStrike">
                <a:solidFill>
                  <a:srgbClr val="7bd100"/>
                </a:solidFill>
                <a:latin typeface="Varela Round"/>
                <a:ea typeface="Varela Round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298" name="TextBox 1"/>
          <p:cNvSpPr/>
          <p:nvPr/>
        </p:nvSpPr>
        <p:spPr>
          <a:xfrm>
            <a:off x="393480" y="1366560"/>
            <a:ext cx="8282160" cy="2531160"/>
          </a:xfrm>
          <a:prstGeom prst="rect">
            <a:avLst/>
          </a:prstGeom>
          <a:solidFill>
            <a:srgbClr val="ffffff"/>
          </a:solidFill>
          <a:ln>
            <a:solidFill>
              <a:srgbClr val="9bbb59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  <p:txBody>
          <a:bodyPr numCol="1" spcCol="0" horzOverflow="overflow" vertOverflow="overflow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i="1" lang="en-US" sz="2000" spc="-1" strike="noStrike">
                <a:solidFill>
                  <a:srgbClr val="92d050"/>
                </a:solidFill>
                <a:latin typeface="Consolas"/>
                <a:ea typeface="Arial"/>
              </a:rPr>
              <a:t>Convergence</a:t>
            </a:r>
            <a:r>
              <a:rPr b="1" lang="en-US" sz="2000" spc="-1" strike="noStrike">
                <a:solidFill>
                  <a:srgbClr val="000000"/>
                </a:solidFill>
                <a:latin typeface="Consolas"/>
                <a:ea typeface="Arial"/>
              </a:rPr>
              <a:t> is a concept used throughout calculus in the context of limits, sequences, and series. A convergent sequence is one in which the sequence approaches a finite, specific value.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000000"/>
                </a:solidFill>
                <a:latin typeface="Consolas"/>
                <a:ea typeface="Arial"/>
              </a:rPr>
              <a:t>convergence is used to show that an algorithm is correct or behaves like it should, e.g. in machine learning and probabilistic algorithms.</a:t>
            </a:r>
            <a:endParaRPr b="0" lang="en-IN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title"/>
          </p:nvPr>
        </p:nvSpPr>
        <p:spPr>
          <a:xfrm>
            <a:off x="2068920" y="1354680"/>
            <a:ext cx="5005800" cy="11592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br/>
            <a:r>
              <a:rPr b="1" i="1" lang="en" sz="4000" spc="-1" strike="noStrike">
                <a:solidFill>
                  <a:srgbClr val="ffffff"/>
                </a:solidFill>
                <a:latin typeface="Bookman Old Style"/>
                <a:ea typeface="DejaVu Sans"/>
              </a:rPr>
              <a:t>REFERENCES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0" name="PlaceHolder 2"/>
          <p:cNvSpPr>
            <a:spLocks noGrp="1"/>
          </p:cNvSpPr>
          <p:nvPr>
            <p:ph type="subTitle"/>
          </p:nvPr>
        </p:nvSpPr>
        <p:spPr>
          <a:xfrm>
            <a:off x="270000" y="2768760"/>
            <a:ext cx="8620560" cy="7840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228600" indent="-228600" algn="ctr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" sz="1800" spc="-1" strike="noStrike">
                <a:solidFill>
                  <a:srgbClr val="ffffff"/>
                </a:solidFill>
                <a:latin typeface="Consolas"/>
                <a:ea typeface="DejaVu Sans"/>
              </a:rPr>
              <a:t>The information in this presentation has been taken from the book ENGINEERING MATHEMATICS Volume IIIA by B.K. Pal , K. Das.</a:t>
            </a:r>
            <a:endParaRPr b="0" lang="en-IN" sz="1800" spc="-1" strike="noStrike">
              <a:latin typeface="Arial"/>
            </a:endParaRPr>
          </a:p>
          <a:p>
            <a:pPr marL="228600" indent="-228600" algn="ctr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i="1" lang="en" sz="1800" spc="-1" strike="noStrike" u="sng">
                <a:solidFill>
                  <a:srgbClr val="ffffff"/>
                </a:solidFill>
                <a:uFillTx/>
                <a:latin typeface="Arial"/>
                <a:ea typeface="Arial"/>
                <a:hlinkClick r:id="rId1"/>
              </a:rPr>
              <a:t>analysis - Applications of Convergence of a series in Algorithms - Mathematics Stack Exchange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Application>LibreOffice/7.2.5.2$Windows_X86_64 LibreOffice_project/499f9727c189e6ef3471021d6132d4c694f357e5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en-IN</dc:language>
  <cp:lastModifiedBy/>
  <dcterms:modified xsi:type="dcterms:W3CDTF">2022-07-27T10:16:13Z</dcterms:modified>
  <cp:revision>296</cp:revision>
  <dc:subject/>
  <dc:title>CONVERGENT SEQUENCE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(16:9)</vt:lpwstr>
  </property>
  <property fmtid="{D5CDD505-2E9C-101B-9397-08002B2CF9AE}" pid="3" name="Slides">
    <vt:i4>6</vt:i4>
  </property>
</Properties>
</file>