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7337520" y="462996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2;p2"/>
          <p:cNvSpPr/>
          <p:nvPr/>
        </p:nvSpPr>
        <p:spPr>
          <a:xfrm>
            <a:off x="7790400" y="418248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3;p2"/>
          <p:cNvSpPr/>
          <p:nvPr/>
        </p:nvSpPr>
        <p:spPr>
          <a:xfrm>
            <a:off x="8893080" y="3333240"/>
            <a:ext cx="56880" cy="5688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4;p2"/>
          <p:cNvSpPr/>
          <p:nvPr/>
        </p:nvSpPr>
        <p:spPr>
          <a:xfrm>
            <a:off x="8771400" y="492372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5;p2"/>
          <p:cNvSpPr/>
          <p:nvPr/>
        </p:nvSpPr>
        <p:spPr>
          <a:xfrm>
            <a:off x="2386440" y="50796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6;p2"/>
          <p:cNvSpPr/>
          <p:nvPr/>
        </p:nvSpPr>
        <p:spPr>
          <a:xfrm>
            <a:off x="479520" y="270396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7;p2"/>
          <p:cNvSpPr/>
          <p:nvPr/>
        </p:nvSpPr>
        <p:spPr>
          <a:xfrm>
            <a:off x="261720" y="642960"/>
            <a:ext cx="95760" cy="954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8;p2"/>
          <p:cNvSpPr/>
          <p:nvPr/>
        </p:nvSpPr>
        <p:spPr>
          <a:xfrm>
            <a:off x="507240" y="1080720"/>
            <a:ext cx="191880" cy="19152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9;p2"/>
          <p:cNvSpPr/>
          <p:nvPr/>
        </p:nvSpPr>
        <p:spPr>
          <a:xfrm>
            <a:off x="8313840" y="3625200"/>
            <a:ext cx="143640" cy="1432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20;p2"/>
          <p:cNvSpPr/>
          <p:nvPr/>
        </p:nvSpPr>
        <p:spPr>
          <a:xfrm>
            <a:off x="8883000" y="4186800"/>
            <a:ext cx="143640" cy="1432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1;p2"/>
          <p:cNvSpPr/>
          <p:nvPr/>
        </p:nvSpPr>
        <p:spPr>
          <a:xfrm>
            <a:off x="158400" y="1596600"/>
            <a:ext cx="56880" cy="5688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2;p2"/>
          <p:cNvSpPr/>
          <p:nvPr/>
        </p:nvSpPr>
        <p:spPr>
          <a:xfrm>
            <a:off x="1396440" y="226440"/>
            <a:ext cx="191880" cy="19152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3;p2"/>
          <p:cNvSpPr/>
          <p:nvPr/>
        </p:nvSpPr>
        <p:spPr>
          <a:xfrm>
            <a:off x="617400" y="2000520"/>
            <a:ext cx="56880" cy="5688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4;p2"/>
          <p:cNvSpPr/>
          <p:nvPr/>
        </p:nvSpPr>
        <p:spPr>
          <a:xfrm>
            <a:off x="3425400" y="387720"/>
            <a:ext cx="56880" cy="5688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5;p2"/>
          <p:cNvSpPr/>
          <p:nvPr/>
        </p:nvSpPr>
        <p:spPr>
          <a:xfrm>
            <a:off x="8013960" y="4567680"/>
            <a:ext cx="191880" cy="19152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64;p11"/>
          <p:cNvSpPr/>
          <p:nvPr/>
        </p:nvSpPr>
        <p:spPr>
          <a:xfrm>
            <a:off x="-26640" y="-14760"/>
            <a:ext cx="9196560" cy="5172480"/>
          </a:xfrm>
          <a:prstGeom prst="rect">
            <a:avLst/>
          </a:prstGeom>
          <a:solidFill>
            <a:srgbClr val="cfd8dc">
              <a:alpha val="49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60000" y="1260000"/>
            <a:ext cx="77396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rgbClr val="0091ea"/>
                </a:solidFill>
                <a:latin typeface="Roboto Slab"/>
                <a:ea typeface="Roboto Slab"/>
              </a:rPr>
              <a:t>PRODUCT OF SUM AND MAX-TERM REPRESENTATION</a:t>
            </a:r>
            <a:endParaRPr b="0" lang="en-IN" sz="5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360000" y="2759400"/>
            <a:ext cx="5579640" cy="19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383d3c"/>
                </a:solidFill>
                <a:latin typeface="Consolas"/>
              </a:rPr>
              <a:t>ANALOG &amp; DIGITAL ELECTRONICS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383d3c"/>
                </a:solidFill>
                <a:latin typeface="Consolas"/>
              </a:rPr>
              <a:t>ESC-301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ARKAPRATIM GHOSH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13000121058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355269"/>
                </a:solidFill>
                <a:latin typeface="Consolas"/>
              </a:rPr>
              <a:t>COMPUTER SCIENCE AND ENGINEERING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86240" y="18000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0091ea"/>
                </a:solidFill>
                <a:latin typeface="Roboto Slab"/>
                <a:ea typeface="Roboto Slab"/>
              </a:rPr>
              <a:t>CONTENT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8" name="Google Shape;76;p13"/>
          <p:cNvSpPr/>
          <p:nvPr/>
        </p:nvSpPr>
        <p:spPr>
          <a:xfrm>
            <a:off x="786240" y="757440"/>
            <a:ext cx="3898800" cy="23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PRODUCT OF SUM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Example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STANDARD POS FORMS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CONVERSION FROM ANY POS    TO STANDARD POS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TRUTH TABLE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REPRESENTATION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9" name="Google Shape;77;p13"/>
          <p:cNvSpPr/>
          <p:nvPr/>
        </p:nvSpPr>
        <p:spPr>
          <a:xfrm>
            <a:off x="5220000" y="1800000"/>
            <a:ext cx="3317760" cy="23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MAX-TERMS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DEFINITION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TRUTH TABLE REPRESENTATION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50" name="Google Shape;78;p13"/>
          <p:cNvSpPr/>
          <p:nvPr/>
        </p:nvSpPr>
        <p:spPr>
          <a:xfrm>
            <a:off x="2246760" y="3767760"/>
            <a:ext cx="628344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40BCF2D-4DEB-41FE-A2F1-9B479B5A5581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4680000" y="900000"/>
            <a:ext cx="360" cy="37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0091ea"/>
                </a:solidFill>
                <a:latin typeface="Roboto Slab"/>
                <a:ea typeface="Roboto Slab"/>
              </a:rPr>
              <a:t>PRODUCT OF SUM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86240" y="1261800"/>
            <a:ext cx="7571160" cy="357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b="1" lang="en" sz="2400" spc="-1" strike="noStrike">
                <a:solidFill>
                  <a:srgbClr val="263238"/>
                </a:solidFill>
                <a:latin typeface="Consolas"/>
                <a:ea typeface="Source Sans Pro"/>
              </a:rPr>
              <a:t>When two or more sum terms are multiplied together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1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EXAMPLE:</a:t>
            </a:r>
            <a:endParaRPr b="0" lang="en-IN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b="0" lang="en" sz="2400" spc="-1" strike="noStrike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EC6D25-60B6-4B79-B220-EC8C5EEA917D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2880000" y="2095920"/>
            <a:ext cx="5219640" cy="24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0091ea"/>
                </a:solidFill>
                <a:latin typeface="Roboto Slab"/>
                <a:ea typeface="Roboto Slab"/>
              </a:rPr>
              <a:t>CANONICAL OR STANDARD POS FORM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686693-0FF5-460E-A268-664C46AE3D5D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1080000"/>
            <a:ext cx="737964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In POS form all the terms do not involve all the literals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For example: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The expression A.(B+C)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-the first term does not contain B and C whereas the       second term does not contain 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If each term of POS contain all the literals then it is known as 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STANDARD POS FORM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Lets take an example and convert it to Standard POS form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- f(a,b,c)= (A+B).(B+C).(A+C)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86240" y="1764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91ea"/>
                </a:solidFill>
                <a:latin typeface="Roboto Slab"/>
                <a:ea typeface="Roboto Slab"/>
              </a:rPr>
              <a:t>STEP-WISE CONVERSION TO STANDARD POS FORM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A9F4B26-AE77-4954-834D-1CAC7CDF5954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540000" y="720000"/>
            <a:ext cx="8099640" cy="44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-IN" sz="1800" spc="-1" strike="noStrike">
                <a:latin typeface="Arial"/>
                <a:ea typeface="Source Sans Pro"/>
              </a:rPr>
              <a:t>Find the missing literals in each sum term.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  <a:ea typeface="Source Sans Pro"/>
              </a:rPr>
              <a:t>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OR the sum term with missing literals and its complement.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⦿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Source Sans Pro"/>
              </a:rPr>
              <a:t>Expand the term and reorder the literals and omit the           repeated terms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016720" y="1008000"/>
            <a:ext cx="4642920" cy="115020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1433160" y="2492280"/>
            <a:ext cx="5939640" cy="93528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1980000" y="3703680"/>
            <a:ext cx="5219640" cy="9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08480" y="1764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5983b0"/>
                </a:solidFill>
                <a:latin typeface="Rubik"/>
              </a:rPr>
              <a:t>MAX-TERMS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5C7634-59A9-4FBB-BC7A-C0CB3BE1FB7D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761760" y="648000"/>
            <a:ext cx="6750360" cy="37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82134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0091ea"/>
                </a:solidFill>
                <a:latin typeface="Roboto Slab"/>
                <a:ea typeface="Roboto Slab"/>
              </a:rPr>
              <a:t>TRUTH TABLE REPRESENTATION OF MAX TERMS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EC783D-7B83-4A72-9FD3-DF4049E4DF70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736000" y="702360"/>
            <a:ext cx="1495440" cy="379728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4207680" y="720000"/>
            <a:ext cx="2040120" cy="37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86240" y="17640"/>
            <a:ext cx="757116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5983b0"/>
                </a:solidFill>
                <a:latin typeface="Rubik"/>
              </a:rPr>
              <a:t>MAX-TERMS EXAMPLES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080000" y="540000"/>
            <a:ext cx="6745680" cy="399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20000" y="2800440"/>
            <a:ext cx="777168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0091ea"/>
                </a:solidFill>
                <a:latin typeface="Roboto Slab"/>
                <a:ea typeface="Roboto Slab"/>
              </a:rPr>
              <a:t>THANK YOU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/>
          </p:nvPr>
        </p:nvSpPr>
        <p:spPr>
          <a:xfrm>
            <a:off x="8404560" y="47498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A45B55-2CF2-4CB4-97A2-ACA994AE7349}" type="slidenum">
              <a:rPr b="1" lang="en" sz="1300" spc="-1" strike="noStrike">
                <a:solidFill>
                  <a:srgbClr val="0091ea"/>
                </a:solidFill>
                <a:latin typeface="Source Sans Pro"/>
                <a:ea typeface="Source Sans Pro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2022-07-22T15:14:30Z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