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N" sz="5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7337520" y="4629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7790400" y="418248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2"/>
          <p:cNvSpPr/>
          <p:nvPr/>
        </p:nvSpPr>
        <p:spPr>
          <a:xfrm>
            <a:off x="8893080" y="333324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4;p2"/>
          <p:cNvSpPr/>
          <p:nvPr/>
        </p:nvSpPr>
        <p:spPr>
          <a:xfrm>
            <a:off x="8771400" y="492372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2"/>
          <p:cNvSpPr/>
          <p:nvPr/>
        </p:nvSpPr>
        <p:spPr>
          <a:xfrm>
            <a:off x="2386440" y="507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2"/>
          <p:cNvSpPr/>
          <p:nvPr/>
        </p:nvSpPr>
        <p:spPr>
          <a:xfrm>
            <a:off x="479520" y="2703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2"/>
          <p:cNvSpPr/>
          <p:nvPr/>
        </p:nvSpPr>
        <p:spPr>
          <a:xfrm>
            <a:off x="261720" y="642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2"/>
          <p:cNvSpPr/>
          <p:nvPr/>
        </p:nvSpPr>
        <p:spPr>
          <a:xfrm>
            <a:off x="507240" y="1080720"/>
            <a:ext cx="192240" cy="1918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19;p2"/>
          <p:cNvSpPr/>
          <p:nvPr/>
        </p:nvSpPr>
        <p:spPr>
          <a:xfrm>
            <a:off x="8313840" y="3625200"/>
            <a:ext cx="144000" cy="14364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0;p2"/>
          <p:cNvSpPr/>
          <p:nvPr/>
        </p:nvSpPr>
        <p:spPr>
          <a:xfrm>
            <a:off x="8883000" y="4186800"/>
            <a:ext cx="144000" cy="14364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1;p2"/>
          <p:cNvSpPr/>
          <p:nvPr/>
        </p:nvSpPr>
        <p:spPr>
          <a:xfrm>
            <a:off x="158400" y="159660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2;p2"/>
          <p:cNvSpPr/>
          <p:nvPr/>
        </p:nvSpPr>
        <p:spPr>
          <a:xfrm>
            <a:off x="1396440" y="226440"/>
            <a:ext cx="192240" cy="1918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3;p2"/>
          <p:cNvSpPr/>
          <p:nvPr/>
        </p:nvSpPr>
        <p:spPr>
          <a:xfrm>
            <a:off x="617400" y="200052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4;p2"/>
          <p:cNvSpPr/>
          <p:nvPr/>
        </p:nvSpPr>
        <p:spPr>
          <a:xfrm>
            <a:off x="3425400" y="38772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25;p2"/>
          <p:cNvSpPr/>
          <p:nvPr/>
        </p:nvSpPr>
        <p:spPr>
          <a:xfrm>
            <a:off x="8013960" y="4567680"/>
            <a:ext cx="192240" cy="1918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457200" y="4055400"/>
            <a:ext cx="8229240" cy="368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/>
          </p:nvPr>
        </p:nvSpPr>
        <p:spPr>
          <a:xfrm>
            <a:off x="0" y="4749840"/>
            <a:ext cx="914364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643BD4C-4D15-49B8-8853-C1644947BDF4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86240" y="1200240"/>
            <a:ext cx="367488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2520" y="1200240"/>
            <a:ext cx="367488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2F65DE-911D-4B76-8805-33FD7E2C689B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432E40-2F49-46AF-9F40-58E429CE5539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30;p4" descr=""/>
          <p:cNvPicPr/>
          <p:nvPr/>
        </p:nvPicPr>
        <p:blipFill>
          <a:blip r:embed="rId3"/>
          <a:srcRect l="18" t="0" r="18" b="0"/>
          <a:stretch/>
        </p:blipFill>
        <p:spPr>
          <a:xfrm flipH="1" rot="10800000">
            <a:off x="6120" y="0"/>
            <a:ext cx="9140400" cy="514332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1215360" y="1723680"/>
            <a:ext cx="6712920" cy="81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" name="Google Shape;32;p4"/>
          <p:cNvGrpSpPr/>
          <p:nvPr/>
        </p:nvGrpSpPr>
        <p:grpSpPr>
          <a:xfrm>
            <a:off x="3839760" y="783000"/>
            <a:ext cx="1464120" cy="842040"/>
            <a:chOff x="3839760" y="783000"/>
            <a:chExt cx="1464120" cy="842040"/>
          </a:xfrm>
        </p:grpSpPr>
        <p:sp>
          <p:nvSpPr>
            <p:cNvPr id="173" name="Google Shape;33;p4"/>
            <p:cNvSpPr/>
            <p:nvPr/>
          </p:nvSpPr>
          <p:spPr>
            <a:xfrm>
              <a:off x="3839760" y="783000"/>
              <a:ext cx="1464120" cy="65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6000" spc="-1" strike="noStrike">
                  <a:solidFill>
                    <a:srgbClr val="0091ea"/>
                  </a:solidFill>
                  <a:latin typeface="Source Sans Pro"/>
                  <a:ea typeface="Source Sans Pro"/>
                </a:rPr>
                <a:t>“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174" name="Google Shape;34;p4"/>
            <p:cNvSpPr/>
            <p:nvPr/>
          </p:nvSpPr>
          <p:spPr>
            <a:xfrm>
              <a:off x="4163040" y="805680"/>
              <a:ext cx="817560" cy="819360"/>
            </a:xfrm>
            <a:prstGeom prst="ellipse">
              <a:avLst/>
            </a:prstGeom>
            <a:noFill/>
            <a:ln w="9525">
              <a:solidFill>
                <a:srgbClr val="cfd8dc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35;p4"/>
            <p:cNvSpPr/>
            <p:nvPr/>
          </p:nvSpPr>
          <p:spPr>
            <a:xfrm>
              <a:off x="4286520" y="929880"/>
              <a:ext cx="570240" cy="571680"/>
            </a:xfrm>
            <a:prstGeom prst="ellipse">
              <a:avLst/>
            </a:prstGeom>
            <a:noFill/>
            <a:ln w="19050">
              <a:solidFill>
                <a:srgbClr val="cfd8d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Google Shape;36;p4"/>
          <p:cNvSpPr/>
          <p:nvPr/>
        </p:nvSpPr>
        <p:spPr>
          <a:xfrm>
            <a:off x="3750480" y="390240"/>
            <a:ext cx="531720" cy="53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37;p4"/>
          <p:cNvSpPr/>
          <p:nvPr/>
        </p:nvSpPr>
        <p:spPr>
          <a:xfrm rot="10800000">
            <a:off x="4363200" y="435960"/>
            <a:ext cx="20880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38;p4"/>
          <p:cNvSpPr/>
          <p:nvPr/>
        </p:nvSpPr>
        <p:spPr>
          <a:xfrm flipH="1" rot="10800000">
            <a:off x="4704120" y="352440"/>
            <a:ext cx="34668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2"/>
          <p:cNvSpPr>
            <a:spLocks noGrp="1"/>
          </p:cNvSpPr>
          <p:nvPr>
            <p:ph type="sldNum"/>
          </p:nvPr>
        </p:nvSpPr>
        <p:spPr>
          <a:xfrm>
            <a:off x="0" y="4749840"/>
            <a:ext cx="914364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3F1B1C1-4B94-4041-9AA2-48FA28CA514C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86240" y="1261800"/>
            <a:ext cx="7571520" cy="357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3199699-2FD5-4456-8940-5155FC0660A9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86240" y="1200240"/>
            <a:ext cx="241956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330000" y="1200240"/>
            <a:ext cx="241956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873760" y="1200240"/>
            <a:ext cx="241956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396D97-CA5C-4D90-B253-0DEB19563419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560624-8360-4074-98F5-28C5FAFD342D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64;p11"/>
          <p:cNvSpPr/>
          <p:nvPr/>
        </p:nvSpPr>
        <p:spPr>
          <a:xfrm>
            <a:off x="-26640" y="-14760"/>
            <a:ext cx="9196920" cy="5172840"/>
          </a:xfrm>
          <a:prstGeom prst="rect">
            <a:avLst/>
          </a:prstGeom>
          <a:solidFill>
            <a:srgbClr val="cfd8dc">
              <a:alpha val="4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A775F79-27A3-418B-B383-54DBA25A766B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8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900000" y="1260000"/>
            <a:ext cx="8100000" cy="108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rgbClr val="0091ea"/>
                </a:solidFill>
                <a:latin typeface="Roboto Slab"/>
                <a:ea typeface="Roboto Slab"/>
              </a:rPr>
              <a:t>PRODUCT OF SUM AND MAX-TERM REPRESENTATION</a:t>
            </a:r>
            <a:endParaRPr b="0" lang="en-IN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360000" y="3240000"/>
            <a:ext cx="5580000" cy="192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383d3c"/>
                </a:solidFill>
                <a:latin typeface="Consolas"/>
              </a:rPr>
              <a:t>ANALOG &amp; DIGITAL ELECTRONICS</a:t>
            </a:r>
            <a:endParaRPr b="0" lang="en-IN" sz="2400" spc="-1" strike="noStrike">
              <a:latin typeface="Consolas"/>
            </a:endParaRPr>
          </a:p>
          <a:p>
            <a:r>
              <a:rPr b="1" lang="en-IN" sz="2400" spc="-1" strike="noStrike">
                <a:solidFill>
                  <a:srgbClr val="383d3c"/>
                </a:solidFill>
                <a:latin typeface="Consolas"/>
              </a:rPr>
              <a:t>ESC-301</a:t>
            </a:r>
            <a:endParaRPr b="0" lang="en-IN" sz="2400" spc="-1" strike="noStrike">
              <a:latin typeface="Consolas"/>
            </a:endParaRPr>
          </a:p>
          <a:p>
            <a:endParaRPr b="0" lang="en-IN" sz="2400" spc="-1" strike="noStrike">
              <a:latin typeface="Consolas"/>
            </a:endParaRPr>
          </a:p>
          <a:p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ARKAPRATIM GHOSH</a:t>
            </a:r>
            <a:endParaRPr b="0" lang="en-IN" sz="2000" spc="-1" strike="noStrike">
              <a:latin typeface="Consolas"/>
            </a:endParaRPr>
          </a:p>
          <a:p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13000121058</a:t>
            </a:r>
            <a:endParaRPr b="0" lang="en-IN" sz="2000" spc="-1" strike="noStrike">
              <a:latin typeface="Consolas"/>
            </a:endParaRPr>
          </a:p>
          <a:p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COMPUTER SCIENCE AND ENGINEERING</a:t>
            </a:r>
            <a:endParaRPr b="0" lang="en-IN" sz="2000" spc="-1" strike="noStrike">
              <a:latin typeface="Consolas"/>
            </a:endParaRPr>
          </a:p>
          <a:p>
            <a:endParaRPr b="0" lang="en-IN" sz="20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786240" y="18000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91ea"/>
                </a:solidFill>
                <a:latin typeface="Roboto Slab"/>
                <a:ea typeface="Roboto Slab"/>
              </a:rPr>
              <a:t>CONTENT</a:t>
            </a:r>
            <a:endParaRPr b="1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Google Shape;76;p13"/>
          <p:cNvSpPr/>
          <p:nvPr/>
        </p:nvSpPr>
        <p:spPr>
          <a:xfrm>
            <a:off x="786240" y="757440"/>
            <a:ext cx="3899160" cy="23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PRODUCT OF SUM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Example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STANDARD POS FORMS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CONVERSION FROM ANY POS    TO STANDARD POS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TRUTH TABLE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REPRESENTATION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19" name="Google Shape;77;p13"/>
          <p:cNvSpPr/>
          <p:nvPr/>
        </p:nvSpPr>
        <p:spPr>
          <a:xfrm>
            <a:off x="5220000" y="1800000"/>
            <a:ext cx="3318120" cy="23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MAX-TERMS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TRUTH TABLE REPRESENTATION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20" name="Google Shape;78;p13"/>
          <p:cNvSpPr/>
          <p:nvPr/>
        </p:nvSpPr>
        <p:spPr>
          <a:xfrm>
            <a:off x="2246760" y="3767760"/>
            <a:ext cx="628380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45E685-F951-4710-BB19-6A98A2933A87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4680000" y="900000"/>
            <a:ext cx="0" cy="37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0091ea"/>
                </a:solidFill>
                <a:latin typeface="Roboto Slab"/>
                <a:ea typeface="Roboto Slab"/>
              </a:rPr>
              <a:t>PRODUCT OF SUM</a:t>
            </a:r>
            <a:endParaRPr b="1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786240" y="1261800"/>
            <a:ext cx="7571520" cy="357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1" lang="en" sz="2400" spc="-1" strike="noStrike">
                <a:solidFill>
                  <a:srgbClr val="263238"/>
                </a:solidFill>
                <a:latin typeface="Consolas"/>
                <a:ea typeface="Source Sans Pro"/>
              </a:rPr>
              <a:t>When two or more sum terms are multiplied together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1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EXAMPLE: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F0A495B-6512-4A66-A74A-EB885B7547DA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2880000" y="2095920"/>
            <a:ext cx="5220000" cy="24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0091ea"/>
                </a:solidFill>
                <a:latin typeface="Roboto Slab"/>
                <a:ea typeface="Roboto Slab"/>
              </a:rPr>
              <a:t>CANONICAL OR STANDARD POS FORM</a:t>
            </a:r>
            <a:endParaRPr b="1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B767D7-1238-4E04-B772-71F7C896E041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900000" y="1080000"/>
            <a:ext cx="7380000" cy="374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In POS form all the terms do not involve all the literals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For example: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The expression A.(B+C)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-the first term does not contain B and C whereas the       second term does not contain 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If each term of POS contain all the literals then it is known as 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STANDARD POS FORM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Lets take an example and convert it to Standard POS form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f(a,b,c)= (A+B).(B+C).(A+C)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786240" y="1764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91ea"/>
                </a:solidFill>
                <a:latin typeface="Roboto Slab"/>
                <a:ea typeface="Roboto Slab"/>
              </a:rPr>
              <a:t>STEP-WISE CONVERSION TO STANDARD POS FORM</a:t>
            </a:r>
            <a:endParaRPr b="1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33B06BA-ECE9-4308-8382-B40FED8F4A65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540000" y="720000"/>
            <a:ext cx="8100000" cy="44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-IN" sz="1800" spc="-1" strike="noStrike">
                <a:latin typeface="Arial"/>
              </a:rPr>
              <a:t>Find the missing literals in each sum term.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OR the sum term with missing literals and its complement.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Expand the term and reorder the literals and omit the           repeated terms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2016720" y="1008000"/>
            <a:ext cx="4643280" cy="1150560"/>
          </a:xfrm>
          <a:prstGeom prst="rect">
            <a:avLst/>
          </a:prstGeom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1433160" y="2492280"/>
            <a:ext cx="5940000" cy="93564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3"/>
          <a:stretch/>
        </p:blipFill>
        <p:spPr>
          <a:xfrm>
            <a:off x="1980000" y="3703680"/>
            <a:ext cx="5220000" cy="9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08480" y="1764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1" lang="en-IN" sz="2400" spc="-1" strike="noStrike">
                <a:solidFill>
                  <a:srgbClr val="5983b0"/>
                </a:solidFill>
                <a:latin typeface="Rubik"/>
              </a:rPr>
              <a:t>MAX-TERMS</a:t>
            </a:r>
            <a:endParaRPr b="1" lang="en-IN" sz="2400" spc="-1" strike="noStrike">
              <a:solidFill>
                <a:srgbClr val="5983b0"/>
              </a:solidFill>
              <a:latin typeface="Rubik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401B44-F404-4C54-B59E-9C5C64A02FF7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761760" y="648000"/>
            <a:ext cx="6750720" cy="37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8213760" cy="70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0091ea"/>
                </a:solidFill>
                <a:latin typeface="Roboto Slab"/>
                <a:ea typeface="Roboto Slab"/>
              </a:rPr>
              <a:t>TRUTH TABLE REPRESENTATION OF MAX TERMS</a:t>
            </a:r>
            <a:endParaRPr b="1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C09586-439B-4705-A131-B55252D46873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2736000" y="702360"/>
            <a:ext cx="1495800" cy="3797640"/>
          </a:xfrm>
          <a:prstGeom prst="rect">
            <a:avLst/>
          </a:prstGeom>
          <a:ln w="0">
            <a:noFill/>
          </a:ln>
        </p:spPr>
      </p:pic>
      <p:pic>
        <p:nvPicPr>
          <p:cNvPr id="442" name="" descr=""/>
          <p:cNvPicPr/>
          <p:nvPr/>
        </p:nvPicPr>
        <p:blipFill>
          <a:blip r:embed="rId2"/>
          <a:stretch/>
        </p:blipFill>
        <p:spPr>
          <a:xfrm>
            <a:off x="4207680" y="720000"/>
            <a:ext cx="204048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86240" y="1764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IN" sz="2400" spc="-1" strike="noStrike">
                <a:solidFill>
                  <a:srgbClr val="5983b0"/>
                </a:solidFill>
                <a:latin typeface="Rubik"/>
              </a:rPr>
              <a:t>MAX-TERMS EXAMPLES</a:t>
            </a:r>
            <a:endParaRPr b="1" lang="en-IN" sz="2400" spc="-1" strike="noStrike">
              <a:solidFill>
                <a:srgbClr val="5983b0"/>
              </a:solidFill>
              <a:latin typeface="Rubik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1080000" y="540000"/>
            <a:ext cx="6746040" cy="39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20000" y="2800440"/>
            <a:ext cx="777204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0091ea"/>
                </a:solidFill>
                <a:latin typeface="Roboto Slab"/>
                <a:ea typeface="Roboto Slab"/>
              </a:rPr>
              <a:t>THANK YOU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CD916A-920E-49CC-AB48-98171931CE76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2022-07-21T23:36:50Z</dcterms:modified>
  <cp:revision>1</cp:revision>
  <dc:subject/>
  <dc:title/>
</cp:coreProperties>
</file>