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5d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-981000" y="-78120"/>
            <a:ext cx="11514960" cy="5220000"/>
            <a:chOff x="-981000" y="-78120"/>
            <a:chExt cx="11514960" cy="5220000"/>
          </a:xfrm>
        </p:grpSpPr>
        <p:sp>
          <p:nvSpPr>
            <p:cNvPr id="1" name="Google Shape;11;p2"/>
            <p:cNvSpPr/>
            <p:nvPr/>
          </p:nvSpPr>
          <p:spPr>
            <a:xfrm rot="10800000">
              <a:off x="430560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 rot="10800000">
              <a:off x="642060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>
              <a:off x="219132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>
              <a:off x="113328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>
              <a:off x="324792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"/>
            <p:cNvSpPr/>
            <p:nvPr/>
          </p:nvSpPr>
          <p:spPr>
            <a:xfrm>
              <a:off x="747684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763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2"/>
            <p:cNvSpPr/>
            <p:nvPr/>
          </p:nvSpPr>
          <p:spPr>
            <a:xfrm>
              <a:off x="219060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9;p2"/>
            <p:cNvSpPr/>
            <p:nvPr/>
          </p:nvSpPr>
          <p:spPr>
            <a:xfrm>
              <a:off x="64195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"/>
            <p:cNvSpPr/>
            <p:nvPr/>
          </p:nvSpPr>
          <p:spPr>
            <a:xfrm>
              <a:off x="853416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-9810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2;p2"/>
            <p:cNvSpPr/>
            <p:nvPr/>
          </p:nvSpPr>
          <p:spPr>
            <a:xfrm>
              <a:off x="324792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3;p2"/>
            <p:cNvSpPr/>
            <p:nvPr/>
          </p:nvSpPr>
          <p:spPr>
            <a:xfrm>
              <a:off x="53622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7848720" y="18270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1448280" y="-7812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6;p2"/>
            <p:cNvSpPr/>
            <p:nvPr/>
          </p:nvSpPr>
          <p:spPr>
            <a:xfrm>
              <a:off x="-581040" y="33408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7;p2"/>
            <p:cNvSpPr/>
            <p:nvPr/>
          </p:nvSpPr>
          <p:spPr>
            <a:xfrm>
              <a:off x="1152360" y="131364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7496280" y="316152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9;p2"/>
            <p:cNvSpPr/>
            <p:nvPr/>
          </p:nvSpPr>
          <p:spPr>
            <a:xfrm rot="10800000">
              <a:off x="7745760" y="0"/>
              <a:ext cx="1026360" cy="7509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88;p6"/>
          <p:cNvSpPr/>
          <p:nvPr/>
        </p:nvSpPr>
        <p:spPr>
          <a:xfrm>
            <a:off x="-45360" y="689760"/>
            <a:ext cx="622440" cy="68724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" name="Google Shape;89;p6"/>
          <p:cNvGrpSpPr/>
          <p:nvPr/>
        </p:nvGrpSpPr>
        <p:grpSpPr>
          <a:xfrm>
            <a:off x="6320880" y="360"/>
            <a:ext cx="3629520" cy="5141880"/>
            <a:chOff x="6320880" y="360"/>
            <a:chExt cx="3629520" cy="5141880"/>
          </a:xfrm>
        </p:grpSpPr>
        <p:sp>
          <p:nvSpPr>
            <p:cNvPr id="60" name="Google Shape;90;p6"/>
            <p:cNvSpPr/>
            <p:nvPr/>
          </p:nvSpPr>
          <p:spPr>
            <a:xfrm>
              <a:off x="632088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Google Shape;91;p6"/>
            <p:cNvSpPr/>
            <p:nvPr/>
          </p:nvSpPr>
          <p:spPr>
            <a:xfrm>
              <a:off x="780660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92;p6"/>
            <p:cNvSpPr/>
            <p:nvPr/>
          </p:nvSpPr>
          <p:spPr>
            <a:xfrm>
              <a:off x="85482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Google Shape;93;p6"/>
            <p:cNvSpPr/>
            <p:nvPr/>
          </p:nvSpPr>
          <p:spPr>
            <a:xfrm rot="10800000">
              <a:off x="7807680" y="0"/>
              <a:ext cx="1403280" cy="5140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Google Shape;94;p6"/>
            <p:cNvSpPr/>
            <p:nvPr/>
          </p:nvSpPr>
          <p:spPr>
            <a:xfrm>
              <a:off x="7806600" y="154368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95;p6"/>
            <p:cNvSpPr/>
            <p:nvPr/>
          </p:nvSpPr>
          <p:spPr>
            <a:xfrm>
              <a:off x="70650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96;p6"/>
            <p:cNvSpPr/>
            <p:nvPr/>
          </p:nvSpPr>
          <p:spPr>
            <a:xfrm>
              <a:off x="8745480" y="1335240"/>
              <a:ext cx="834120" cy="920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97;p6"/>
            <p:cNvSpPr/>
            <p:nvPr/>
          </p:nvSpPr>
          <p:spPr>
            <a:xfrm>
              <a:off x="7133760" y="3941640"/>
              <a:ext cx="506160" cy="558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98;p6"/>
            <p:cNvSpPr/>
            <p:nvPr/>
          </p:nvSpPr>
          <p:spPr>
            <a:xfrm rot="10800000">
              <a:off x="7408080" y="0"/>
              <a:ext cx="719280" cy="5263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99;p6"/>
            <p:cNvSpPr/>
            <p:nvPr/>
          </p:nvSpPr>
          <p:spPr>
            <a:xfrm>
              <a:off x="7331760" y="2181960"/>
              <a:ext cx="960480" cy="10605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100;p6"/>
            <p:cNvSpPr/>
            <p:nvPr/>
          </p:nvSpPr>
          <p:spPr>
            <a:xfrm>
              <a:off x="8548200" y="28332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32;p3"/>
          <p:cNvGrpSpPr/>
          <p:nvPr/>
        </p:nvGrpSpPr>
        <p:grpSpPr>
          <a:xfrm>
            <a:off x="-981000" y="-78120"/>
            <a:ext cx="11514960" cy="5220000"/>
            <a:chOff x="-981000" y="-78120"/>
            <a:chExt cx="11514960" cy="5220000"/>
          </a:xfrm>
        </p:grpSpPr>
        <p:sp>
          <p:nvSpPr>
            <p:cNvPr id="111" name="Google Shape;33;p3"/>
            <p:cNvSpPr/>
            <p:nvPr/>
          </p:nvSpPr>
          <p:spPr>
            <a:xfrm rot="10800000">
              <a:off x="430560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34;p3"/>
            <p:cNvSpPr/>
            <p:nvPr/>
          </p:nvSpPr>
          <p:spPr>
            <a:xfrm rot="10800000">
              <a:off x="642060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35;p3"/>
            <p:cNvSpPr/>
            <p:nvPr/>
          </p:nvSpPr>
          <p:spPr>
            <a:xfrm rot="10800000">
              <a:off x="219132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36;p3"/>
            <p:cNvSpPr/>
            <p:nvPr/>
          </p:nvSpPr>
          <p:spPr>
            <a:xfrm>
              <a:off x="113328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37;p3"/>
            <p:cNvSpPr/>
            <p:nvPr/>
          </p:nvSpPr>
          <p:spPr>
            <a:xfrm>
              <a:off x="324792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38;p3"/>
            <p:cNvSpPr/>
            <p:nvPr/>
          </p:nvSpPr>
          <p:spPr>
            <a:xfrm>
              <a:off x="747684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39;p3"/>
            <p:cNvSpPr/>
            <p:nvPr/>
          </p:nvSpPr>
          <p:spPr>
            <a:xfrm>
              <a:off x="763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40;p3"/>
            <p:cNvSpPr/>
            <p:nvPr/>
          </p:nvSpPr>
          <p:spPr>
            <a:xfrm>
              <a:off x="219060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41;p3"/>
            <p:cNvSpPr/>
            <p:nvPr/>
          </p:nvSpPr>
          <p:spPr>
            <a:xfrm>
              <a:off x="64195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42;p3"/>
            <p:cNvSpPr/>
            <p:nvPr/>
          </p:nvSpPr>
          <p:spPr>
            <a:xfrm>
              <a:off x="853416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43;p3"/>
            <p:cNvSpPr/>
            <p:nvPr/>
          </p:nvSpPr>
          <p:spPr>
            <a:xfrm>
              <a:off x="-9810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44;p3"/>
            <p:cNvSpPr/>
            <p:nvPr/>
          </p:nvSpPr>
          <p:spPr>
            <a:xfrm>
              <a:off x="324792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45;p3"/>
            <p:cNvSpPr/>
            <p:nvPr/>
          </p:nvSpPr>
          <p:spPr>
            <a:xfrm>
              <a:off x="53622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46;p3"/>
            <p:cNvSpPr/>
            <p:nvPr/>
          </p:nvSpPr>
          <p:spPr>
            <a:xfrm>
              <a:off x="7848720" y="18270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47;p3"/>
            <p:cNvSpPr/>
            <p:nvPr/>
          </p:nvSpPr>
          <p:spPr>
            <a:xfrm>
              <a:off x="1448280" y="-7812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48;p3"/>
            <p:cNvSpPr/>
            <p:nvPr/>
          </p:nvSpPr>
          <p:spPr>
            <a:xfrm>
              <a:off x="-581040" y="33408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49;p3"/>
            <p:cNvSpPr/>
            <p:nvPr/>
          </p:nvSpPr>
          <p:spPr>
            <a:xfrm>
              <a:off x="1152360" y="131364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50;p3"/>
            <p:cNvSpPr/>
            <p:nvPr/>
          </p:nvSpPr>
          <p:spPr>
            <a:xfrm>
              <a:off x="7496280" y="316152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51;p3"/>
            <p:cNvSpPr/>
            <p:nvPr/>
          </p:nvSpPr>
          <p:spPr>
            <a:xfrm rot="10800000">
              <a:off x="7745760" y="0"/>
              <a:ext cx="1026360" cy="7509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71;p5"/>
          <p:cNvSpPr/>
          <p:nvPr/>
        </p:nvSpPr>
        <p:spPr>
          <a:xfrm>
            <a:off x="-45360" y="689760"/>
            <a:ext cx="622440" cy="68724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Google Shape;72;p5"/>
          <p:cNvGrpSpPr/>
          <p:nvPr/>
        </p:nvGrpSpPr>
        <p:grpSpPr>
          <a:xfrm>
            <a:off x="6320880" y="360"/>
            <a:ext cx="3629520" cy="5141880"/>
            <a:chOff x="6320880" y="360"/>
            <a:chExt cx="3629520" cy="5141880"/>
          </a:xfrm>
        </p:grpSpPr>
        <p:sp>
          <p:nvSpPr>
            <p:cNvPr id="170" name="Google Shape;73;p5"/>
            <p:cNvSpPr/>
            <p:nvPr/>
          </p:nvSpPr>
          <p:spPr>
            <a:xfrm>
              <a:off x="632088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74;p5"/>
            <p:cNvSpPr/>
            <p:nvPr/>
          </p:nvSpPr>
          <p:spPr>
            <a:xfrm>
              <a:off x="780660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75;p5"/>
            <p:cNvSpPr/>
            <p:nvPr/>
          </p:nvSpPr>
          <p:spPr>
            <a:xfrm>
              <a:off x="85482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76;p5"/>
            <p:cNvSpPr/>
            <p:nvPr/>
          </p:nvSpPr>
          <p:spPr>
            <a:xfrm rot="10800000">
              <a:off x="7807680" y="0"/>
              <a:ext cx="1403280" cy="5140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77;p5"/>
            <p:cNvSpPr/>
            <p:nvPr/>
          </p:nvSpPr>
          <p:spPr>
            <a:xfrm>
              <a:off x="7806600" y="154368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78;p5"/>
            <p:cNvSpPr/>
            <p:nvPr/>
          </p:nvSpPr>
          <p:spPr>
            <a:xfrm>
              <a:off x="70650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79;p5"/>
            <p:cNvSpPr/>
            <p:nvPr/>
          </p:nvSpPr>
          <p:spPr>
            <a:xfrm>
              <a:off x="8745480" y="1335240"/>
              <a:ext cx="834120" cy="920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80;p5"/>
            <p:cNvSpPr/>
            <p:nvPr/>
          </p:nvSpPr>
          <p:spPr>
            <a:xfrm>
              <a:off x="7133760" y="3941640"/>
              <a:ext cx="506160" cy="558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81;p5"/>
            <p:cNvSpPr/>
            <p:nvPr/>
          </p:nvSpPr>
          <p:spPr>
            <a:xfrm rot="10800000">
              <a:off x="7408080" y="0"/>
              <a:ext cx="719280" cy="5263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82;p5"/>
            <p:cNvSpPr/>
            <p:nvPr/>
          </p:nvSpPr>
          <p:spPr>
            <a:xfrm>
              <a:off x="7331760" y="2181960"/>
              <a:ext cx="960480" cy="10605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83;p5"/>
            <p:cNvSpPr/>
            <p:nvPr/>
          </p:nvSpPr>
          <p:spPr>
            <a:xfrm>
              <a:off x="8548200" y="28332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06;p7"/>
          <p:cNvSpPr/>
          <p:nvPr/>
        </p:nvSpPr>
        <p:spPr>
          <a:xfrm>
            <a:off x="-45360" y="689760"/>
            <a:ext cx="622440" cy="68724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Google Shape;107;p7"/>
          <p:cNvGrpSpPr/>
          <p:nvPr/>
        </p:nvGrpSpPr>
        <p:grpSpPr>
          <a:xfrm>
            <a:off x="6320880" y="360"/>
            <a:ext cx="3629520" cy="5141880"/>
            <a:chOff x="6320880" y="360"/>
            <a:chExt cx="3629520" cy="5141880"/>
          </a:xfrm>
        </p:grpSpPr>
        <p:sp>
          <p:nvSpPr>
            <p:cNvPr id="221" name="Google Shape;108;p7"/>
            <p:cNvSpPr/>
            <p:nvPr/>
          </p:nvSpPr>
          <p:spPr>
            <a:xfrm>
              <a:off x="632088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109;p7"/>
            <p:cNvSpPr/>
            <p:nvPr/>
          </p:nvSpPr>
          <p:spPr>
            <a:xfrm>
              <a:off x="780660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110;p7"/>
            <p:cNvSpPr/>
            <p:nvPr/>
          </p:nvSpPr>
          <p:spPr>
            <a:xfrm>
              <a:off x="85482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111;p7"/>
            <p:cNvSpPr/>
            <p:nvPr/>
          </p:nvSpPr>
          <p:spPr>
            <a:xfrm rot="10800000">
              <a:off x="7807680" y="0"/>
              <a:ext cx="1403280" cy="5140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112;p7"/>
            <p:cNvSpPr/>
            <p:nvPr/>
          </p:nvSpPr>
          <p:spPr>
            <a:xfrm>
              <a:off x="7806600" y="154368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113;p7"/>
            <p:cNvSpPr/>
            <p:nvPr/>
          </p:nvSpPr>
          <p:spPr>
            <a:xfrm>
              <a:off x="70650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114;p7"/>
            <p:cNvSpPr/>
            <p:nvPr/>
          </p:nvSpPr>
          <p:spPr>
            <a:xfrm>
              <a:off x="8745480" y="1335240"/>
              <a:ext cx="834120" cy="920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115;p7"/>
            <p:cNvSpPr/>
            <p:nvPr/>
          </p:nvSpPr>
          <p:spPr>
            <a:xfrm>
              <a:off x="7133760" y="3941640"/>
              <a:ext cx="506160" cy="558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116;p7"/>
            <p:cNvSpPr/>
            <p:nvPr/>
          </p:nvSpPr>
          <p:spPr>
            <a:xfrm rot="10800000">
              <a:off x="7408080" y="0"/>
              <a:ext cx="719280" cy="5263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117;p7"/>
            <p:cNvSpPr/>
            <p:nvPr/>
          </p:nvSpPr>
          <p:spPr>
            <a:xfrm>
              <a:off x="7331760" y="2181960"/>
              <a:ext cx="960480" cy="10605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118;p7"/>
            <p:cNvSpPr/>
            <p:nvPr/>
          </p:nvSpPr>
          <p:spPr>
            <a:xfrm>
              <a:off x="8548200" y="28332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5d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174;p11"/>
          <p:cNvGrpSpPr/>
          <p:nvPr/>
        </p:nvGrpSpPr>
        <p:grpSpPr>
          <a:xfrm>
            <a:off x="-981000" y="-78120"/>
            <a:ext cx="11514960" cy="5220000"/>
            <a:chOff x="-981000" y="-78120"/>
            <a:chExt cx="11514960" cy="5220000"/>
          </a:xfrm>
        </p:grpSpPr>
        <p:sp>
          <p:nvSpPr>
            <p:cNvPr id="271" name="Google Shape;175;p11"/>
            <p:cNvSpPr/>
            <p:nvPr/>
          </p:nvSpPr>
          <p:spPr>
            <a:xfrm rot="10800000">
              <a:off x="430560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176;p11"/>
            <p:cNvSpPr/>
            <p:nvPr/>
          </p:nvSpPr>
          <p:spPr>
            <a:xfrm rot="10800000">
              <a:off x="642060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177;p11"/>
            <p:cNvSpPr/>
            <p:nvPr/>
          </p:nvSpPr>
          <p:spPr>
            <a:xfrm rot="10800000">
              <a:off x="2191320" y="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178;p11"/>
            <p:cNvSpPr/>
            <p:nvPr/>
          </p:nvSpPr>
          <p:spPr>
            <a:xfrm>
              <a:off x="113328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179;p11"/>
            <p:cNvSpPr/>
            <p:nvPr/>
          </p:nvSpPr>
          <p:spPr>
            <a:xfrm>
              <a:off x="324792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180;p11"/>
            <p:cNvSpPr/>
            <p:nvPr/>
          </p:nvSpPr>
          <p:spPr>
            <a:xfrm>
              <a:off x="747684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181;p11"/>
            <p:cNvSpPr/>
            <p:nvPr/>
          </p:nvSpPr>
          <p:spPr>
            <a:xfrm>
              <a:off x="763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182;p11"/>
            <p:cNvSpPr/>
            <p:nvPr/>
          </p:nvSpPr>
          <p:spPr>
            <a:xfrm>
              <a:off x="219060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183;p11"/>
            <p:cNvSpPr/>
            <p:nvPr/>
          </p:nvSpPr>
          <p:spPr>
            <a:xfrm>
              <a:off x="64195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184;p11"/>
            <p:cNvSpPr/>
            <p:nvPr/>
          </p:nvSpPr>
          <p:spPr>
            <a:xfrm>
              <a:off x="853416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185;p11"/>
            <p:cNvSpPr/>
            <p:nvPr/>
          </p:nvSpPr>
          <p:spPr>
            <a:xfrm>
              <a:off x="-9810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186;p11"/>
            <p:cNvSpPr/>
            <p:nvPr/>
          </p:nvSpPr>
          <p:spPr>
            <a:xfrm>
              <a:off x="324792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187;p11"/>
            <p:cNvSpPr/>
            <p:nvPr/>
          </p:nvSpPr>
          <p:spPr>
            <a:xfrm>
              <a:off x="53622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188;p11"/>
            <p:cNvSpPr/>
            <p:nvPr/>
          </p:nvSpPr>
          <p:spPr>
            <a:xfrm>
              <a:off x="7848720" y="18270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189;p11"/>
            <p:cNvSpPr/>
            <p:nvPr/>
          </p:nvSpPr>
          <p:spPr>
            <a:xfrm>
              <a:off x="1448280" y="-7812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190;p11"/>
            <p:cNvSpPr/>
            <p:nvPr/>
          </p:nvSpPr>
          <p:spPr>
            <a:xfrm>
              <a:off x="-581040" y="33408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191;p11"/>
            <p:cNvSpPr/>
            <p:nvPr/>
          </p:nvSpPr>
          <p:spPr>
            <a:xfrm>
              <a:off x="1152360" y="131364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192;p11"/>
            <p:cNvSpPr/>
            <p:nvPr/>
          </p:nvSpPr>
          <p:spPr>
            <a:xfrm>
              <a:off x="7496280" y="316152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193;p11"/>
            <p:cNvSpPr/>
            <p:nvPr/>
          </p:nvSpPr>
          <p:spPr>
            <a:xfrm rot="10800000">
              <a:off x="7745760" y="0"/>
              <a:ext cx="1026360" cy="7509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03080" y="3780000"/>
            <a:ext cx="4335840" cy="62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ABSTRACT DATA TYPES</a:t>
            </a:r>
            <a:br/>
            <a:br/>
            <a:r>
              <a:rPr b="1" lang="en" sz="26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DATA STRUCTURE &amp; ALGORITHM</a:t>
            </a:r>
            <a:br/>
            <a:r>
              <a:rPr b="1" lang="en" sz="20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PCC-CS301</a:t>
            </a:r>
            <a:br/>
            <a:br/>
            <a:r>
              <a:rPr b="1" lang="en" sz="15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ARKAPRATIM GHOSH</a:t>
            </a:r>
            <a:br/>
            <a:r>
              <a:rPr b="1" lang="en" sz="15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13000121058</a:t>
            </a:r>
            <a:br/>
            <a:r>
              <a:rPr b="1" lang="en" sz="15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CSE-A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 rot="23400">
            <a:off x="4874400" y="191520"/>
            <a:ext cx="3786120" cy="46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20000" y="748080"/>
            <a:ext cx="3719880" cy="5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725dcf"/>
                </a:solidFill>
                <a:latin typeface="Catamaran"/>
                <a:ea typeface="Catamaran"/>
              </a:rPr>
              <a:t>CONTENT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900000" y="1260000"/>
            <a:ext cx="3598920" cy="30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210635"/>
                </a:solidFill>
                <a:latin typeface="Bahnschrift SemiBold"/>
                <a:ea typeface="Catamaran Thin"/>
              </a:rPr>
              <a:t>INTRODUCTION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What is a datatype?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User-defined datatype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210635"/>
                </a:solidFill>
                <a:latin typeface="Bahnschrift SemiBold"/>
                <a:ea typeface="Catamaran Thin"/>
              </a:rPr>
              <a:t>ABSTRACT DATA TYPES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DEFINITION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IMPLEMENTATION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ADVANATGES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E24654C-FEAC-4C87-A5D1-0FBE24E921AB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grpSp>
        <p:nvGrpSpPr>
          <p:cNvPr id="333" name="Google Shape;209;p13"/>
          <p:cNvGrpSpPr/>
          <p:nvPr/>
        </p:nvGrpSpPr>
        <p:grpSpPr>
          <a:xfrm>
            <a:off x="132840" y="915120"/>
            <a:ext cx="267840" cy="222480"/>
            <a:chOff x="132840" y="915120"/>
            <a:chExt cx="267840" cy="222480"/>
          </a:xfrm>
        </p:grpSpPr>
        <p:sp>
          <p:nvSpPr>
            <p:cNvPr id="334" name="Google Shape;210;p13"/>
            <p:cNvSpPr/>
            <p:nvPr/>
          </p:nvSpPr>
          <p:spPr>
            <a:xfrm>
              <a:off x="1328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211;p13"/>
            <p:cNvSpPr/>
            <p:nvPr/>
          </p:nvSpPr>
          <p:spPr>
            <a:xfrm>
              <a:off x="2714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212;p13"/>
            <p:cNvSpPr/>
            <p:nvPr/>
          </p:nvSpPr>
          <p:spPr>
            <a:xfrm>
              <a:off x="1328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213;p13"/>
            <p:cNvSpPr/>
            <p:nvPr/>
          </p:nvSpPr>
          <p:spPr>
            <a:xfrm>
              <a:off x="2714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3600000" y="0"/>
            <a:ext cx="5218920" cy="521892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4500000" y="2790000"/>
            <a:ext cx="360" cy="3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2700000" y="12600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305080" y="2884320"/>
            <a:ext cx="580968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725dcf"/>
                </a:solidFill>
                <a:latin typeface="Catamaran"/>
                <a:ea typeface="Catamaran"/>
              </a:rPr>
              <a:t>INTRODUCTION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305080" y="3385440"/>
            <a:ext cx="580968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Let’s start with the basics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5" name="Google Shape;228;p15"/>
          <p:cNvSpPr/>
          <p:nvPr/>
        </p:nvSpPr>
        <p:spPr>
          <a:xfrm>
            <a:off x="77760" y="2160000"/>
            <a:ext cx="2002680" cy="21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ffffff"/>
                </a:solidFill>
                <a:latin typeface="Catamaran"/>
                <a:ea typeface="Catamaran"/>
              </a:rPr>
              <a:t>1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WHAT IS A DATATYPE 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20000" y="1503720"/>
            <a:ext cx="6009120" cy="209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3012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A classification that indicates what a variable or object can hold</a:t>
            </a:r>
            <a:endParaRPr b="0" lang="en-IN" sz="24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Defines a certain </a:t>
            </a:r>
            <a:r>
              <a:rPr b="1" lang="en" sz="2400" spc="-1" strike="noStrike">
                <a:solidFill>
                  <a:srgbClr val="6b5e9b"/>
                </a:solidFill>
                <a:latin typeface="Catamaran Thin"/>
                <a:ea typeface="Catamaran Thin"/>
              </a:rPr>
              <a:t>domain</a:t>
            </a: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of values</a:t>
            </a:r>
            <a:endParaRPr b="0" lang="en-IN" sz="24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Defines </a:t>
            </a:r>
            <a:r>
              <a:rPr b="1" lang="en" sz="2400" spc="-1" strike="noStrike">
                <a:solidFill>
                  <a:srgbClr val="6b5e9b"/>
                </a:solidFill>
                <a:latin typeface="Catamaran Thin"/>
                <a:ea typeface="Catamaran Thin"/>
              </a:rPr>
              <a:t>operations</a:t>
            </a: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allowed on those values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29F1DE-C053-42BA-80F0-09E06CE0D9AA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0920" cy="492120"/>
          </a:xfrm>
          <a:prstGeom prst="rect">
            <a:avLst/>
          </a:prstGeom>
          <a:ln w="0">
            <a:noFill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66600" y="3780000"/>
            <a:ext cx="2092320" cy="1104840"/>
          </a:xfrm>
          <a:prstGeom prst="rect">
            <a:avLst/>
          </a:prstGeom>
          <a:ln w="0">
            <a:noFill/>
          </a:ln>
        </p:spPr>
      </p:pic>
      <p:sp>
        <p:nvSpPr>
          <p:cNvPr id="351" name=""/>
          <p:cNvSpPr/>
          <p:nvPr/>
        </p:nvSpPr>
        <p:spPr>
          <a:xfrm>
            <a:off x="2160000" y="3952440"/>
            <a:ext cx="647892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5b277d"/>
                </a:solidFill>
                <a:latin typeface="Comic Sans MS"/>
                <a:ea typeface="DejaVu Sans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type – Takes integer values. Allows operations like addition, subtraction, multiplication, division etc.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/>
          </p:nvPr>
        </p:nvSpPr>
        <p:spPr>
          <a:xfrm>
            <a:off x="779040" y="1440000"/>
            <a:ext cx="2639880" cy="33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The operations of user defined datatypes are specified by users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5b277d"/>
                </a:solidFill>
                <a:latin typeface="Comic Sans MS"/>
                <a:ea typeface="Catamaran Thin"/>
              </a:rPr>
              <a:t>Examples: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</a:t>
            </a:r>
            <a:r>
              <a:rPr b="0" lang="en" sz="22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structure, union, enumerations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USER DEFINED DATATYPE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3600000" y="1492200"/>
            <a:ext cx="2806920" cy="300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By using structure we are defing our own datatype by combining other datatypes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struct student{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    </a:t>
            </a: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int class;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    </a:t>
            </a: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int roll;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44B0E47-3DE6-4C58-9254-3754D5F369C9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0920" cy="49212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3348000" y="1440000"/>
            <a:ext cx="360" cy="32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5400000" y="1334160"/>
            <a:ext cx="3808440" cy="38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540000" y="2330280"/>
            <a:ext cx="993600" cy="18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9600" spc="-1" strike="noStrike">
                <a:solidFill>
                  <a:srgbClr val="ffffff"/>
                </a:solidFill>
                <a:latin typeface="Catamaran"/>
                <a:ea typeface="Catamaran"/>
              </a:rPr>
              <a:t>2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360" name="Google Shape;226;p 1"/>
          <p:cNvSpPr/>
          <p:nvPr/>
        </p:nvSpPr>
        <p:spPr>
          <a:xfrm>
            <a:off x="2305440" y="2884680"/>
            <a:ext cx="597348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725dcf"/>
                </a:solidFill>
                <a:latin typeface="Catamaran"/>
                <a:ea typeface="Catamaran"/>
              </a:rPr>
              <a:t>ABSTRACT DATATYPES</a:t>
            </a:r>
            <a:br/>
            <a:r>
              <a:rPr b="1" lang="en" sz="3600" spc="-1" strike="noStrike">
                <a:solidFill>
                  <a:srgbClr val="725dcf"/>
                </a:solidFill>
                <a:latin typeface="Catamaran"/>
                <a:ea typeface="Catamaran"/>
              </a:rPr>
              <a:t>(ADTs)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1" name="Google Shape;227;p 1"/>
          <p:cNvSpPr/>
          <p:nvPr/>
        </p:nvSpPr>
        <p:spPr>
          <a:xfrm>
            <a:off x="2325240" y="3600000"/>
            <a:ext cx="5809680" cy="4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What’s so abstract about it ?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8039880" cy="3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DEFINITION AND IMPLEMENTATION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720000" y="1231920"/>
            <a:ext cx="8098920" cy="32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ADTs</a:t>
            </a:r>
            <a:r>
              <a:rPr b="0" lang="en" sz="18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are like user defined datatypes which defines operations on values using </a:t>
            </a:r>
            <a:r>
              <a:rPr b="1" lang="en" sz="18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functions</a:t>
            </a:r>
            <a:r>
              <a:rPr b="0" lang="en" sz="18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without specifying what is there inside the functions and how operations are performed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EXAMPLE:</a:t>
            </a:r>
            <a:r>
              <a:rPr b="0" lang="en" sz="18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Stack ADT – consists of elements of same type arranged in                       a sequential order, implemented by using arrays and linkedlists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Operations: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initialize()- initialising it to be empty.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push()- insert an element into the stack.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pop()- remove an element from the stack.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isEmpty()- checks if the stack is empty or not.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isFull()- checks if the stack is full or not.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11EDDC2-862D-45AC-8657-34F75CA6A0C0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0920" cy="4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ADVANTAGES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7769BC5-5F22-468B-B987-DB8828E7F57C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0920" cy="492120"/>
          </a:xfrm>
          <a:prstGeom prst="rect">
            <a:avLst/>
          </a:prstGeom>
          <a:ln w="0">
            <a:noFill/>
          </a:ln>
        </p:spPr>
      </p:pic>
      <p:sp>
        <p:nvSpPr>
          <p:cNvPr id="369" name=""/>
          <p:cNvSpPr/>
          <p:nvPr/>
        </p:nvSpPr>
        <p:spPr>
          <a:xfrm>
            <a:off x="576000" y="1260000"/>
            <a:ext cx="3058920" cy="43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Acts as a black box and interface.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 user’s actions are not affected if the underlying implementation of an ADT is changed as the client program has nothing to do with 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ADT provides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6b5e9b"/>
                </a:solidFill>
                <a:latin typeface="Comic Sans MS"/>
                <a:ea typeface="DejaVu Sans"/>
              </a:rPr>
              <a:t>ABSTRACTION</a:t>
            </a: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3420000" y="1260000"/>
            <a:ext cx="5722920" cy="34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2340000" y="256320"/>
            <a:ext cx="4602600" cy="46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2022-07-21T19:58:22Z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